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81" r:id="rId5"/>
    <p:sldMasterId id="2147484214" r:id="rId6"/>
  </p:sldMasterIdLst>
  <p:notesMasterIdLst>
    <p:notesMasterId r:id="rId72"/>
  </p:notesMasterIdLst>
  <p:handoutMasterIdLst>
    <p:handoutMasterId r:id="rId73"/>
  </p:handoutMasterIdLst>
  <p:sldIdLst>
    <p:sldId id="350" r:id="rId7"/>
    <p:sldId id="1238" r:id="rId8"/>
    <p:sldId id="1172" r:id="rId9"/>
    <p:sldId id="1048" r:id="rId10"/>
    <p:sldId id="1123" r:id="rId11"/>
    <p:sldId id="1014" r:id="rId12"/>
    <p:sldId id="1173" r:id="rId13"/>
    <p:sldId id="1237" r:id="rId14"/>
    <p:sldId id="1125" r:id="rId15"/>
    <p:sldId id="1225" r:id="rId16"/>
    <p:sldId id="1127" r:id="rId17"/>
    <p:sldId id="1124" r:id="rId18"/>
    <p:sldId id="1126" r:id="rId19"/>
    <p:sldId id="1092" r:id="rId20"/>
    <p:sldId id="1147" r:id="rId21"/>
    <p:sldId id="1183" r:id="rId22"/>
    <p:sldId id="1105" r:id="rId23"/>
    <p:sldId id="1106" r:id="rId24"/>
    <p:sldId id="1223" r:id="rId25"/>
    <p:sldId id="1182" r:id="rId26"/>
    <p:sldId id="1227" r:id="rId27"/>
    <p:sldId id="1181" r:id="rId28"/>
    <p:sldId id="1224" r:id="rId29"/>
    <p:sldId id="1202" r:id="rId30"/>
    <p:sldId id="1143" r:id="rId31"/>
    <p:sldId id="1228" r:id="rId32"/>
    <p:sldId id="1131" r:id="rId33"/>
    <p:sldId id="1132" r:id="rId34"/>
    <p:sldId id="1139" r:id="rId35"/>
    <p:sldId id="1103" r:id="rId36"/>
    <p:sldId id="1113" r:id="rId37"/>
    <p:sldId id="1198" r:id="rId38"/>
    <p:sldId id="1200" r:id="rId39"/>
    <p:sldId id="1206" r:id="rId40"/>
    <p:sldId id="1213" r:id="rId41"/>
    <p:sldId id="1207" r:id="rId42"/>
    <p:sldId id="1208" r:id="rId43"/>
    <p:sldId id="1216" r:id="rId44"/>
    <p:sldId id="1209" r:id="rId45"/>
    <p:sldId id="1210" r:id="rId46"/>
    <p:sldId id="1211" r:id="rId47"/>
    <p:sldId id="1214" r:id="rId48"/>
    <p:sldId id="1215" r:id="rId49"/>
    <p:sldId id="1218" r:id="rId50"/>
    <p:sldId id="1240" r:id="rId51"/>
    <p:sldId id="1114" r:id="rId52"/>
    <p:sldId id="1013" r:id="rId53"/>
    <p:sldId id="1166" r:id="rId54"/>
    <p:sldId id="1082" r:id="rId55"/>
    <p:sldId id="1083" r:id="rId56"/>
    <p:sldId id="1084" r:id="rId57"/>
    <p:sldId id="1241" r:id="rId58"/>
    <p:sldId id="1221" r:id="rId59"/>
    <p:sldId id="1222" r:id="rId60"/>
    <p:sldId id="1167" r:id="rId61"/>
    <p:sldId id="1229" r:id="rId62"/>
    <p:sldId id="1230" r:id="rId63"/>
    <p:sldId id="1231" r:id="rId64"/>
    <p:sldId id="1232" r:id="rId65"/>
    <p:sldId id="1233" r:id="rId66"/>
    <p:sldId id="1234" r:id="rId67"/>
    <p:sldId id="1235" r:id="rId68"/>
    <p:sldId id="1140" r:id="rId69"/>
    <p:sldId id="1141" r:id="rId70"/>
    <p:sldId id="1142" r:id="rId71"/>
  </p:sldIdLst>
  <p:sldSz cx="9144000" cy="5143500" type="screen16x9"/>
  <p:notesSz cx="6858000" cy="9144000"/>
  <p:defaultTextStyle>
    <a:defPPr>
      <a:defRPr lang="en-US"/>
    </a:defPPr>
    <a:lvl1pPr algn="l" rtl="0" fontAlgn="base">
      <a:spcBef>
        <a:spcPct val="0"/>
      </a:spcBef>
      <a:spcAft>
        <a:spcPct val="0"/>
      </a:spcAft>
      <a:defRPr sz="2100" b="1" kern="1200">
        <a:solidFill>
          <a:schemeClr val="tx1"/>
        </a:solidFill>
        <a:latin typeface="Arial" charset="0"/>
        <a:ea typeface="ＭＳ Ｐゴシック"/>
        <a:cs typeface="ＭＳ Ｐゴシック"/>
      </a:defRPr>
    </a:lvl1pPr>
    <a:lvl2pPr marL="407988" indent="49213" algn="l" rtl="0" fontAlgn="base">
      <a:spcBef>
        <a:spcPct val="0"/>
      </a:spcBef>
      <a:spcAft>
        <a:spcPct val="0"/>
      </a:spcAft>
      <a:defRPr sz="2100" b="1" kern="1200">
        <a:solidFill>
          <a:schemeClr val="tx1"/>
        </a:solidFill>
        <a:latin typeface="Arial" charset="0"/>
        <a:ea typeface="ＭＳ Ｐゴシック"/>
        <a:cs typeface="ＭＳ Ｐゴシック"/>
      </a:defRPr>
    </a:lvl2pPr>
    <a:lvl3pPr marL="815975" indent="98425" algn="l" rtl="0" fontAlgn="base">
      <a:spcBef>
        <a:spcPct val="0"/>
      </a:spcBef>
      <a:spcAft>
        <a:spcPct val="0"/>
      </a:spcAft>
      <a:defRPr sz="2100" b="1" kern="1200">
        <a:solidFill>
          <a:schemeClr val="tx1"/>
        </a:solidFill>
        <a:latin typeface="Arial" charset="0"/>
        <a:ea typeface="ＭＳ Ｐゴシック"/>
        <a:cs typeface="ＭＳ Ｐゴシック"/>
      </a:defRPr>
    </a:lvl3pPr>
    <a:lvl4pPr marL="1223963" indent="147638" algn="l" rtl="0" fontAlgn="base">
      <a:spcBef>
        <a:spcPct val="0"/>
      </a:spcBef>
      <a:spcAft>
        <a:spcPct val="0"/>
      </a:spcAft>
      <a:defRPr sz="2100" b="1" kern="1200">
        <a:solidFill>
          <a:schemeClr val="tx1"/>
        </a:solidFill>
        <a:latin typeface="Arial" charset="0"/>
        <a:ea typeface="ＭＳ Ｐゴシック"/>
        <a:cs typeface="ＭＳ Ｐゴシック"/>
      </a:defRPr>
    </a:lvl4pPr>
    <a:lvl5pPr marL="1631950" indent="196850" algn="l" rtl="0" fontAlgn="base">
      <a:spcBef>
        <a:spcPct val="0"/>
      </a:spcBef>
      <a:spcAft>
        <a:spcPct val="0"/>
      </a:spcAft>
      <a:defRPr sz="2100" b="1" kern="1200">
        <a:solidFill>
          <a:schemeClr val="tx1"/>
        </a:solidFill>
        <a:latin typeface="Arial" charset="0"/>
        <a:ea typeface="ＭＳ Ｐゴシック"/>
        <a:cs typeface="ＭＳ Ｐゴシック"/>
      </a:defRPr>
    </a:lvl5pPr>
    <a:lvl6pPr marL="2286000" algn="l" defTabSz="914400" rtl="0" eaLnBrk="1" latinLnBrk="0" hangingPunct="1">
      <a:defRPr sz="2100" b="1" kern="1200">
        <a:solidFill>
          <a:schemeClr val="tx1"/>
        </a:solidFill>
        <a:latin typeface="Arial" charset="0"/>
        <a:ea typeface="ＭＳ Ｐゴシック"/>
        <a:cs typeface="ＭＳ Ｐゴシック"/>
      </a:defRPr>
    </a:lvl6pPr>
    <a:lvl7pPr marL="2743200" algn="l" defTabSz="914400" rtl="0" eaLnBrk="1" latinLnBrk="0" hangingPunct="1">
      <a:defRPr sz="2100" b="1" kern="1200">
        <a:solidFill>
          <a:schemeClr val="tx1"/>
        </a:solidFill>
        <a:latin typeface="Arial" charset="0"/>
        <a:ea typeface="ＭＳ Ｐゴシック"/>
        <a:cs typeface="ＭＳ Ｐゴシック"/>
      </a:defRPr>
    </a:lvl7pPr>
    <a:lvl8pPr marL="3200400" algn="l" defTabSz="914400" rtl="0" eaLnBrk="1" latinLnBrk="0" hangingPunct="1">
      <a:defRPr sz="2100" b="1" kern="1200">
        <a:solidFill>
          <a:schemeClr val="tx1"/>
        </a:solidFill>
        <a:latin typeface="Arial" charset="0"/>
        <a:ea typeface="ＭＳ Ｐゴシック"/>
        <a:cs typeface="ＭＳ Ｐゴシック"/>
      </a:defRPr>
    </a:lvl8pPr>
    <a:lvl9pPr marL="3657600" algn="l" defTabSz="914400" rtl="0" eaLnBrk="1" latinLnBrk="0" hangingPunct="1">
      <a:defRPr sz="2100" b="1" kern="1200">
        <a:solidFill>
          <a:schemeClr val="tx1"/>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1620">
          <p15:clr>
            <a:srgbClr val="A4A3A4"/>
          </p15:clr>
        </p15:guide>
        <p15:guide id="2" pos="278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mbekar, Amit (Cognizant)" initials="AA(" lastIdx="8" clrIdx="0"/>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1BE"/>
    <a:srgbClr val="948A54"/>
    <a:srgbClr val="50B3CF"/>
    <a:srgbClr val="D6E8D6"/>
    <a:srgbClr val="7F7F7F"/>
    <a:srgbClr val="1762AF"/>
    <a:srgbClr val="6BB345"/>
    <a:srgbClr val="FCFCFC"/>
    <a:srgbClr val="FFFFFF"/>
    <a:srgbClr val="F987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434" autoAdjust="0"/>
  </p:normalViewPr>
  <p:slideViewPr>
    <p:cSldViewPr>
      <p:cViewPr varScale="1">
        <p:scale>
          <a:sx n="115" d="100"/>
          <a:sy n="115" d="100"/>
        </p:scale>
        <p:origin x="612" y="102"/>
      </p:cViewPr>
      <p:guideLst>
        <p:guide orient="horz" pos="1620"/>
        <p:guide pos="27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678"/>
    </p:cViewPr>
  </p:sorterViewPr>
  <p:notesViewPr>
    <p:cSldViewPr>
      <p:cViewPr varScale="1">
        <p:scale>
          <a:sx n="66" d="100"/>
          <a:sy n="66" d="100"/>
        </p:scale>
        <p:origin x="22" y="3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8"/>
    </mc:Choice>
    <mc:Fallback>
      <c:style val="28"/>
    </mc:Fallback>
  </mc:AlternateContent>
  <c:clrMapOvr bg1="lt1" tx1="dk1" bg2="lt2" tx2="dk2" accent1="accent1" accent2="accent2" accent3="accent3" accent4="accent4" accent5="accent5" accent6="accent6" hlink="hlink" folHlink="folHlink"/>
  <c:chart>
    <c:title>
      <c:tx>
        <c:rich>
          <a:bodyPr/>
          <a:lstStyle/>
          <a:p>
            <a:pPr algn="ctr">
              <a:defRPr sz="1000" b="0">
                <a:latin typeface="Segoe UI" panose="020B0502040204020203" pitchFamily="34" charset="0"/>
                <a:ea typeface="Segoe UI" panose="020B0502040204020203" pitchFamily="34" charset="0"/>
                <a:cs typeface="Segoe UI" panose="020B0502040204020203" pitchFamily="34" charset="0"/>
              </a:defRPr>
            </a:pPr>
            <a:r>
              <a:rPr lang="en-US" dirty="0"/>
              <a:t>Total Effort Required</a:t>
            </a:r>
          </a:p>
        </c:rich>
      </c:tx>
      <c:layout/>
      <c:overlay val="0"/>
    </c:title>
    <c:autoTitleDeleted val="0"/>
    <c:plotArea>
      <c:layout/>
      <c:barChart>
        <c:barDir val="col"/>
        <c:grouping val="clustered"/>
        <c:varyColors val="0"/>
        <c:ser>
          <c:idx val="0"/>
          <c:order val="0"/>
          <c:tx>
            <c:strRef>
              <c:f>Sheet1!$B$1</c:f>
              <c:strCache>
                <c:ptCount val="1"/>
                <c:pt idx="0">
                  <c:v>Total Effort Required (in Person Days)</c:v>
                </c:pt>
              </c:strCache>
            </c:strRef>
          </c:tx>
          <c:invertIfNegative val="0"/>
          <c:dPt>
            <c:idx val="1"/>
            <c:invertIfNegative val="0"/>
            <c:bubble3D val="0"/>
            <c:spPr>
              <a:solidFill>
                <a:srgbClr val="00B050"/>
              </a:solidFill>
            </c:spPr>
            <c:extLst>
              <c:ext xmlns:c16="http://schemas.microsoft.com/office/drawing/2014/chart" uri="{C3380CC4-5D6E-409C-BE32-E72D297353CC}">
                <c16:uniqueId val="{00000001-9D4A-49EB-A1D5-43B702D262D9}"/>
              </c:ext>
            </c:extLst>
          </c:dPt>
          <c:cat>
            <c:strRef>
              <c:f>Sheet1!$A$2:$A$3</c:f>
              <c:strCache>
                <c:ptCount val="2"/>
                <c:pt idx="0">
                  <c:v>Manual</c:v>
                </c:pt>
                <c:pt idx="1">
                  <c:v>Using CARTS</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2-9D4A-49EB-A1D5-43B702D262D9}"/>
            </c:ext>
          </c:extLst>
        </c:ser>
        <c:dLbls>
          <c:showLegendKey val="0"/>
          <c:showVal val="0"/>
          <c:showCatName val="0"/>
          <c:showSerName val="0"/>
          <c:showPercent val="0"/>
          <c:showBubbleSize val="0"/>
        </c:dLbls>
        <c:gapWidth val="150"/>
        <c:axId val="551167496"/>
        <c:axId val="551167888"/>
      </c:barChart>
      <c:catAx>
        <c:axId val="551167496"/>
        <c:scaling>
          <c:orientation val="minMax"/>
        </c:scaling>
        <c:delete val="0"/>
        <c:axPos val="b"/>
        <c:numFmt formatCode="General" sourceLinked="0"/>
        <c:majorTickMark val="out"/>
        <c:minorTickMark val="none"/>
        <c:tickLblPos val="nextTo"/>
        <c:txPr>
          <a:bodyPr/>
          <a:lstStyle/>
          <a:p>
            <a:pPr>
              <a:defRPr sz="800" b="0">
                <a:latin typeface="Segoe UI" panose="020B0502040204020203" pitchFamily="34" charset="0"/>
                <a:ea typeface="Segoe UI" panose="020B0502040204020203" pitchFamily="34" charset="0"/>
                <a:cs typeface="Segoe UI" panose="020B0502040204020203" pitchFamily="34" charset="0"/>
              </a:defRPr>
            </a:pPr>
            <a:endParaRPr lang="en-US"/>
          </a:p>
        </c:txPr>
        <c:crossAx val="551167888"/>
        <c:crosses val="autoZero"/>
        <c:auto val="1"/>
        <c:lblAlgn val="ctr"/>
        <c:lblOffset val="100"/>
        <c:noMultiLvlLbl val="0"/>
      </c:catAx>
      <c:valAx>
        <c:axId val="551167888"/>
        <c:scaling>
          <c:orientation val="minMax"/>
        </c:scaling>
        <c:delete val="0"/>
        <c:axPos val="l"/>
        <c:majorGridlines/>
        <c:title>
          <c:tx>
            <c:rich>
              <a:bodyPr rot="-5400000" vert="horz"/>
              <a:lstStyle/>
              <a:p>
                <a:pPr>
                  <a:defRPr sz="900" b="0">
                    <a:latin typeface="Segoe UI" panose="020B0502040204020203" pitchFamily="34" charset="0"/>
                    <a:ea typeface="Segoe UI" panose="020B0502040204020203" pitchFamily="34" charset="0"/>
                    <a:cs typeface="Segoe UI" panose="020B0502040204020203" pitchFamily="34" charset="0"/>
                  </a:defRPr>
                </a:pPr>
                <a:r>
                  <a:rPr lang="en-US" sz="900" b="0" dirty="0">
                    <a:latin typeface="Segoe UI" panose="020B0502040204020203" pitchFamily="34" charset="0"/>
                    <a:ea typeface="Segoe UI" panose="020B0502040204020203" pitchFamily="34" charset="0"/>
                    <a:cs typeface="Segoe UI" panose="020B0502040204020203" pitchFamily="34" charset="0"/>
                  </a:rPr>
                  <a:t>Person Days</a:t>
                </a:r>
              </a:p>
            </c:rich>
          </c:tx>
          <c:layout/>
          <c:overlay val="0"/>
        </c:title>
        <c:numFmt formatCode="General" sourceLinked="1"/>
        <c:majorTickMark val="out"/>
        <c:minorTickMark val="none"/>
        <c:tickLblPos val="nextTo"/>
        <c:txPr>
          <a:bodyPr/>
          <a:lstStyle/>
          <a:p>
            <a:pPr>
              <a:defRPr sz="900" b="0">
                <a:latin typeface="Segoe UI" panose="020B0502040204020203" pitchFamily="34" charset="0"/>
                <a:ea typeface="Segoe UI" panose="020B0502040204020203" pitchFamily="34" charset="0"/>
                <a:cs typeface="Segoe UI" panose="020B0502040204020203" pitchFamily="34" charset="0"/>
              </a:defRPr>
            </a:pPr>
            <a:endParaRPr lang="en-US"/>
          </a:p>
        </c:txPr>
        <c:crossAx val="551167496"/>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0DCFF5-3B21-40F0-B6B0-CDA1F2CF670D}" type="doc">
      <dgm:prSet loTypeId="urn:microsoft.com/office/officeart/2005/8/layout/hList1" loCatId="list" qsTypeId="urn:microsoft.com/office/officeart/2005/8/quickstyle/simple2" qsCatId="simple" csTypeId="urn:microsoft.com/office/officeart/2005/8/colors/colorful5" csCatId="colorful" phldr="1"/>
      <dgm:spPr/>
      <dgm:t>
        <a:bodyPr/>
        <a:lstStyle/>
        <a:p>
          <a:endParaRPr lang="en-US"/>
        </a:p>
      </dgm:t>
    </dgm:pt>
    <dgm:pt modelId="{233EF064-2FF5-4FB4-A9CD-9985FA798F4F}">
      <dgm:prSet phldrT="[Text]" custT="1"/>
      <dgm:spPr/>
      <dgm:t>
        <a:bodyPr/>
        <a:lstStyle/>
        <a:p>
          <a:r>
            <a:rPr lang="en-US" sz="1400" b="1" dirty="0" smtClean="0">
              <a:latin typeface="Calibri" panose="020F0502020204030204" pitchFamily="34" charset="0"/>
              <a:cs typeface="Calibri" panose="020F0502020204030204" pitchFamily="34" charset="0"/>
            </a:rPr>
            <a:t>IMS Components</a:t>
          </a:r>
          <a:endParaRPr lang="en-US" sz="1400" b="1" dirty="0"/>
        </a:p>
      </dgm:t>
    </dgm:pt>
    <dgm:pt modelId="{29B08DBA-CF93-4562-8EB4-FC793B17CF61}" type="parTrans" cxnId="{7596023B-077D-48B3-B909-752AF8787462}">
      <dgm:prSet/>
      <dgm:spPr/>
      <dgm:t>
        <a:bodyPr/>
        <a:lstStyle/>
        <a:p>
          <a:endParaRPr lang="en-US"/>
        </a:p>
      </dgm:t>
    </dgm:pt>
    <dgm:pt modelId="{2EF96D40-2F79-4163-A34F-DB4E60818BF5}" type="sibTrans" cxnId="{7596023B-077D-48B3-B909-752AF8787462}">
      <dgm:prSet/>
      <dgm:spPr/>
      <dgm:t>
        <a:bodyPr/>
        <a:lstStyle/>
        <a:p>
          <a:endParaRPr lang="en-US"/>
        </a:p>
      </dgm:t>
    </dgm:pt>
    <dgm:pt modelId="{EA423730-BAFD-40B7-AB5B-9E500AA9768E}">
      <dgm:prSet phldrT="[Text]" custT="1"/>
      <dgm:spPr/>
      <dgm:t>
        <a:bodyPr/>
        <a:lstStyle/>
        <a:p>
          <a:r>
            <a:rPr lang="en-US" sz="1000" dirty="0" smtClean="0">
              <a:latin typeface="Calibri" panose="020F0502020204030204" pitchFamily="34" charset="0"/>
              <a:cs typeface="Calibri" panose="020F0502020204030204" pitchFamily="34" charset="0"/>
            </a:rPr>
            <a:t>Database login and error dialog components</a:t>
          </a:r>
          <a:endParaRPr lang="en-US" sz="1000" dirty="0"/>
        </a:p>
      </dgm:t>
    </dgm:pt>
    <dgm:pt modelId="{1BB6E3A7-5E97-4EF2-AFAC-48D1B87DA616}" type="parTrans" cxnId="{61F696DD-FAD6-4F82-9F9D-3E7EB8EF9E81}">
      <dgm:prSet/>
      <dgm:spPr/>
      <dgm:t>
        <a:bodyPr/>
        <a:lstStyle/>
        <a:p>
          <a:endParaRPr lang="en-US"/>
        </a:p>
      </dgm:t>
    </dgm:pt>
    <dgm:pt modelId="{FB3C2CCB-EEEB-49EF-AE18-D33184684737}" type="sibTrans" cxnId="{61F696DD-FAD6-4F82-9F9D-3E7EB8EF9E81}">
      <dgm:prSet/>
      <dgm:spPr/>
      <dgm:t>
        <a:bodyPr/>
        <a:lstStyle/>
        <a:p>
          <a:endParaRPr lang="en-US"/>
        </a:p>
      </dgm:t>
    </dgm:pt>
    <dgm:pt modelId="{8A3CA92F-ECE3-4CF5-A505-2CBCBB033BDF}">
      <dgm:prSet phldrT="[Text]" custT="1"/>
      <dgm:spPr/>
      <dgm:t>
        <a:bodyPr/>
        <a:lstStyle/>
        <a:p>
          <a:r>
            <a:rPr lang="en-US" sz="1400" b="1" dirty="0" smtClean="0">
              <a:latin typeface="Calibri" panose="020F0502020204030204" pitchFamily="34" charset="0"/>
              <a:cs typeface="Calibri" panose="020F0502020204030204" pitchFamily="34" charset="0"/>
            </a:rPr>
            <a:t>SPS Components</a:t>
          </a:r>
          <a:endParaRPr lang="en-US" sz="1400" b="1" dirty="0"/>
        </a:p>
      </dgm:t>
    </dgm:pt>
    <dgm:pt modelId="{E0D2A673-CB61-479F-A54E-14A0AE0E127A}" type="parTrans" cxnId="{37A0F2E0-4FCC-481A-B48B-72CD5DA10F74}">
      <dgm:prSet/>
      <dgm:spPr/>
      <dgm:t>
        <a:bodyPr/>
        <a:lstStyle/>
        <a:p>
          <a:endParaRPr lang="en-US"/>
        </a:p>
      </dgm:t>
    </dgm:pt>
    <dgm:pt modelId="{B4050499-A5F0-44D7-9AF1-95C622CDB91F}" type="sibTrans" cxnId="{37A0F2E0-4FCC-481A-B48B-72CD5DA10F74}">
      <dgm:prSet/>
      <dgm:spPr/>
      <dgm:t>
        <a:bodyPr/>
        <a:lstStyle/>
        <a:p>
          <a:endParaRPr lang="en-US"/>
        </a:p>
      </dgm:t>
    </dgm:pt>
    <dgm:pt modelId="{5DFF88AB-D912-401C-8D32-FA5F4EEE842D}">
      <dgm:prSet phldrT="[Text]" custT="1"/>
      <dgm:spPr/>
      <dgm:t>
        <a:bodyPr/>
        <a:lstStyle/>
        <a:p>
          <a:r>
            <a:rPr lang="en-US" sz="1000" dirty="0" smtClean="0">
              <a:latin typeface="Calibri" panose="020F0502020204030204" pitchFamily="34" charset="0"/>
              <a:cs typeface="Calibri" panose="020F0502020204030204" pitchFamily="34" charset="0"/>
            </a:rPr>
            <a:t>Database validation control to validate user entries against sell price master database</a:t>
          </a:r>
          <a:endParaRPr lang="en-US" sz="1000" dirty="0"/>
        </a:p>
      </dgm:t>
    </dgm:pt>
    <dgm:pt modelId="{8A9EE3B4-8814-40F0-990D-6CA6AD3D921C}" type="parTrans" cxnId="{A46B3179-C526-48E3-86AD-13C6F171E1FD}">
      <dgm:prSet/>
      <dgm:spPr/>
      <dgm:t>
        <a:bodyPr/>
        <a:lstStyle/>
        <a:p>
          <a:endParaRPr lang="en-US"/>
        </a:p>
      </dgm:t>
    </dgm:pt>
    <dgm:pt modelId="{F2FD3665-28F3-4F16-A294-A45BCF42DB94}" type="sibTrans" cxnId="{A46B3179-C526-48E3-86AD-13C6F171E1FD}">
      <dgm:prSet/>
      <dgm:spPr/>
      <dgm:t>
        <a:bodyPr/>
        <a:lstStyle/>
        <a:p>
          <a:endParaRPr lang="en-US"/>
        </a:p>
      </dgm:t>
    </dgm:pt>
    <dgm:pt modelId="{1BE45248-61AB-4B2B-8374-5609005D2215}">
      <dgm:prSet phldrT="[Text]" custT="1"/>
      <dgm:spPr/>
      <dgm:t>
        <a:bodyPr/>
        <a:lstStyle/>
        <a:p>
          <a:r>
            <a:rPr lang="en-US" sz="1400" b="1" dirty="0" smtClean="0">
              <a:latin typeface="Calibri" panose="020F0502020204030204" pitchFamily="34" charset="0"/>
              <a:cs typeface="Calibri" panose="020F0502020204030204" pitchFamily="34" charset="0"/>
            </a:rPr>
            <a:t>Sterling Components</a:t>
          </a:r>
          <a:endParaRPr lang="en-US" sz="1400" b="1" dirty="0"/>
        </a:p>
      </dgm:t>
    </dgm:pt>
    <dgm:pt modelId="{F49438D2-CCCD-455F-8881-B116E15DDB97}" type="parTrans" cxnId="{A9C4F78B-8CF0-43A0-A382-D2279ED19DCD}">
      <dgm:prSet/>
      <dgm:spPr/>
      <dgm:t>
        <a:bodyPr/>
        <a:lstStyle/>
        <a:p>
          <a:endParaRPr lang="en-US"/>
        </a:p>
      </dgm:t>
    </dgm:pt>
    <dgm:pt modelId="{0B1E4B1E-FBEC-4F58-95EF-73007EA46593}" type="sibTrans" cxnId="{A9C4F78B-8CF0-43A0-A382-D2279ED19DCD}">
      <dgm:prSet/>
      <dgm:spPr/>
      <dgm:t>
        <a:bodyPr/>
        <a:lstStyle/>
        <a:p>
          <a:endParaRPr lang="en-US"/>
        </a:p>
      </dgm:t>
    </dgm:pt>
    <dgm:pt modelId="{CA0A586C-97D2-49DA-8325-CF0DA7D489B7}">
      <dgm:prSet phldrT="[Text]" custT="1"/>
      <dgm:spPr/>
      <dgm:t>
        <a:bodyPr/>
        <a:lstStyle/>
        <a:p>
          <a:r>
            <a:rPr lang="en-US" sz="1000" dirty="0" smtClean="0">
              <a:latin typeface="Calibri" panose="020F0502020204030204" pitchFamily="34" charset="0"/>
              <a:cs typeface="Calibri" panose="020F0502020204030204" pitchFamily="34" charset="0"/>
            </a:rPr>
            <a:t>Data entry controls - DB entry, SKU entry, Vendor entry</a:t>
          </a:r>
          <a:endParaRPr lang="en-US" sz="1000" dirty="0"/>
        </a:p>
      </dgm:t>
    </dgm:pt>
    <dgm:pt modelId="{ED93BED7-0245-4DF2-A691-F25E70891047}" type="parTrans" cxnId="{D1C94515-4BE8-4687-87F0-E27C1AA46265}">
      <dgm:prSet/>
      <dgm:spPr/>
      <dgm:t>
        <a:bodyPr/>
        <a:lstStyle/>
        <a:p>
          <a:endParaRPr lang="en-US"/>
        </a:p>
      </dgm:t>
    </dgm:pt>
    <dgm:pt modelId="{9531F9F5-BEFB-4BEF-B95E-2EA32797C89D}" type="sibTrans" cxnId="{D1C94515-4BE8-4687-87F0-E27C1AA46265}">
      <dgm:prSet/>
      <dgm:spPr/>
      <dgm:t>
        <a:bodyPr/>
        <a:lstStyle/>
        <a:p>
          <a:endParaRPr lang="en-US"/>
        </a:p>
      </dgm:t>
    </dgm:pt>
    <dgm:pt modelId="{0120CD1E-7EAA-44DF-9550-620F72A21481}">
      <dgm:prSet custT="1"/>
      <dgm:spPr/>
      <dgm:t>
        <a:bodyPr/>
        <a:lstStyle/>
        <a:p>
          <a:r>
            <a:rPr lang="en-US" sz="1000" dirty="0" smtClean="0">
              <a:latin typeface="Calibri" panose="020F0502020204030204" pitchFamily="34" charset="0"/>
              <a:cs typeface="Calibri" panose="020F0502020204030204" pitchFamily="34" charset="0"/>
            </a:rPr>
            <a:t>Database grid</a:t>
          </a:r>
        </a:p>
      </dgm:t>
    </dgm:pt>
    <dgm:pt modelId="{45A528AA-10F9-4B5C-879F-AED9555021FB}" type="parTrans" cxnId="{E8D7C391-4EA0-487E-9331-5E90F4689520}">
      <dgm:prSet/>
      <dgm:spPr/>
      <dgm:t>
        <a:bodyPr/>
        <a:lstStyle/>
        <a:p>
          <a:endParaRPr lang="en-US"/>
        </a:p>
      </dgm:t>
    </dgm:pt>
    <dgm:pt modelId="{080DA821-1F90-47EB-95B8-5F1126520B10}" type="sibTrans" cxnId="{E8D7C391-4EA0-487E-9331-5E90F4689520}">
      <dgm:prSet/>
      <dgm:spPr/>
      <dgm:t>
        <a:bodyPr/>
        <a:lstStyle/>
        <a:p>
          <a:endParaRPr lang="en-US"/>
        </a:p>
      </dgm:t>
    </dgm:pt>
    <dgm:pt modelId="{6175EA8F-5B77-4D6D-B514-BD7298B05CC2}">
      <dgm:prSet custT="1"/>
      <dgm:spPr/>
      <dgm:t>
        <a:bodyPr/>
        <a:lstStyle/>
        <a:p>
          <a:r>
            <a:rPr lang="en-US" sz="1000" dirty="0" smtClean="0">
              <a:latin typeface="Calibri" panose="020F0502020204030204" pitchFamily="34" charset="0"/>
              <a:cs typeface="Calibri" panose="020F0502020204030204" pitchFamily="34" charset="0"/>
            </a:rPr>
            <a:t>Control that writes list view data to CSV</a:t>
          </a:r>
        </a:p>
      </dgm:t>
    </dgm:pt>
    <dgm:pt modelId="{A0C73E1B-02AF-4BA5-9A6F-BAE1DC6465B2}" type="parTrans" cxnId="{292D7738-93A7-4B89-B342-0F665D749803}">
      <dgm:prSet/>
      <dgm:spPr/>
      <dgm:t>
        <a:bodyPr/>
        <a:lstStyle/>
        <a:p>
          <a:endParaRPr lang="en-US"/>
        </a:p>
      </dgm:t>
    </dgm:pt>
    <dgm:pt modelId="{D2B5D0C7-D744-44B7-828B-E2CE79D21D1C}" type="sibTrans" cxnId="{292D7738-93A7-4B89-B342-0F665D749803}">
      <dgm:prSet/>
      <dgm:spPr/>
      <dgm:t>
        <a:bodyPr/>
        <a:lstStyle/>
        <a:p>
          <a:endParaRPr lang="en-US"/>
        </a:p>
      </dgm:t>
    </dgm:pt>
    <dgm:pt modelId="{15A548E7-9250-4545-A0DB-775F7E7EA630}">
      <dgm:prSet custT="1"/>
      <dgm:spPr/>
      <dgm:t>
        <a:bodyPr/>
        <a:lstStyle/>
        <a:p>
          <a:r>
            <a:rPr lang="en-US" sz="1000" dirty="0" smtClean="0">
              <a:latin typeface="Calibri" panose="020F0502020204030204" pitchFamily="34" charset="0"/>
              <a:cs typeface="Calibri" panose="020F0502020204030204" pitchFamily="34" charset="0"/>
            </a:rPr>
            <a:t>Database connection component that uses login controls from IMS_ORA package</a:t>
          </a:r>
          <a:endParaRPr lang="en-US" sz="1000" dirty="0">
            <a:latin typeface="Calibri" panose="020F0502020204030204" pitchFamily="34" charset="0"/>
            <a:cs typeface="Calibri" panose="020F0502020204030204" pitchFamily="34" charset="0"/>
          </a:endParaRPr>
        </a:p>
      </dgm:t>
    </dgm:pt>
    <dgm:pt modelId="{412C4611-AF45-476A-AAD8-A069438ED885}" type="parTrans" cxnId="{0121B7B5-38A8-4174-BD70-A201372E460D}">
      <dgm:prSet/>
      <dgm:spPr/>
      <dgm:t>
        <a:bodyPr/>
        <a:lstStyle/>
        <a:p>
          <a:endParaRPr lang="en-US"/>
        </a:p>
      </dgm:t>
    </dgm:pt>
    <dgm:pt modelId="{1BE06393-D733-42FA-B977-889AB028C5B8}" type="sibTrans" cxnId="{0121B7B5-38A8-4174-BD70-A201372E460D}">
      <dgm:prSet/>
      <dgm:spPr/>
      <dgm:t>
        <a:bodyPr/>
        <a:lstStyle/>
        <a:p>
          <a:endParaRPr lang="en-US"/>
        </a:p>
      </dgm:t>
    </dgm:pt>
    <dgm:pt modelId="{F01CDFC2-244C-4E8A-AB8F-34426AD9F80B}">
      <dgm:prSet custT="1"/>
      <dgm:spPr/>
      <dgm:t>
        <a:bodyPr/>
        <a:lstStyle/>
        <a:p>
          <a:r>
            <a:rPr lang="en-US" sz="1000" dirty="0" smtClean="0">
              <a:latin typeface="Calibri" panose="020F0502020204030204" pitchFamily="34" charset="0"/>
              <a:cs typeface="Calibri" panose="020F0502020204030204" pitchFamily="34" charset="0"/>
            </a:rPr>
            <a:t>Multi column sorting control, number edit control, customized list view</a:t>
          </a:r>
        </a:p>
      </dgm:t>
    </dgm:pt>
    <dgm:pt modelId="{05A112BA-ABCC-48E3-96C0-622C5CD80ADA}" type="parTrans" cxnId="{12B3E59E-78D1-4431-8E73-EB130D05A31E}">
      <dgm:prSet/>
      <dgm:spPr/>
      <dgm:t>
        <a:bodyPr/>
        <a:lstStyle/>
        <a:p>
          <a:endParaRPr lang="en-US"/>
        </a:p>
      </dgm:t>
    </dgm:pt>
    <dgm:pt modelId="{13CFFBF0-6046-4203-9D44-2A79674C9237}" type="sibTrans" cxnId="{12B3E59E-78D1-4431-8E73-EB130D05A31E}">
      <dgm:prSet/>
      <dgm:spPr/>
      <dgm:t>
        <a:bodyPr/>
        <a:lstStyle/>
        <a:p>
          <a:endParaRPr lang="en-US"/>
        </a:p>
      </dgm:t>
    </dgm:pt>
    <dgm:pt modelId="{8B8AF2E5-6184-428F-A3E6-D50CEA806A6B}">
      <dgm:prSet custT="1"/>
      <dgm:spPr/>
      <dgm:t>
        <a:bodyPr/>
        <a:lstStyle/>
        <a:p>
          <a:r>
            <a:rPr lang="en-US" sz="1000" dirty="0" smtClean="0">
              <a:latin typeface="Calibri" panose="020F0502020204030204" pitchFamily="34" charset="0"/>
              <a:cs typeface="Calibri" panose="020F0502020204030204" pitchFamily="34" charset="0"/>
            </a:rPr>
            <a:t>Database list view, Location entry, Template Tree view</a:t>
          </a:r>
        </a:p>
      </dgm:t>
    </dgm:pt>
    <dgm:pt modelId="{B2F53BB3-7A97-4784-8B29-2A571D9729E4}" type="parTrans" cxnId="{2420208B-30B7-4D87-B90F-2B37496721CE}">
      <dgm:prSet/>
      <dgm:spPr/>
      <dgm:t>
        <a:bodyPr/>
        <a:lstStyle/>
        <a:p>
          <a:endParaRPr lang="en-US"/>
        </a:p>
      </dgm:t>
    </dgm:pt>
    <dgm:pt modelId="{FBDC2639-3A3A-4C74-8A71-4F55C128CF9B}" type="sibTrans" cxnId="{2420208B-30B7-4D87-B90F-2B37496721CE}">
      <dgm:prSet/>
      <dgm:spPr/>
      <dgm:t>
        <a:bodyPr/>
        <a:lstStyle/>
        <a:p>
          <a:endParaRPr lang="en-US"/>
        </a:p>
      </dgm:t>
    </dgm:pt>
    <dgm:pt modelId="{F8401BC2-7FF5-4A2F-BF22-A828C31E71DA}">
      <dgm:prSet custT="1"/>
      <dgm:spPr/>
      <dgm:t>
        <a:bodyPr/>
        <a:lstStyle/>
        <a:p>
          <a:r>
            <a:rPr lang="en-US" sz="1000" dirty="0" smtClean="0">
              <a:latin typeface="Calibri" panose="020F0502020204030204" pitchFamily="34" charset="0"/>
              <a:cs typeface="Calibri" panose="020F0502020204030204" pitchFamily="34" charset="0"/>
            </a:rPr>
            <a:t>Database validation control to validate user entries against SKU_MASTER, location, division, VENDOR_MASTER</a:t>
          </a:r>
          <a:r>
            <a:rPr lang="en-US" sz="1000" baseline="0" dirty="0" smtClean="0">
              <a:latin typeface="Calibri" panose="020F0502020204030204" pitchFamily="34" charset="0"/>
              <a:cs typeface="Calibri" panose="020F0502020204030204" pitchFamily="34" charset="0"/>
            </a:rPr>
            <a:t> </a:t>
          </a:r>
          <a:r>
            <a:rPr lang="en-US" sz="1000" baseline="0" dirty="0" err="1" smtClean="0">
              <a:latin typeface="Calibri" panose="020F0502020204030204" pitchFamily="34" charset="0"/>
              <a:cs typeface="Calibri" panose="020F0502020204030204" pitchFamily="34" charset="0"/>
            </a:rPr>
            <a:t>db</a:t>
          </a:r>
          <a:endParaRPr lang="en-US" sz="1000" dirty="0" smtClean="0">
            <a:latin typeface="Calibri" panose="020F0502020204030204" pitchFamily="34" charset="0"/>
            <a:cs typeface="Calibri" panose="020F0502020204030204" pitchFamily="34" charset="0"/>
          </a:endParaRPr>
        </a:p>
      </dgm:t>
    </dgm:pt>
    <dgm:pt modelId="{0CF107BD-7C96-4FF7-858F-822271360954}" type="parTrans" cxnId="{EAA6DCE7-D261-4A58-AF7A-B5FBEF5D32F2}">
      <dgm:prSet/>
      <dgm:spPr/>
      <dgm:t>
        <a:bodyPr/>
        <a:lstStyle/>
        <a:p>
          <a:endParaRPr lang="en-US"/>
        </a:p>
      </dgm:t>
    </dgm:pt>
    <dgm:pt modelId="{FAC8EAF0-195B-4E19-B37D-FC223D9E12F8}" type="sibTrans" cxnId="{EAA6DCE7-D261-4A58-AF7A-B5FBEF5D32F2}">
      <dgm:prSet/>
      <dgm:spPr/>
      <dgm:t>
        <a:bodyPr/>
        <a:lstStyle/>
        <a:p>
          <a:endParaRPr lang="en-US"/>
        </a:p>
      </dgm:t>
    </dgm:pt>
    <dgm:pt modelId="{F85B0D62-5BB6-4CD0-B947-30F238EE434F}">
      <dgm:prSet custT="1"/>
      <dgm:spPr/>
      <dgm:t>
        <a:bodyPr/>
        <a:lstStyle/>
        <a:p>
          <a:r>
            <a:rPr lang="en-US" sz="1000" smtClean="0">
              <a:latin typeface="Calibri" panose="020F0502020204030204" pitchFamily="34" charset="0"/>
              <a:cs typeface="Calibri" panose="020F0502020204030204" pitchFamily="34" charset="0"/>
            </a:rPr>
            <a:t>Label edit alignment controls</a:t>
          </a:r>
          <a:endParaRPr lang="en-US" sz="1000" dirty="0" smtClean="0">
            <a:latin typeface="Calibri" panose="020F0502020204030204" pitchFamily="34" charset="0"/>
            <a:cs typeface="Calibri" panose="020F0502020204030204" pitchFamily="34" charset="0"/>
          </a:endParaRPr>
        </a:p>
      </dgm:t>
    </dgm:pt>
    <dgm:pt modelId="{01B44983-C654-4E97-AFD7-DA6C61607B2E}" type="parTrans" cxnId="{B5A881FD-E97C-425D-8317-22070CAED164}">
      <dgm:prSet/>
      <dgm:spPr/>
      <dgm:t>
        <a:bodyPr/>
        <a:lstStyle/>
        <a:p>
          <a:endParaRPr lang="en-US"/>
        </a:p>
      </dgm:t>
    </dgm:pt>
    <dgm:pt modelId="{27DF8065-00F5-4A26-90A8-7E8B3FDCF0B1}" type="sibTrans" cxnId="{B5A881FD-E97C-425D-8317-22070CAED164}">
      <dgm:prSet/>
      <dgm:spPr/>
      <dgm:t>
        <a:bodyPr/>
        <a:lstStyle/>
        <a:p>
          <a:endParaRPr lang="en-US"/>
        </a:p>
      </dgm:t>
    </dgm:pt>
    <dgm:pt modelId="{62DD3D35-8522-457A-B9AC-D127D568EE8A}">
      <dgm:prSet custT="1"/>
      <dgm:spPr/>
      <dgm:t>
        <a:bodyPr/>
        <a:lstStyle/>
        <a:p>
          <a:r>
            <a:rPr lang="en-US" sz="1000" dirty="0" smtClean="0">
              <a:latin typeface="Calibri" panose="020F0502020204030204" pitchFamily="34" charset="0"/>
              <a:cs typeface="Calibri" panose="020F0502020204030204" pitchFamily="34" charset="0"/>
            </a:rPr>
            <a:t>Customized Rave report project component</a:t>
          </a:r>
        </a:p>
      </dgm:t>
    </dgm:pt>
    <dgm:pt modelId="{7E1D05AF-5202-4203-A60C-43F8A99A1D7B}" type="parTrans" cxnId="{B9E563F7-101A-4F52-8681-A177E24C6651}">
      <dgm:prSet/>
      <dgm:spPr/>
      <dgm:t>
        <a:bodyPr/>
        <a:lstStyle/>
        <a:p>
          <a:endParaRPr lang="en-US"/>
        </a:p>
      </dgm:t>
    </dgm:pt>
    <dgm:pt modelId="{016DCB73-3E05-40D8-8AD2-2A60C7ACAEB8}" type="sibTrans" cxnId="{B9E563F7-101A-4F52-8681-A177E24C6651}">
      <dgm:prSet/>
      <dgm:spPr/>
      <dgm:t>
        <a:bodyPr/>
        <a:lstStyle/>
        <a:p>
          <a:endParaRPr lang="en-US"/>
        </a:p>
      </dgm:t>
    </dgm:pt>
    <dgm:pt modelId="{303BDD82-87AD-4EFA-9BFD-E93BA7D967B0}">
      <dgm:prSet custT="1"/>
      <dgm:spPr/>
      <dgm:t>
        <a:bodyPr/>
        <a:lstStyle/>
        <a:p>
          <a:r>
            <a:rPr lang="en-US" sz="1400" b="1" dirty="0" smtClean="0">
              <a:latin typeface="Calibri" panose="020F0502020204030204" pitchFamily="34" charset="0"/>
              <a:cs typeface="Calibri" panose="020F0502020204030204" pitchFamily="34" charset="0"/>
            </a:rPr>
            <a:t>IMS Common Files</a:t>
          </a:r>
          <a:endParaRPr lang="en-US" sz="1400" b="1" dirty="0">
            <a:latin typeface="Calibri" panose="020F0502020204030204" pitchFamily="34" charset="0"/>
            <a:cs typeface="Calibri" panose="020F0502020204030204" pitchFamily="34" charset="0"/>
          </a:endParaRPr>
        </a:p>
      </dgm:t>
    </dgm:pt>
    <dgm:pt modelId="{74993AA1-57FB-4380-8745-7CA9F32D8CEE}" type="parTrans" cxnId="{85F2A4BF-D7DF-4E3D-87EC-031EB73139A1}">
      <dgm:prSet/>
      <dgm:spPr/>
      <dgm:t>
        <a:bodyPr/>
        <a:lstStyle/>
        <a:p>
          <a:endParaRPr lang="en-US"/>
        </a:p>
      </dgm:t>
    </dgm:pt>
    <dgm:pt modelId="{36EAFC55-0080-418B-A10F-97BBCFDA2679}" type="sibTrans" cxnId="{85F2A4BF-D7DF-4E3D-87EC-031EB73139A1}">
      <dgm:prSet/>
      <dgm:spPr/>
      <dgm:t>
        <a:bodyPr/>
        <a:lstStyle/>
        <a:p>
          <a:endParaRPr lang="en-US"/>
        </a:p>
      </dgm:t>
    </dgm:pt>
    <dgm:pt modelId="{F43C50B3-39AF-4D40-BED1-F2342178437A}">
      <dgm:prSet custT="1"/>
      <dgm:spPr/>
      <dgm:t>
        <a:bodyPr/>
        <a:lstStyle/>
        <a:p>
          <a:r>
            <a:rPr lang="en-US" sz="1000" b="1" dirty="0" smtClean="0">
              <a:latin typeface="Calibri" panose="020F0502020204030204" pitchFamily="34" charset="0"/>
              <a:cs typeface="Calibri" panose="020F0502020204030204" pitchFamily="34" charset="0"/>
            </a:rPr>
            <a:t>Frames</a:t>
          </a:r>
          <a:r>
            <a:rPr lang="en-US" sz="1000" dirty="0" smtClean="0">
              <a:latin typeface="Calibri" panose="020F0502020204030204" pitchFamily="34" charset="0"/>
              <a:cs typeface="Calibri" panose="020F0502020204030204" pitchFamily="34" charset="0"/>
            </a:rPr>
            <a:t> – Store</a:t>
          </a:r>
          <a:r>
            <a:rPr lang="en-US" sz="1000" baseline="0" dirty="0" smtClean="0">
              <a:latin typeface="Calibri" panose="020F0502020204030204" pitchFamily="34" charset="0"/>
              <a:cs typeface="Calibri" panose="020F0502020204030204" pitchFamily="34" charset="0"/>
            </a:rPr>
            <a:t> selection, Location attributes, Location Division frame controls</a:t>
          </a:r>
          <a:endParaRPr lang="en-US" sz="1000" b="1" dirty="0">
            <a:latin typeface="Calibri" panose="020F0502020204030204" pitchFamily="34" charset="0"/>
            <a:cs typeface="Calibri" panose="020F0502020204030204" pitchFamily="34" charset="0"/>
          </a:endParaRPr>
        </a:p>
      </dgm:t>
    </dgm:pt>
    <dgm:pt modelId="{13C3098A-B34C-4240-9F00-B921EBA107D3}" type="parTrans" cxnId="{C7885C3E-EDE4-4738-91A1-8847BEB6877D}">
      <dgm:prSet/>
      <dgm:spPr/>
      <dgm:t>
        <a:bodyPr/>
        <a:lstStyle/>
        <a:p>
          <a:endParaRPr lang="en-US"/>
        </a:p>
      </dgm:t>
    </dgm:pt>
    <dgm:pt modelId="{C49100EB-64FE-4163-9A0B-680CC5F152E0}" type="sibTrans" cxnId="{C7885C3E-EDE4-4738-91A1-8847BEB6877D}">
      <dgm:prSet/>
      <dgm:spPr/>
      <dgm:t>
        <a:bodyPr/>
        <a:lstStyle/>
        <a:p>
          <a:endParaRPr lang="en-US"/>
        </a:p>
      </dgm:t>
    </dgm:pt>
    <dgm:pt modelId="{8576C7F2-8522-4F87-996B-54DE2E34D25A}">
      <dgm:prSet custT="1"/>
      <dgm:spPr/>
      <dgm:t>
        <a:bodyPr/>
        <a:lstStyle/>
        <a:p>
          <a:r>
            <a:rPr lang="en-US" sz="1000" b="1" baseline="0" dirty="0" smtClean="0">
              <a:latin typeface="Calibri" panose="020F0502020204030204" pitchFamily="34" charset="0"/>
              <a:cs typeface="Calibri" panose="020F0502020204030204" pitchFamily="34" charset="0"/>
            </a:rPr>
            <a:t>Dialogs</a:t>
          </a:r>
          <a:r>
            <a:rPr lang="en-US" sz="1000" baseline="0" dirty="0" smtClean="0">
              <a:latin typeface="Calibri" panose="020F0502020204030204" pitchFamily="34" charset="0"/>
              <a:cs typeface="Calibri" panose="020F0502020204030204" pitchFamily="34" charset="0"/>
            </a:rPr>
            <a:t> </a:t>
          </a:r>
          <a:r>
            <a:rPr lang="en-US" sz="1000" dirty="0" smtClean="0">
              <a:latin typeface="Calibri" panose="020F0502020204030204" pitchFamily="34" charset="0"/>
              <a:cs typeface="Calibri" panose="020F0502020204030204" pitchFamily="34" charset="0"/>
            </a:rPr>
            <a:t>– Calendar, Vendor</a:t>
          </a:r>
          <a:r>
            <a:rPr lang="en-US" sz="1000" baseline="0" dirty="0" smtClean="0">
              <a:latin typeface="Calibri" panose="020F0502020204030204" pitchFamily="34" charset="0"/>
              <a:cs typeface="Calibri" panose="020F0502020204030204" pitchFamily="34" charset="0"/>
            </a:rPr>
            <a:t> select, Sort control, Select printer, IMS Comment Dialog</a:t>
          </a:r>
        </a:p>
      </dgm:t>
    </dgm:pt>
    <dgm:pt modelId="{2A129D33-3CA6-4F80-816E-7A05814E4B3D}" type="parTrans" cxnId="{74088A83-689A-4108-BD7A-ED8718F4821B}">
      <dgm:prSet/>
      <dgm:spPr/>
      <dgm:t>
        <a:bodyPr/>
        <a:lstStyle/>
        <a:p>
          <a:endParaRPr lang="en-US"/>
        </a:p>
      </dgm:t>
    </dgm:pt>
    <dgm:pt modelId="{2A47C16B-48D9-46EE-B6C1-B51967076866}" type="sibTrans" cxnId="{74088A83-689A-4108-BD7A-ED8718F4821B}">
      <dgm:prSet/>
      <dgm:spPr/>
      <dgm:t>
        <a:bodyPr/>
        <a:lstStyle/>
        <a:p>
          <a:endParaRPr lang="en-US"/>
        </a:p>
      </dgm:t>
    </dgm:pt>
    <dgm:pt modelId="{7EAD739F-1C22-4E65-9E58-E41E508A7D8E}">
      <dgm:prSet custT="1"/>
      <dgm:spPr/>
      <dgm:t>
        <a:bodyPr/>
        <a:lstStyle/>
        <a:p>
          <a:r>
            <a:rPr lang="en-US" sz="1000" b="1" baseline="0" dirty="0" smtClean="0">
              <a:latin typeface="Calibri" panose="020F0502020204030204" pitchFamily="34" charset="0"/>
              <a:cs typeface="Calibri" panose="020F0502020204030204" pitchFamily="34" charset="0"/>
            </a:rPr>
            <a:t>Libraries</a:t>
          </a:r>
          <a:r>
            <a:rPr lang="en-US" sz="1000" baseline="0" dirty="0" smtClean="0">
              <a:latin typeface="Calibri" panose="020F0502020204030204" pitchFamily="34" charset="0"/>
              <a:cs typeface="Calibri" panose="020F0502020204030204" pitchFamily="34" charset="0"/>
            </a:rPr>
            <a:t> – Data tier components</a:t>
          </a:r>
        </a:p>
      </dgm:t>
    </dgm:pt>
    <dgm:pt modelId="{91779172-02EB-4B55-BA99-ED2F443EA16A}" type="parTrans" cxnId="{AC49E3C4-CB36-48D5-B447-1BAD84799697}">
      <dgm:prSet/>
      <dgm:spPr/>
      <dgm:t>
        <a:bodyPr/>
        <a:lstStyle/>
        <a:p>
          <a:endParaRPr lang="en-US"/>
        </a:p>
      </dgm:t>
    </dgm:pt>
    <dgm:pt modelId="{E4F3852A-62F0-409A-BBB1-AB7841A3507D}" type="sibTrans" cxnId="{AC49E3C4-CB36-48D5-B447-1BAD84799697}">
      <dgm:prSet/>
      <dgm:spPr/>
      <dgm:t>
        <a:bodyPr/>
        <a:lstStyle/>
        <a:p>
          <a:endParaRPr lang="en-US"/>
        </a:p>
      </dgm:t>
    </dgm:pt>
    <dgm:pt modelId="{0D4A9176-2F5D-47B0-BC13-BE2A73EE7188}">
      <dgm:prSet custT="1"/>
      <dgm:spPr/>
      <dgm:t>
        <a:bodyPr/>
        <a:lstStyle/>
        <a:p>
          <a:r>
            <a:rPr lang="en-US" sz="1000" b="1" baseline="0" dirty="0" smtClean="0">
              <a:latin typeface="Calibri" panose="020F0502020204030204" pitchFamily="34" charset="0"/>
              <a:cs typeface="Calibri" panose="020F0502020204030204" pitchFamily="34" charset="0"/>
            </a:rPr>
            <a:t>Graphics</a:t>
          </a:r>
          <a:r>
            <a:rPr lang="en-US" sz="1000" baseline="0" dirty="0" smtClean="0">
              <a:latin typeface="Calibri" panose="020F0502020204030204" pitchFamily="34" charset="0"/>
              <a:cs typeface="Calibri" panose="020F0502020204030204" pitchFamily="34" charset="0"/>
            </a:rPr>
            <a:t> – Icons</a:t>
          </a:r>
        </a:p>
      </dgm:t>
    </dgm:pt>
    <dgm:pt modelId="{E22B523E-3848-4618-B6B6-B10592747884}" type="parTrans" cxnId="{AB057DBF-0218-408E-9C94-36917845120F}">
      <dgm:prSet/>
      <dgm:spPr/>
      <dgm:t>
        <a:bodyPr/>
        <a:lstStyle/>
        <a:p>
          <a:endParaRPr lang="en-US"/>
        </a:p>
      </dgm:t>
    </dgm:pt>
    <dgm:pt modelId="{0B519557-49F3-4D3C-91D5-85D39B0B82E3}" type="sibTrans" cxnId="{AB057DBF-0218-408E-9C94-36917845120F}">
      <dgm:prSet/>
      <dgm:spPr/>
      <dgm:t>
        <a:bodyPr/>
        <a:lstStyle/>
        <a:p>
          <a:endParaRPr lang="en-US"/>
        </a:p>
      </dgm:t>
    </dgm:pt>
    <dgm:pt modelId="{EBC6DD08-16D1-4E49-8099-43114953E31F}">
      <dgm:prSet custT="1"/>
      <dgm:spPr/>
      <dgm:t>
        <a:bodyPr/>
        <a:lstStyle/>
        <a:p>
          <a:r>
            <a:rPr lang="en-US" sz="1000" b="1" baseline="0" dirty="0" smtClean="0">
              <a:latin typeface="Calibri" panose="020F0502020204030204" pitchFamily="34" charset="0"/>
              <a:cs typeface="Calibri" panose="020F0502020204030204" pitchFamily="34" charset="0"/>
            </a:rPr>
            <a:t>Forms</a:t>
          </a:r>
          <a:r>
            <a:rPr lang="en-US" sz="1000" baseline="0" dirty="0" smtClean="0">
              <a:latin typeface="Calibri" panose="020F0502020204030204" pitchFamily="34" charset="0"/>
              <a:cs typeface="Calibri" panose="020F0502020204030204" pitchFamily="34" charset="0"/>
            </a:rPr>
            <a:t> – Reusable forms</a:t>
          </a:r>
          <a:endParaRPr lang="en-US" sz="1000" dirty="0" smtClean="0">
            <a:latin typeface="Calibri" panose="020F0502020204030204" pitchFamily="34" charset="0"/>
            <a:cs typeface="Calibri" panose="020F0502020204030204" pitchFamily="34" charset="0"/>
          </a:endParaRPr>
        </a:p>
      </dgm:t>
    </dgm:pt>
    <dgm:pt modelId="{D957EBD7-C752-475D-8AE8-A485505E2679}" type="parTrans" cxnId="{6297A3C9-8C02-408A-B140-E94961A13EB6}">
      <dgm:prSet/>
      <dgm:spPr/>
      <dgm:t>
        <a:bodyPr/>
        <a:lstStyle/>
        <a:p>
          <a:endParaRPr lang="en-US"/>
        </a:p>
      </dgm:t>
    </dgm:pt>
    <dgm:pt modelId="{CE97837D-ABEC-4E24-ADF8-5550CA3692F2}" type="sibTrans" cxnId="{6297A3C9-8C02-408A-B140-E94961A13EB6}">
      <dgm:prSet/>
      <dgm:spPr/>
      <dgm:t>
        <a:bodyPr/>
        <a:lstStyle/>
        <a:p>
          <a:endParaRPr lang="en-US"/>
        </a:p>
      </dgm:t>
    </dgm:pt>
    <dgm:pt modelId="{96C14D01-3B57-4633-AC4A-0339FF11F1A8}">
      <dgm:prSet phldrT="[Text]" custT="1"/>
      <dgm:spPr/>
      <dgm:t>
        <a:bodyPr/>
        <a:lstStyle/>
        <a:p>
          <a:r>
            <a:rPr lang="en-US" sz="1000" b="1" dirty="0" smtClean="0">
              <a:latin typeface="Calibri" panose="020F0502020204030204" pitchFamily="34" charset="0"/>
              <a:cs typeface="Calibri" panose="020F0502020204030204" pitchFamily="34" charset="0"/>
            </a:rPr>
            <a:t>SPS Common Files</a:t>
          </a:r>
          <a:r>
            <a:rPr lang="en-US" sz="1000" dirty="0" smtClean="0">
              <a:latin typeface="Calibri" panose="020F0502020204030204" pitchFamily="34" charset="0"/>
              <a:cs typeface="Calibri" panose="020F0502020204030204" pitchFamily="34" charset="0"/>
            </a:rPr>
            <a:t> – Comment dialog control</a:t>
          </a:r>
          <a:endParaRPr lang="en-US" sz="1000" dirty="0">
            <a:latin typeface="Calibri" panose="020F0502020204030204" pitchFamily="34" charset="0"/>
            <a:cs typeface="Calibri" panose="020F0502020204030204" pitchFamily="34" charset="0"/>
          </a:endParaRPr>
        </a:p>
      </dgm:t>
    </dgm:pt>
    <dgm:pt modelId="{8BB5C232-0B30-4267-B2AF-2C1D1581EC90}" type="parTrans" cxnId="{AFCCB97E-3050-4F52-80F4-E80E4466A41D}">
      <dgm:prSet/>
      <dgm:spPr/>
      <dgm:t>
        <a:bodyPr/>
        <a:lstStyle/>
        <a:p>
          <a:endParaRPr lang="en-US"/>
        </a:p>
      </dgm:t>
    </dgm:pt>
    <dgm:pt modelId="{B02DF477-F035-4542-93F3-94B85E957EA8}" type="sibTrans" cxnId="{AFCCB97E-3050-4F52-80F4-E80E4466A41D}">
      <dgm:prSet/>
      <dgm:spPr/>
      <dgm:t>
        <a:bodyPr/>
        <a:lstStyle/>
        <a:p>
          <a:endParaRPr lang="en-US"/>
        </a:p>
      </dgm:t>
    </dgm:pt>
    <dgm:pt modelId="{C73A2903-CAF4-45A1-AF57-053995E0464F}">
      <dgm:prSet phldrT="[Text]" custT="1"/>
      <dgm:spPr/>
      <dgm:t>
        <a:bodyPr/>
        <a:lstStyle/>
        <a:p>
          <a:endParaRPr lang="en-US" sz="1000" dirty="0">
            <a:latin typeface="Calibri" panose="020F0502020204030204" pitchFamily="34" charset="0"/>
            <a:cs typeface="Calibri" panose="020F0502020204030204" pitchFamily="34" charset="0"/>
          </a:endParaRPr>
        </a:p>
      </dgm:t>
    </dgm:pt>
    <dgm:pt modelId="{F4D9D498-233C-4837-AD91-D5C055ADCEC8}" type="parTrans" cxnId="{B0D4B67B-7D0E-4BDA-9C65-AF3FA6A484E0}">
      <dgm:prSet/>
      <dgm:spPr/>
      <dgm:t>
        <a:bodyPr/>
        <a:lstStyle/>
        <a:p>
          <a:endParaRPr lang="en-US"/>
        </a:p>
      </dgm:t>
    </dgm:pt>
    <dgm:pt modelId="{10CB098C-EC77-408D-A3A3-FCAEAC0CE1B8}" type="sibTrans" cxnId="{B0D4B67B-7D0E-4BDA-9C65-AF3FA6A484E0}">
      <dgm:prSet/>
      <dgm:spPr/>
      <dgm:t>
        <a:bodyPr/>
        <a:lstStyle/>
        <a:p>
          <a:endParaRPr lang="en-US"/>
        </a:p>
      </dgm:t>
    </dgm:pt>
    <dgm:pt modelId="{A31B2480-23C7-45BC-B8A1-583135CC34AE}" type="pres">
      <dgm:prSet presAssocID="{5B0DCFF5-3B21-40F0-B6B0-CDA1F2CF670D}" presName="Name0" presStyleCnt="0">
        <dgm:presLayoutVars>
          <dgm:dir/>
          <dgm:animLvl val="lvl"/>
          <dgm:resizeHandles val="exact"/>
        </dgm:presLayoutVars>
      </dgm:prSet>
      <dgm:spPr/>
      <dgm:t>
        <a:bodyPr/>
        <a:lstStyle/>
        <a:p>
          <a:endParaRPr lang="en-US"/>
        </a:p>
      </dgm:t>
    </dgm:pt>
    <dgm:pt modelId="{72D29F9D-6CA1-4EA0-A432-A8E21E7DEC26}" type="pres">
      <dgm:prSet presAssocID="{233EF064-2FF5-4FB4-A9CD-9985FA798F4F}" presName="composite" presStyleCnt="0"/>
      <dgm:spPr/>
    </dgm:pt>
    <dgm:pt modelId="{BDCFCDB4-311B-4037-82F0-D37826FB5071}" type="pres">
      <dgm:prSet presAssocID="{233EF064-2FF5-4FB4-A9CD-9985FA798F4F}" presName="parTx" presStyleLbl="alignNode1" presStyleIdx="0" presStyleCnt="4">
        <dgm:presLayoutVars>
          <dgm:chMax val="0"/>
          <dgm:chPref val="0"/>
          <dgm:bulletEnabled val="1"/>
        </dgm:presLayoutVars>
      </dgm:prSet>
      <dgm:spPr/>
      <dgm:t>
        <a:bodyPr/>
        <a:lstStyle/>
        <a:p>
          <a:endParaRPr lang="en-US"/>
        </a:p>
      </dgm:t>
    </dgm:pt>
    <dgm:pt modelId="{9FF139DE-1CAA-4F2C-9825-128A533AA745}" type="pres">
      <dgm:prSet presAssocID="{233EF064-2FF5-4FB4-A9CD-9985FA798F4F}" presName="desTx" presStyleLbl="alignAccFollowNode1" presStyleIdx="0" presStyleCnt="4">
        <dgm:presLayoutVars>
          <dgm:bulletEnabled val="1"/>
        </dgm:presLayoutVars>
      </dgm:prSet>
      <dgm:spPr/>
      <dgm:t>
        <a:bodyPr/>
        <a:lstStyle/>
        <a:p>
          <a:endParaRPr lang="en-US"/>
        </a:p>
      </dgm:t>
    </dgm:pt>
    <dgm:pt modelId="{BE8CA91A-D4FF-4B27-9183-7A488D8F7C07}" type="pres">
      <dgm:prSet presAssocID="{2EF96D40-2F79-4163-A34F-DB4E60818BF5}" presName="space" presStyleCnt="0"/>
      <dgm:spPr/>
    </dgm:pt>
    <dgm:pt modelId="{5176E5A9-A3CF-4561-B6CC-B286373922A4}" type="pres">
      <dgm:prSet presAssocID="{8A3CA92F-ECE3-4CF5-A505-2CBCBB033BDF}" presName="composite" presStyleCnt="0"/>
      <dgm:spPr/>
    </dgm:pt>
    <dgm:pt modelId="{2A1ECDBE-0A4A-4AC6-BC0F-E7B2938E073D}" type="pres">
      <dgm:prSet presAssocID="{8A3CA92F-ECE3-4CF5-A505-2CBCBB033BDF}" presName="parTx" presStyleLbl="alignNode1" presStyleIdx="1" presStyleCnt="4">
        <dgm:presLayoutVars>
          <dgm:chMax val="0"/>
          <dgm:chPref val="0"/>
          <dgm:bulletEnabled val="1"/>
        </dgm:presLayoutVars>
      </dgm:prSet>
      <dgm:spPr/>
      <dgm:t>
        <a:bodyPr/>
        <a:lstStyle/>
        <a:p>
          <a:endParaRPr lang="en-US"/>
        </a:p>
      </dgm:t>
    </dgm:pt>
    <dgm:pt modelId="{0BD427B1-85B4-445E-8E04-3503527321EB}" type="pres">
      <dgm:prSet presAssocID="{8A3CA92F-ECE3-4CF5-A505-2CBCBB033BDF}" presName="desTx" presStyleLbl="alignAccFollowNode1" presStyleIdx="1" presStyleCnt="4">
        <dgm:presLayoutVars>
          <dgm:bulletEnabled val="1"/>
        </dgm:presLayoutVars>
      </dgm:prSet>
      <dgm:spPr/>
      <dgm:t>
        <a:bodyPr/>
        <a:lstStyle/>
        <a:p>
          <a:endParaRPr lang="en-US"/>
        </a:p>
      </dgm:t>
    </dgm:pt>
    <dgm:pt modelId="{68C32298-697B-46DA-9D54-AE26507F1006}" type="pres">
      <dgm:prSet presAssocID="{B4050499-A5F0-44D7-9AF1-95C622CDB91F}" presName="space" presStyleCnt="0"/>
      <dgm:spPr/>
    </dgm:pt>
    <dgm:pt modelId="{F8FF6BB9-626F-49D8-8CB1-446459567837}" type="pres">
      <dgm:prSet presAssocID="{1BE45248-61AB-4B2B-8374-5609005D2215}" presName="composite" presStyleCnt="0"/>
      <dgm:spPr/>
    </dgm:pt>
    <dgm:pt modelId="{6270BBD9-F96C-4D2F-9D07-5C62E3DC872C}" type="pres">
      <dgm:prSet presAssocID="{1BE45248-61AB-4B2B-8374-5609005D2215}" presName="parTx" presStyleLbl="alignNode1" presStyleIdx="2" presStyleCnt="4">
        <dgm:presLayoutVars>
          <dgm:chMax val="0"/>
          <dgm:chPref val="0"/>
          <dgm:bulletEnabled val="1"/>
        </dgm:presLayoutVars>
      </dgm:prSet>
      <dgm:spPr/>
      <dgm:t>
        <a:bodyPr/>
        <a:lstStyle/>
        <a:p>
          <a:endParaRPr lang="en-US"/>
        </a:p>
      </dgm:t>
    </dgm:pt>
    <dgm:pt modelId="{FDE3BB7C-5D26-4197-8B35-07D26F686D3F}" type="pres">
      <dgm:prSet presAssocID="{1BE45248-61AB-4B2B-8374-5609005D2215}" presName="desTx" presStyleLbl="alignAccFollowNode1" presStyleIdx="2" presStyleCnt="4">
        <dgm:presLayoutVars>
          <dgm:bulletEnabled val="1"/>
        </dgm:presLayoutVars>
      </dgm:prSet>
      <dgm:spPr/>
      <dgm:t>
        <a:bodyPr/>
        <a:lstStyle/>
        <a:p>
          <a:endParaRPr lang="en-US"/>
        </a:p>
      </dgm:t>
    </dgm:pt>
    <dgm:pt modelId="{EC585DD7-0A3B-46A0-80DF-2409C9D90826}" type="pres">
      <dgm:prSet presAssocID="{0B1E4B1E-FBEC-4F58-95EF-73007EA46593}" presName="space" presStyleCnt="0"/>
      <dgm:spPr/>
    </dgm:pt>
    <dgm:pt modelId="{FCF87CD4-3C8E-4BFE-9F7B-4E500C578927}" type="pres">
      <dgm:prSet presAssocID="{303BDD82-87AD-4EFA-9BFD-E93BA7D967B0}" presName="composite" presStyleCnt="0"/>
      <dgm:spPr/>
    </dgm:pt>
    <dgm:pt modelId="{A9D0A032-4E93-4002-89F7-63FEE47315AF}" type="pres">
      <dgm:prSet presAssocID="{303BDD82-87AD-4EFA-9BFD-E93BA7D967B0}" presName="parTx" presStyleLbl="alignNode1" presStyleIdx="3" presStyleCnt="4">
        <dgm:presLayoutVars>
          <dgm:chMax val="0"/>
          <dgm:chPref val="0"/>
          <dgm:bulletEnabled val="1"/>
        </dgm:presLayoutVars>
      </dgm:prSet>
      <dgm:spPr/>
      <dgm:t>
        <a:bodyPr/>
        <a:lstStyle/>
        <a:p>
          <a:endParaRPr lang="en-US"/>
        </a:p>
      </dgm:t>
    </dgm:pt>
    <dgm:pt modelId="{F0B25017-AB09-4F41-AD9B-78CD1D671128}" type="pres">
      <dgm:prSet presAssocID="{303BDD82-87AD-4EFA-9BFD-E93BA7D967B0}" presName="desTx" presStyleLbl="alignAccFollowNode1" presStyleIdx="3" presStyleCnt="4" custLinFactY="84933" custLinFactNeighborX="-819" custLinFactNeighborY="100000">
        <dgm:presLayoutVars>
          <dgm:bulletEnabled val="1"/>
        </dgm:presLayoutVars>
      </dgm:prSet>
      <dgm:spPr/>
      <dgm:t>
        <a:bodyPr/>
        <a:lstStyle/>
        <a:p>
          <a:endParaRPr lang="en-US"/>
        </a:p>
      </dgm:t>
    </dgm:pt>
  </dgm:ptLst>
  <dgm:cxnLst>
    <dgm:cxn modelId="{E7060288-4372-436B-8710-972C31CE81C0}" type="presOf" srcId="{F85B0D62-5BB6-4CD0-B947-30F238EE434F}" destId="{FDE3BB7C-5D26-4197-8B35-07D26F686D3F}" srcOrd="0" destOrd="4" presId="urn:microsoft.com/office/officeart/2005/8/layout/hList1"/>
    <dgm:cxn modelId="{2420208B-30B7-4D87-B90F-2B37496721CE}" srcId="{1BE45248-61AB-4B2B-8374-5609005D2215}" destId="{8B8AF2E5-6184-428F-A3E6-D50CEA806A6B}" srcOrd="2" destOrd="0" parTransId="{B2F53BB3-7A97-4784-8B29-2A571D9729E4}" sibTransId="{FBDC2639-3A3A-4C74-8A71-4F55C128CF9B}"/>
    <dgm:cxn modelId="{CDE0CEF4-8EE5-437E-BAC7-CF0C70BB0C52}" type="presOf" srcId="{62DD3D35-8522-457A-B9AC-D127D568EE8A}" destId="{FDE3BB7C-5D26-4197-8B35-07D26F686D3F}" srcOrd="0" destOrd="5" presId="urn:microsoft.com/office/officeart/2005/8/layout/hList1"/>
    <dgm:cxn modelId="{12B3E59E-78D1-4431-8E73-EB130D05A31E}" srcId="{1BE45248-61AB-4B2B-8374-5609005D2215}" destId="{F01CDFC2-244C-4E8A-AB8F-34426AD9F80B}" srcOrd="1" destOrd="0" parTransId="{05A112BA-ABCC-48E3-96C0-622C5CD80ADA}" sibTransId="{13CFFBF0-6046-4203-9D44-2A79674C9237}"/>
    <dgm:cxn modelId="{E7A2ED4F-7B98-4ED7-978F-F7272CFC9042}" type="presOf" srcId="{5DFF88AB-D912-401C-8D32-FA5F4EEE842D}" destId="{0BD427B1-85B4-445E-8E04-3503527321EB}" srcOrd="0" destOrd="0" presId="urn:microsoft.com/office/officeart/2005/8/layout/hList1"/>
    <dgm:cxn modelId="{B9E563F7-101A-4F52-8681-A177E24C6651}" srcId="{1BE45248-61AB-4B2B-8374-5609005D2215}" destId="{62DD3D35-8522-457A-B9AC-D127D568EE8A}" srcOrd="5" destOrd="0" parTransId="{7E1D05AF-5202-4203-A60C-43F8A99A1D7B}" sibTransId="{016DCB73-3E05-40D8-8AD2-2A60C7ACAEB8}"/>
    <dgm:cxn modelId="{0A781630-B622-422F-BFAE-92BA1E9D2E72}" type="presOf" srcId="{8576C7F2-8522-4F87-996B-54DE2E34D25A}" destId="{F0B25017-AB09-4F41-AD9B-78CD1D671128}" srcOrd="0" destOrd="1" presId="urn:microsoft.com/office/officeart/2005/8/layout/hList1"/>
    <dgm:cxn modelId="{292D7738-93A7-4B89-B342-0F665D749803}" srcId="{233EF064-2FF5-4FB4-A9CD-9985FA798F4F}" destId="{6175EA8F-5B77-4D6D-B514-BD7298B05CC2}" srcOrd="2" destOrd="0" parTransId="{A0C73E1B-02AF-4BA5-9A6F-BAE1DC6465B2}" sibTransId="{D2B5D0C7-D744-44B7-828B-E2CE79D21D1C}"/>
    <dgm:cxn modelId="{29653E43-E611-4930-B1D8-E6990C9EC012}" type="presOf" srcId="{7EAD739F-1C22-4E65-9E58-E41E508A7D8E}" destId="{F0B25017-AB09-4F41-AD9B-78CD1D671128}" srcOrd="0" destOrd="2" presId="urn:microsoft.com/office/officeart/2005/8/layout/hList1"/>
    <dgm:cxn modelId="{EC5C60AE-ACBD-48FD-BD27-A8E5C05AAF71}" type="presOf" srcId="{EBC6DD08-16D1-4E49-8099-43114953E31F}" destId="{F0B25017-AB09-4F41-AD9B-78CD1D671128}" srcOrd="0" destOrd="4" presId="urn:microsoft.com/office/officeart/2005/8/layout/hList1"/>
    <dgm:cxn modelId="{AB057DBF-0218-408E-9C94-36917845120F}" srcId="{303BDD82-87AD-4EFA-9BFD-E93BA7D967B0}" destId="{0D4A9176-2F5D-47B0-BC13-BE2A73EE7188}" srcOrd="3" destOrd="0" parTransId="{E22B523E-3848-4618-B6B6-B10592747884}" sibTransId="{0B519557-49F3-4D3C-91D5-85D39B0B82E3}"/>
    <dgm:cxn modelId="{D1C94515-4BE8-4687-87F0-E27C1AA46265}" srcId="{1BE45248-61AB-4B2B-8374-5609005D2215}" destId="{CA0A586C-97D2-49DA-8325-CF0DA7D489B7}" srcOrd="0" destOrd="0" parTransId="{ED93BED7-0245-4DF2-A691-F25E70891047}" sibTransId="{9531F9F5-BEFB-4BEF-B95E-2EA32797C89D}"/>
    <dgm:cxn modelId="{306814B8-01E6-4156-B0BF-8D68F880269B}" type="presOf" srcId="{F8401BC2-7FF5-4A2F-BF22-A828C31E71DA}" destId="{FDE3BB7C-5D26-4197-8B35-07D26F686D3F}" srcOrd="0" destOrd="3" presId="urn:microsoft.com/office/officeart/2005/8/layout/hList1"/>
    <dgm:cxn modelId="{B5869880-C0DA-479A-91F9-FB561982966E}" type="presOf" srcId="{0120CD1E-7EAA-44DF-9550-620F72A21481}" destId="{9FF139DE-1CAA-4F2C-9825-128A533AA745}" srcOrd="0" destOrd="1" presId="urn:microsoft.com/office/officeart/2005/8/layout/hList1"/>
    <dgm:cxn modelId="{AFCCB97E-3050-4F52-80F4-E80E4466A41D}" srcId="{8A3CA92F-ECE3-4CF5-A505-2CBCBB033BDF}" destId="{96C14D01-3B57-4633-AC4A-0339FF11F1A8}" srcOrd="1" destOrd="0" parTransId="{8BB5C232-0B30-4267-B2AF-2C1D1581EC90}" sibTransId="{B02DF477-F035-4542-93F3-94B85E957EA8}"/>
    <dgm:cxn modelId="{37A0F2E0-4FCC-481A-B48B-72CD5DA10F74}" srcId="{5B0DCFF5-3B21-40F0-B6B0-CDA1F2CF670D}" destId="{8A3CA92F-ECE3-4CF5-A505-2CBCBB033BDF}" srcOrd="1" destOrd="0" parTransId="{E0D2A673-CB61-479F-A54E-14A0AE0E127A}" sibTransId="{B4050499-A5F0-44D7-9AF1-95C622CDB91F}"/>
    <dgm:cxn modelId="{B208ED53-D1C0-4300-9EF5-4BF6E462491B}" type="presOf" srcId="{15A548E7-9250-4545-A0DB-775F7E7EA630}" destId="{9FF139DE-1CAA-4F2C-9825-128A533AA745}" srcOrd="0" destOrd="3" presId="urn:microsoft.com/office/officeart/2005/8/layout/hList1"/>
    <dgm:cxn modelId="{17A60E55-CF81-4BD6-B08D-CE88B6B107C9}" type="presOf" srcId="{F01CDFC2-244C-4E8A-AB8F-34426AD9F80B}" destId="{FDE3BB7C-5D26-4197-8B35-07D26F686D3F}" srcOrd="0" destOrd="1" presId="urn:microsoft.com/office/officeart/2005/8/layout/hList1"/>
    <dgm:cxn modelId="{74088A83-689A-4108-BD7A-ED8718F4821B}" srcId="{303BDD82-87AD-4EFA-9BFD-E93BA7D967B0}" destId="{8576C7F2-8522-4F87-996B-54DE2E34D25A}" srcOrd="1" destOrd="0" parTransId="{2A129D33-3CA6-4F80-816E-7A05814E4B3D}" sibTransId="{2A47C16B-48D9-46EE-B6C1-B51967076866}"/>
    <dgm:cxn modelId="{493E1499-592C-443C-AA30-DEEB2939D00E}" type="presOf" srcId="{6175EA8F-5B77-4D6D-B514-BD7298B05CC2}" destId="{9FF139DE-1CAA-4F2C-9825-128A533AA745}" srcOrd="0" destOrd="2" presId="urn:microsoft.com/office/officeart/2005/8/layout/hList1"/>
    <dgm:cxn modelId="{61F696DD-FAD6-4F82-9F9D-3E7EB8EF9E81}" srcId="{233EF064-2FF5-4FB4-A9CD-9985FA798F4F}" destId="{EA423730-BAFD-40B7-AB5B-9E500AA9768E}" srcOrd="0" destOrd="0" parTransId="{1BB6E3A7-5E97-4EF2-AFAC-48D1B87DA616}" sibTransId="{FB3C2CCB-EEEB-49EF-AE18-D33184684737}"/>
    <dgm:cxn modelId="{0121B7B5-38A8-4174-BD70-A201372E460D}" srcId="{233EF064-2FF5-4FB4-A9CD-9985FA798F4F}" destId="{15A548E7-9250-4545-A0DB-775F7E7EA630}" srcOrd="3" destOrd="0" parTransId="{412C4611-AF45-476A-AAD8-A069438ED885}" sibTransId="{1BE06393-D733-42FA-B977-889AB028C5B8}"/>
    <dgm:cxn modelId="{F9B016AE-16A4-4E24-8A0D-806611794FDF}" type="presOf" srcId="{303BDD82-87AD-4EFA-9BFD-E93BA7D967B0}" destId="{A9D0A032-4E93-4002-89F7-63FEE47315AF}" srcOrd="0" destOrd="0" presId="urn:microsoft.com/office/officeart/2005/8/layout/hList1"/>
    <dgm:cxn modelId="{B5A881FD-E97C-425D-8317-22070CAED164}" srcId="{1BE45248-61AB-4B2B-8374-5609005D2215}" destId="{F85B0D62-5BB6-4CD0-B947-30F238EE434F}" srcOrd="4" destOrd="0" parTransId="{01B44983-C654-4E97-AFD7-DA6C61607B2E}" sibTransId="{27DF8065-00F5-4A26-90A8-7E8B3FDCF0B1}"/>
    <dgm:cxn modelId="{EAA6DCE7-D261-4A58-AF7A-B5FBEF5D32F2}" srcId="{1BE45248-61AB-4B2B-8374-5609005D2215}" destId="{F8401BC2-7FF5-4A2F-BF22-A828C31E71DA}" srcOrd="3" destOrd="0" parTransId="{0CF107BD-7C96-4FF7-858F-822271360954}" sibTransId="{FAC8EAF0-195B-4E19-B37D-FC223D9E12F8}"/>
    <dgm:cxn modelId="{6D799131-A47A-4B6E-A6A1-744448162928}" type="presOf" srcId="{F43C50B3-39AF-4D40-BED1-F2342178437A}" destId="{F0B25017-AB09-4F41-AD9B-78CD1D671128}" srcOrd="0" destOrd="0" presId="urn:microsoft.com/office/officeart/2005/8/layout/hList1"/>
    <dgm:cxn modelId="{B0D4B67B-7D0E-4BDA-9C65-AF3FA6A484E0}" srcId="{8A3CA92F-ECE3-4CF5-A505-2CBCBB033BDF}" destId="{C73A2903-CAF4-45A1-AF57-053995E0464F}" srcOrd="2" destOrd="0" parTransId="{F4D9D498-233C-4837-AD91-D5C055ADCEC8}" sibTransId="{10CB098C-EC77-408D-A3A3-FCAEAC0CE1B8}"/>
    <dgm:cxn modelId="{34CBD9E6-099B-4B6E-924B-4A126A6C02C9}" type="presOf" srcId="{5B0DCFF5-3B21-40F0-B6B0-CDA1F2CF670D}" destId="{A31B2480-23C7-45BC-B8A1-583135CC34AE}" srcOrd="0" destOrd="0" presId="urn:microsoft.com/office/officeart/2005/8/layout/hList1"/>
    <dgm:cxn modelId="{E8D7C391-4EA0-487E-9331-5E90F4689520}" srcId="{233EF064-2FF5-4FB4-A9CD-9985FA798F4F}" destId="{0120CD1E-7EAA-44DF-9550-620F72A21481}" srcOrd="1" destOrd="0" parTransId="{45A528AA-10F9-4B5C-879F-AED9555021FB}" sibTransId="{080DA821-1F90-47EB-95B8-5F1126520B10}"/>
    <dgm:cxn modelId="{3C6BE028-2386-47DD-97EB-8DA26F3E6533}" type="presOf" srcId="{96C14D01-3B57-4633-AC4A-0339FF11F1A8}" destId="{0BD427B1-85B4-445E-8E04-3503527321EB}" srcOrd="0" destOrd="1" presId="urn:microsoft.com/office/officeart/2005/8/layout/hList1"/>
    <dgm:cxn modelId="{EBA1DA8C-A19F-43F6-9AF9-DE0F90127E47}" type="presOf" srcId="{EA423730-BAFD-40B7-AB5B-9E500AA9768E}" destId="{9FF139DE-1CAA-4F2C-9825-128A533AA745}" srcOrd="0" destOrd="0" presId="urn:microsoft.com/office/officeart/2005/8/layout/hList1"/>
    <dgm:cxn modelId="{BDEB1039-DEE5-4DCA-ACD3-3D965EF19E77}" type="presOf" srcId="{8B8AF2E5-6184-428F-A3E6-D50CEA806A6B}" destId="{FDE3BB7C-5D26-4197-8B35-07D26F686D3F}" srcOrd="0" destOrd="2" presId="urn:microsoft.com/office/officeart/2005/8/layout/hList1"/>
    <dgm:cxn modelId="{7A069107-9D59-46C7-B228-8632BDAD6EEC}" type="presOf" srcId="{C73A2903-CAF4-45A1-AF57-053995E0464F}" destId="{0BD427B1-85B4-445E-8E04-3503527321EB}" srcOrd="0" destOrd="2" presId="urn:microsoft.com/office/officeart/2005/8/layout/hList1"/>
    <dgm:cxn modelId="{AC49E3C4-CB36-48D5-B447-1BAD84799697}" srcId="{303BDD82-87AD-4EFA-9BFD-E93BA7D967B0}" destId="{7EAD739F-1C22-4E65-9E58-E41E508A7D8E}" srcOrd="2" destOrd="0" parTransId="{91779172-02EB-4B55-BA99-ED2F443EA16A}" sibTransId="{E4F3852A-62F0-409A-BBB1-AB7841A3507D}"/>
    <dgm:cxn modelId="{7024A0D1-431F-4741-8B63-DDE8189303A6}" type="presOf" srcId="{8A3CA92F-ECE3-4CF5-A505-2CBCBB033BDF}" destId="{2A1ECDBE-0A4A-4AC6-BC0F-E7B2938E073D}" srcOrd="0" destOrd="0" presId="urn:microsoft.com/office/officeart/2005/8/layout/hList1"/>
    <dgm:cxn modelId="{A46B3179-C526-48E3-86AD-13C6F171E1FD}" srcId="{8A3CA92F-ECE3-4CF5-A505-2CBCBB033BDF}" destId="{5DFF88AB-D912-401C-8D32-FA5F4EEE842D}" srcOrd="0" destOrd="0" parTransId="{8A9EE3B4-8814-40F0-990D-6CA6AD3D921C}" sibTransId="{F2FD3665-28F3-4F16-A294-A45BCF42DB94}"/>
    <dgm:cxn modelId="{01BBE215-F91F-42E4-A4CD-34680FE8A17C}" type="presOf" srcId="{1BE45248-61AB-4B2B-8374-5609005D2215}" destId="{6270BBD9-F96C-4D2F-9D07-5C62E3DC872C}" srcOrd="0" destOrd="0" presId="urn:microsoft.com/office/officeart/2005/8/layout/hList1"/>
    <dgm:cxn modelId="{85F2A4BF-D7DF-4E3D-87EC-031EB73139A1}" srcId="{5B0DCFF5-3B21-40F0-B6B0-CDA1F2CF670D}" destId="{303BDD82-87AD-4EFA-9BFD-E93BA7D967B0}" srcOrd="3" destOrd="0" parTransId="{74993AA1-57FB-4380-8745-7CA9F32D8CEE}" sibTransId="{36EAFC55-0080-418B-A10F-97BBCFDA2679}"/>
    <dgm:cxn modelId="{A9C4F78B-8CF0-43A0-A382-D2279ED19DCD}" srcId="{5B0DCFF5-3B21-40F0-B6B0-CDA1F2CF670D}" destId="{1BE45248-61AB-4B2B-8374-5609005D2215}" srcOrd="2" destOrd="0" parTransId="{F49438D2-CCCD-455F-8881-B116E15DDB97}" sibTransId="{0B1E4B1E-FBEC-4F58-95EF-73007EA46593}"/>
    <dgm:cxn modelId="{C7885C3E-EDE4-4738-91A1-8847BEB6877D}" srcId="{303BDD82-87AD-4EFA-9BFD-E93BA7D967B0}" destId="{F43C50B3-39AF-4D40-BED1-F2342178437A}" srcOrd="0" destOrd="0" parTransId="{13C3098A-B34C-4240-9F00-B921EBA107D3}" sibTransId="{C49100EB-64FE-4163-9A0B-680CC5F152E0}"/>
    <dgm:cxn modelId="{87115903-D180-42ED-B469-67976EBCC8DA}" type="presOf" srcId="{0D4A9176-2F5D-47B0-BC13-BE2A73EE7188}" destId="{F0B25017-AB09-4F41-AD9B-78CD1D671128}" srcOrd="0" destOrd="3" presId="urn:microsoft.com/office/officeart/2005/8/layout/hList1"/>
    <dgm:cxn modelId="{7596023B-077D-48B3-B909-752AF8787462}" srcId="{5B0DCFF5-3B21-40F0-B6B0-CDA1F2CF670D}" destId="{233EF064-2FF5-4FB4-A9CD-9985FA798F4F}" srcOrd="0" destOrd="0" parTransId="{29B08DBA-CF93-4562-8EB4-FC793B17CF61}" sibTransId="{2EF96D40-2F79-4163-A34F-DB4E60818BF5}"/>
    <dgm:cxn modelId="{2CFC2A8A-8E6F-4D62-925F-C7FBFF6ABF59}" type="presOf" srcId="{CA0A586C-97D2-49DA-8325-CF0DA7D489B7}" destId="{FDE3BB7C-5D26-4197-8B35-07D26F686D3F}" srcOrd="0" destOrd="0" presId="urn:microsoft.com/office/officeart/2005/8/layout/hList1"/>
    <dgm:cxn modelId="{A3FDC964-380B-42D2-8E30-9B1D05CBF8E7}" type="presOf" srcId="{233EF064-2FF5-4FB4-A9CD-9985FA798F4F}" destId="{BDCFCDB4-311B-4037-82F0-D37826FB5071}" srcOrd="0" destOrd="0" presId="urn:microsoft.com/office/officeart/2005/8/layout/hList1"/>
    <dgm:cxn modelId="{6297A3C9-8C02-408A-B140-E94961A13EB6}" srcId="{303BDD82-87AD-4EFA-9BFD-E93BA7D967B0}" destId="{EBC6DD08-16D1-4E49-8099-43114953E31F}" srcOrd="4" destOrd="0" parTransId="{D957EBD7-C752-475D-8AE8-A485505E2679}" sibTransId="{CE97837D-ABEC-4E24-ADF8-5550CA3692F2}"/>
    <dgm:cxn modelId="{5D61E10C-3556-4C84-9B15-410EF21E8F32}" type="presParOf" srcId="{A31B2480-23C7-45BC-B8A1-583135CC34AE}" destId="{72D29F9D-6CA1-4EA0-A432-A8E21E7DEC26}" srcOrd="0" destOrd="0" presId="urn:microsoft.com/office/officeart/2005/8/layout/hList1"/>
    <dgm:cxn modelId="{DF3D278C-8CF4-4531-A073-F5E16E1C41CC}" type="presParOf" srcId="{72D29F9D-6CA1-4EA0-A432-A8E21E7DEC26}" destId="{BDCFCDB4-311B-4037-82F0-D37826FB5071}" srcOrd="0" destOrd="0" presId="urn:microsoft.com/office/officeart/2005/8/layout/hList1"/>
    <dgm:cxn modelId="{62F65853-2E91-4667-AFE5-D9B54772E290}" type="presParOf" srcId="{72D29F9D-6CA1-4EA0-A432-A8E21E7DEC26}" destId="{9FF139DE-1CAA-4F2C-9825-128A533AA745}" srcOrd="1" destOrd="0" presId="urn:microsoft.com/office/officeart/2005/8/layout/hList1"/>
    <dgm:cxn modelId="{0B3E2D1B-5D54-474F-8BBF-3F934D4F64DF}" type="presParOf" srcId="{A31B2480-23C7-45BC-B8A1-583135CC34AE}" destId="{BE8CA91A-D4FF-4B27-9183-7A488D8F7C07}" srcOrd="1" destOrd="0" presId="urn:microsoft.com/office/officeart/2005/8/layout/hList1"/>
    <dgm:cxn modelId="{C68D07BF-F299-4378-A33E-9CA7A6A11707}" type="presParOf" srcId="{A31B2480-23C7-45BC-B8A1-583135CC34AE}" destId="{5176E5A9-A3CF-4561-B6CC-B286373922A4}" srcOrd="2" destOrd="0" presId="urn:microsoft.com/office/officeart/2005/8/layout/hList1"/>
    <dgm:cxn modelId="{6F9B73A1-217E-4170-AD7C-EF335DD338DD}" type="presParOf" srcId="{5176E5A9-A3CF-4561-B6CC-B286373922A4}" destId="{2A1ECDBE-0A4A-4AC6-BC0F-E7B2938E073D}" srcOrd="0" destOrd="0" presId="urn:microsoft.com/office/officeart/2005/8/layout/hList1"/>
    <dgm:cxn modelId="{38D94B9F-6B2E-45C3-BE84-49A1C7536583}" type="presParOf" srcId="{5176E5A9-A3CF-4561-B6CC-B286373922A4}" destId="{0BD427B1-85B4-445E-8E04-3503527321EB}" srcOrd="1" destOrd="0" presId="urn:microsoft.com/office/officeart/2005/8/layout/hList1"/>
    <dgm:cxn modelId="{6C1AFC43-D608-46F3-951E-A54AF3948050}" type="presParOf" srcId="{A31B2480-23C7-45BC-B8A1-583135CC34AE}" destId="{68C32298-697B-46DA-9D54-AE26507F1006}" srcOrd="3" destOrd="0" presId="urn:microsoft.com/office/officeart/2005/8/layout/hList1"/>
    <dgm:cxn modelId="{820CAD8B-9418-46AA-91D2-31CADD534B40}" type="presParOf" srcId="{A31B2480-23C7-45BC-B8A1-583135CC34AE}" destId="{F8FF6BB9-626F-49D8-8CB1-446459567837}" srcOrd="4" destOrd="0" presId="urn:microsoft.com/office/officeart/2005/8/layout/hList1"/>
    <dgm:cxn modelId="{82891EA3-D264-44CD-92C6-09799209B056}" type="presParOf" srcId="{F8FF6BB9-626F-49D8-8CB1-446459567837}" destId="{6270BBD9-F96C-4D2F-9D07-5C62E3DC872C}" srcOrd="0" destOrd="0" presId="urn:microsoft.com/office/officeart/2005/8/layout/hList1"/>
    <dgm:cxn modelId="{8884C8B6-4D23-49DB-839D-C4E3638A4FD8}" type="presParOf" srcId="{F8FF6BB9-626F-49D8-8CB1-446459567837}" destId="{FDE3BB7C-5D26-4197-8B35-07D26F686D3F}" srcOrd="1" destOrd="0" presId="urn:microsoft.com/office/officeart/2005/8/layout/hList1"/>
    <dgm:cxn modelId="{4DBF4F08-8190-4815-A204-4C79AD173D3A}" type="presParOf" srcId="{A31B2480-23C7-45BC-B8A1-583135CC34AE}" destId="{EC585DD7-0A3B-46A0-80DF-2409C9D90826}" srcOrd="5" destOrd="0" presId="urn:microsoft.com/office/officeart/2005/8/layout/hList1"/>
    <dgm:cxn modelId="{95468045-69DB-47EC-B1A5-9742788C169F}" type="presParOf" srcId="{A31B2480-23C7-45BC-B8A1-583135CC34AE}" destId="{FCF87CD4-3C8E-4BFE-9F7B-4E500C578927}" srcOrd="6" destOrd="0" presId="urn:microsoft.com/office/officeart/2005/8/layout/hList1"/>
    <dgm:cxn modelId="{EE83B585-79D9-40EE-AD26-785514D7A092}" type="presParOf" srcId="{FCF87CD4-3C8E-4BFE-9F7B-4E500C578927}" destId="{A9D0A032-4E93-4002-89F7-63FEE47315AF}" srcOrd="0" destOrd="0" presId="urn:microsoft.com/office/officeart/2005/8/layout/hList1"/>
    <dgm:cxn modelId="{314721D8-AB1D-45E3-A237-C31C089E4759}" type="presParOf" srcId="{FCF87CD4-3C8E-4BFE-9F7B-4E500C578927}" destId="{F0B25017-AB09-4F41-AD9B-78CD1D67112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918079-04F4-4D3C-93BB-DD9893F1118C}" type="doc">
      <dgm:prSet loTypeId="urn:diagrams.loki3.com/BracketList" loCatId="list" qsTypeId="urn:microsoft.com/office/officeart/2005/8/quickstyle/simple1" qsCatId="simple" csTypeId="urn:microsoft.com/office/officeart/2005/8/colors/accent3_2" csCatId="accent3" phldr="1"/>
      <dgm:spPr/>
      <dgm:t>
        <a:bodyPr/>
        <a:lstStyle/>
        <a:p>
          <a:endParaRPr lang="en-US"/>
        </a:p>
      </dgm:t>
    </dgm:pt>
    <dgm:pt modelId="{C1188244-9797-48E6-A5B4-D6EE4095B796}">
      <dgm:prSet phldrT="[Text]" custT="1"/>
      <dgm:spPr/>
      <dgm:t>
        <a:bodyPr/>
        <a:lstStyle/>
        <a:p>
          <a:pPr algn="l"/>
          <a:r>
            <a:rPr lang="en-US" sz="1400" b="1" dirty="0" smtClean="0">
              <a:solidFill>
                <a:srgbClr val="92D050"/>
              </a:solidFill>
              <a:latin typeface="Calibri" panose="020F0502020204030204" pitchFamily="34" charset="0"/>
              <a:cs typeface="Calibri" panose="020F0502020204030204" pitchFamily="34" charset="0"/>
            </a:rPr>
            <a:t>Source code size</a:t>
          </a:r>
          <a:endParaRPr lang="en-US" sz="1400" b="1" dirty="0">
            <a:solidFill>
              <a:srgbClr val="92D050"/>
            </a:solidFill>
            <a:latin typeface="Calibri" panose="020F0502020204030204" pitchFamily="34" charset="0"/>
            <a:cs typeface="Calibri" panose="020F0502020204030204" pitchFamily="34" charset="0"/>
          </a:endParaRPr>
        </a:p>
      </dgm:t>
    </dgm:pt>
    <dgm:pt modelId="{1B4ABDBA-BC08-4452-B44D-DDE49EA738F6}" type="parTrans" cxnId="{0C3B06D3-8C8B-46FC-91A4-AA3D92576C78}">
      <dgm:prSet/>
      <dgm:spPr/>
      <dgm:t>
        <a:bodyPr/>
        <a:lstStyle/>
        <a:p>
          <a:endParaRPr lang="en-US">
            <a:latin typeface="Calibri" panose="020F0502020204030204" pitchFamily="34" charset="0"/>
            <a:cs typeface="Calibri" panose="020F0502020204030204" pitchFamily="34" charset="0"/>
          </a:endParaRPr>
        </a:p>
      </dgm:t>
    </dgm:pt>
    <dgm:pt modelId="{D0A9C6C1-46BC-499A-9E59-1E295747F1B7}" type="sibTrans" cxnId="{0C3B06D3-8C8B-46FC-91A4-AA3D92576C78}">
      <dgm:prSet/>
      <dgm:spPr/>
      <dgm:t>
        <a:bodyPr/>
        <a:lstStyle/>
        <a:p>
          <a:endParaRPr lang="en-US">
            <a:latin typeface="Calibri" panose="020F0502020204030204" pitchFamily="34" charset="0"/>
            <a:cs typeface="Calibri" panose="020F0502020204030204" pitchFamily="34" charset="0"/>
          </a:endParaRPr>
        </a:p>
      </dgm:t>
    </dgm:pt>
    <dgm:pt modelId="{59F43DF5-F358-41EA-8569-AAA35420A574}">
      <dgm:prSet phldrT="[Text]" custT="1"/>
      <dgm:spPr/>
      <dgm:t>
        <a:bodyPr/>
        <a:lstStyle/>
        <a:p>
          <a:r>
            <a:rPr lang="en-US" sz="1100" b="1" dirty="0" smtClean="0">
              <a:latin typeface="Calibri" panose="020F0502020204030204" pitchFamily="34" charset="0"/>
              <a:cs typeface="Calibri" panose="020F0502020204030204" pitchFamily="34" charset="0"/>
            </a:rPr>
            <a:t>394 Projects</a:t>
          </a:r>
          <a:endParaRPr lang="en-US" sz="1100" b="1" dirty="0">
            <a:latin typeface="Calibri" panose="020F0502020204030204" pitchFamily="34" charset="0"/>
            <a:cs typeface="Calibri" panose="020F0502020204030204" pitchFamily="34" charset="0"/>
          </a:endParaRPr>
        </a:p>
      </dgm:t>
    </dgm:pt>
    <dgm:pt modelId="{2EC50E7B-61A6-40C2-8998-E627C30C7D67}" type="parTrans" cxnId="{B972874A-0207-40B1-B437-3BC7233CE588}">
      <dgm:prSet/>
      <dgm:spPr/>
      <dgm:t>
        <a:bodyPr/>
        <a:lstStyle/>
        <a:p>
          <a:endParaRPr lang="en-US">
            <a:latin typeface="Calibri" panose="020F0502020204030204" pitchFamily="34" charset="0"/>
            <a:cs typeface="Calibri" panose="020F0502020204030204" pitchFamily="34" charset="0"/>
          </a:endParaRPr>
        </a:p>
      </dgm:t>
    </dgm:pt>
    <dgm:pt modelId="{309CCA99-7C62-4754-85CC-33C0767B27A9}" type="sibTrans" cxnId="{B972874A-0207-40B1-B437-3BC7233CE588}">
      <dgm:prSet/>
      <dgm:spPr/>
      <dgm:t>
        <a:bodyPr/>
        <a:lstStyle/>
        <a:p>
          <a:endParaRPr lang="en-US">
            <a:latin typeface="Calibri" panose="020F0502020204030204" pitchFamily="34" charset="0"/>
            <a:cs typeface="Calibri" panose="020F0502020204030204" pitchFamily="34" charset="0"/>
          </a:endParaRPr>
        </a:p>
      </dgm:t>
    </dgm:pt>
    <dgm:pt modelId="{53B6DDFD-0A8D-4FAB-9D96-58F761825F92}">
      <dgm:prSet custT="1"/>
      <dgm:spPr/>
      <dgm:t>
        <a:bodyPr/>
        <a:lstStyle/>
        <a:p>
          <a:r>
            <a:rPr lang="en-US" sz="1100" b="1" dirty="0" smtClean="0">
              <a:latin typeface="Calibri" panose="020F0502020204030204" pitchFamily="34" charset="0"/>
              <a:cs typeface="Calibri" panose="020F0502020204030204" pitchFamily="34" charset="0"/>
            </a:rPr>
            <a:t>1887 Class</a:t>
          </a:r>
          <a:endParaRPr lang="en-US" sz="1100" b="1" dirty="0">
            <a:latin typeface="Calibri" panose="020F0502020204030204" pitchFamily="34" charset="0"/>
            <a:cs typeface="Calibri" panose="020F0502020204030204" pitchFamily="34" charset="0"/>
          </a:endParaRPr>
        </a:p>
      </dgm:t>
    </dgm:pt>
    <dgm:pt modelId="{F7694C8D-E3F9-46D6-88FF-B502851EB72B}" type="parTrans" cxnId="{A14BCFC7-B16E-4F83-BB0C-26EC9EFA582A}">
      <dgm:prSet/>
      <dgm:spPr/>
      <dgm:t>
        <a:bodyPr/>
        <a:lstStyle/>
        <a:p>
          <a:endParaRPr lang="en-US">
            <a:latin typeface="Calibri" panose="020F0502020204030204" pitchFamily="34" charset="0"/>
            <a:cs typeface="Calibri" panose="020F0502020204030204" pitchFamily="34" charset="0"/>
          </a:endParaRPr>
        </a:p>
      </dgm:t>
    </dgm:pt>
    <dgm:pt modelId="{89D7814E-EFDE-4572-9AF0-7806DB56DD17}" type="sibTrans" cxnId="{A14BCFC7-B16E-4F83-BB0C-26EC9EFA582A}">
      <dgm:prSet/>
      <dgm:spPr/>
      <dgm:t>
        <a:bodyPr/>
        <a:lstStyle/>
        <a:p>
          <a:endParaRPr lang="en-US">
            <a:latin typeface="Calibri" panose="020F0502020204030204" pitchFamily="34" charset="0"/>
            <a:cs typeface="Calibri" panose="020F0502020204030204" pitchFamily="34" charset="0"/>
          </a:endParaRPr>
        </a:p>
      </dgm:t>
    </dgm:pt>
    <dgm:pt modelId="{3C1965E4-ABBF-47F8-B466-355CCD5630DA}">
      <dgm:prSet custT="1"/>
      <dgm:spPr/>
      <dgm:t>
        <a:bodyPr/>
        <a:lstStyle/>
        <a:p>
          <a:r>
            <a:rPr lang="en-US" sz="1100" b="1" dirty="0" smtClean="0">
              <a:latin typeface="Calibri" panose="020F0502020204030204" pitchFamily="34" charset="0"/>
              <a:cs typeface="Calibri" panose="020F0502020204030204" pitchFamily="34" charset="0"/>
            </a:rPr>
            <a:t>16 Custom packages</a:t>
          </a:r>
          <a:endParaRPr lang="en-US" sz="1100" b="1" dirty="0">
            <a:latin typeface="Calibri" panose="020F0502020204030204" pitchFamily="34" charset="0"/>
            <a:cs typeface="Calibri" panose="020F0502020204030204" pitchFamily="34" charset="0"/>
          </a:endParaRPr>
        </a:p>
      </dgm:t>
    </dgm:pt>
    <dgm:pt modelId="{77EBB24B-6E38-4AC8-941C-798E2D72986D}" type="parTrans" cxnId="{F7958B67-796E-42CB-B24E-780813FD402C}">
      <dgm:prSet/>
      <dgm:spPr/>
      <dgm:t>
        <a:bodyPr/>
        <a:lstStyle/>
        <a:p>
          <a:endParaRPr lang="en-US"/>
        </a:p>
      </dgm:t>
    </dgm:pt>
    <dgm:pt modelId="{5BF5FE6C-D769-4E6E-BD20-55CA22FC5D00}" type="sibTrans" cxnId="{F7958B67-796E-42CB-B24E-780813FD402C}">
      <dgm:prSet/>
      <dgm:spPr/>
      <dgm:t>
        <a:bodyPr/>
        <a:lstStyle/>
        <a:p>
          <a:endParaRPr lang="en-US"/>
        </a:p>
      </dgm:t>
    </dgm:pt>
    <dgm:pt modelId="{59BF30F6-A842-4A3F-8A1A-03A6FFBB2424}">
      <dgm:prSet custT="1"/>
      <dgm:spPr/>
      <dgm:t>
        <a:bodyPr/>
        <a:lstStyle/>
        <a:p>
          <a:r>
            <a:rPr lang="en-US" sz="1100" b="1" dirty="0" smtClean="0">
              <a:latin typeface="Calibri" panose="020F0502020204030204" pitchFamily="34" charset="0"/>
              <a:cs typeface="Calibri" panose="020F0502020204030204" pitchFamily="34" charset="0"/>
            </a:rPr>
            <a:t>1542 Forms</a:t>
          </a:r>
          <a:endParaRPr lang="en-US" sz="1100" b="1" dirty="0">
            <a:latin typeface="Calibri" panose="020F0502020204030204" pitchFamily="34" charset="0"/>
            <a:cs typeface="Calibri" panose="020F0502020204030204" pitchFamily="34" charset="0"/>
          </a:endParaRPr>
        </a:p>
      </dgm:t>
    </dgm:pt>
    <dgm:pt modelId="{63584DD1-AC18-45E7-A422-C24B4F65D908}" type="sibTrans" cxnId="{543B62CE-A878-4C6E-A67C-FA5B9A5B4452}">
      <dgm:prSet/>
      <dgm:spPr/>
      <dgm:t>
        <a:bodyPr/>
        <a:lstStyle/>
        <a:p>
          <a:endParaRPr lang="en-US">
            <a:latin typeface="Calibri" panose="020F0502020204030204" pitchFamily="34" charset="0"/>
            <a:cs typeface="Calibri" panose="020F0502020204030204" pitchFamily="34" charset="0"/>
          </a:endParaRPr>
        </a:p>
      </dgm:t>
    </dgm:pt>
    <dgm:pt modelId="{B82B7B9C-2BF8-4070-B6EE-4853461F8C58}" type="parTrans" cxnId="{543B62CE-A878-4C6E-A67C-FA5B9A5B4452}">
      <dgm:prSet/>
      <dgm:spPr/>
      <dgm:t>
        <a:bodyPr/>
        <a:lstStyle/>
        <a:p>
          <a:endParaRPr lang="en-US">
            <a:latin typeface="Calibri" panose="020F0502020204030204" pitchFamily="34" charset="0"/>
            <a:cs typeface="Calibri" panose="020F0502020204030204" pitchFamily="34" charset="0"/>
          </a:endParaRPr>
        </a:p>
      </dgm:t>
    </dgm:pt>
    <dgm:pt modelId="{CA2C9830-3F42-4681-AFCF-49E87F77B332}" type="pres">
      <dgm:prSet presAssocID="{91918079-04F4-4D3C-93BB-DD9893F1118C}" presName="Name0" presStyleCnt="0">
        <dgm:presLayoutVars>
          <dgm:dir/>
          <dgm:animLvl val="lvl"/>
          <dgm:resizeHandles val="exact"/>
        </dgm:presLayoutVars>
      </dgm:prSet>
      <dgm:spPr/>
      <dgm:t>
        <a:bodyPr/>
        <a:lstStyle/>
        <a:p>
          <a:endParaRPr lang="en-US"/>
        </a:p>
      </dgm:t>
    </dgm:pt>
    <dgm:pt modelId="{FD492D60-23BA-40C9-8A86-022DD088698E}" type="pres">
      <dgm:prSet presAssocID="{C1188244-9797-48E6-A5B4-D6EE4095B796}" presName="linNode" presStyleCnt="0"/>
      <dgm:spPr/>
      <dgm:t>
        <a:bodyPr/>
        <a:lstStyle/>
        <a:p>
          <a:endParaRPr lang="en-US"/>
        </a:p>
      </dgm:t>
    </dgm:pt>
    <dgm:pt modelId="{F3CC7FC1-7502-4262-886E-8EE46A0C70FC}" type="pres">
      <dgm:prSet presAssocID="{C1188244-9797-48E6-A5B4-D6EE4095B796}" presName="parTx" presStyleLbl="revTx" presStyleIdx="0" presStyleCnt="1" custScaleX="227126">
        <dgm:presLayoutVars>
          <dgm:chMax val="1"/>
          <dgm:bulletEnabled val="1"/>
        </dgm:presLayoutVars>
      </dgm:prSet>
      <dgm:spPr/>
      <dgm:t>
        <a:bodyPr/>
        <a:lstStyle/>
        <a:p>
          <a:endParaRPr lang="en-US"/>
        </a:p>
      </dgm:t>
    </dgm:pt>
    <dgm:pt modelId="{924C2252-6468-40CC-9C0A-54F80577542A}" type="pres">
      <dgm:prSet presAssocID="{C1188244-9797-48E6-A5B4-D6EE4095B796}" presName="bracket" presStyleLbl="parChTrans1D1" presStyleIdx="0" presStyleCnt="1" custScaleX="243896"/>
      <dgm:spPr/>
      <dgm:t>
        <a:bodyPr/>
        <a:lstStyle/>
        <a:p>
          <a:endParaRPr lang="en-US"/>
        </a:p>
      </dgm:t>
    </dgm:pt>
    <dgm:pt modelId="{5DC61692-87BA-4918-AC14-0BEF49924624}" type="pres">
      <dgm:prSet presAssocID="{C1188244-9797-48E6-A5B4-D6EE4095B796}" presName="spH" presStyleCnt="0"/>
      <dgm:spPr/>
      <dgm:t>
        <a:bodyPr/>
        <a:lstStyle/>
        <a:p>
          <a:endParaRPr lang="en-US"/>
        </a:p>
      </dgm:t>
    </dgm:pt>
    <dgm:pt modelId="{FC162123-0E0A-4455-A466-76AC2F1514E4}" type="pres">
      <dgm:prSet presAssocID="{C1188244-9797-48E6-A5B4-D6EE4095B796}" presName="desTx" presStyleLbl="node1" presStyleIdx="0" presStyleCnt="1">
        <dgm:presLayoutVars>
          <dgm:bulletEnabled val="1"/>
        </dgm:presLayoutVars>
      </dgm:prSet>
      <dgm:spPr/>
      <dgm:t>
        <a:bodyPr/>
        <a:lstStyle/>
        <a:p>
          <a:endParaRPr lang="en-US"/>
        </a:p>
      </dgm:t>
    </dgm:pt>
  </dgm:ptLst>
  <dgm:cxnLst>
    <dgm:cxn modelId="{543B62CE-A878-4C6E-A67C-FA5B9A5B4452}" srcId="{C1188244-9797-48E6-A5B4-D6EE4095B796}" destId="{59BF30F6-A842-4A3F-8A1A-03A6FFBB2424}" srcOrd="1" destOrd="0" parTransId="{B82B7B9C-2BF8-4070-B6EE-4853461F8C58}" sibTransId="{63584DD1-AC18-45E7-A422-C24B4F65D908}"/>
    <dgm:cxn modelId="{3ED9AB6A-7A16-41E4-A4A3-141A937C2FC2}" type="presOf" srcId="{59F43DF5-F358-41EA-8569-AAA35420A574}" destId="{FC162123-0E0A-4455-A466-76AC2F1514E4}" srcOrd="0" destOrd="0" presId="urn:diagrams.loki3.com/BracketList"/>
    <dgm:cxn modelId="{AE365FE7-F9CE-4E6C-A456-9E6B43F3A513}" type="presOf" srcId="{C1188244-9797-48E6-A5B4-D6EE4095B796}" destId="{F3CC7FC1-7502-4262-886E-8EE46A0C70FC}" srcOrd="0" destOrd="0" presId="urn:diagrams.loki3.com/BracketList"/>
    <dgm:cxn modelId="{B972874A-0207-40B1-B437-3BC7233CE588}" srcId="{C1188244-9797-48E6-A5B4-D6EE4095B796}" destId="{59F43DF5-F358-41EA-8569-AAA35420A574}" srcOrd="0" destOrd="0" parTransId="{2EC50E7B-61A6-40C2-8998-E627C30C7D67}" sibTransId="{309CCA99-7C62-4754-85CC-33C0767B27A9}"/>
    <dgm:cxn modelId="{45006887-5832-486A-8274-9A5FEE5FF03F}" type="presOf" srcId="{91918079-04F4-4D3C-93BB-DD9893F1118C}" destId="{CA2C9830-3F42-4681-AFCF-49E87F77B332}" srcOrd="0" destOrd="0" presId="urn:diagrams.loki3.com/BracketList"/>
    <dgm:cxn modelId="{F7958B67-796E-42CB-B24E-780813FD402C}" srcId="{C1188244-9797-48E6-A5B4-D6EE4095B796}" destId="{3C1965E4-ABBF-47F8-B466-355CCD5630DA}" srcOrd="3" destOrd="0" parTransId="{77EBB24B-6E38-4AC8-941C-798E2D72986D}" sibTransId="{5BF5FE6C-D769-4E6E-BD20-55CA22FC5D00}"/>
    <dgm:cxn modelId="{0C3B06D3-8C8B-46FC-91A4-AA3D92576C78}" srcId="{91918079-04F4-4D3C-93BB-DD9893F1118C}" destId="{C1188244-9797-48E6-A5B4-D6EE4095B796}" srcOrd="0" destOrd="0" parTransId="{1B4ABDBA-BC08-4452-B44D-DDE49EA738F6}" sibTransId="{D0A9C6C1-46BC-499A-9E59-1E295747F1B7}"/>
    <dgm:cxn modelId="{CF155E56-34DA-4287-AD1B-185B23800047}" type="presOf" srcId="{3C1965E4-ABBF-47F8-B466-355CCD5630DA}" destId="{FC162123-0E0A-4455-A466-76AC2F1514E4}" srcOrd="0" destOrd="3" presId="urn:diagrams.loki3.com/BracketList"/>
    <dgm:cxn modelId="{8C81BF6F-416C-401F-9CE7-DB297F10FA3A}" type="presOf" srcId="{53B6DDFD-0A8D-4FAB-9D96-58F761825F92}" destId="{FC162123-0E0A-4455-A466-76AC2F1514E4}" srcOrd="0" destOrd="2" presId="urn:diagrams.loki3.com/BracketList"/>
    <dgm:cxn modelId="{A14BCFC7-B16E-4F83-BB0C-26EC9EFA582A}" srcId="{C1188244-9797-48E6-A5B4-D6EE4095B796}" destId="{53B6DDFD-0A8D-4FAB-9D96-58F761825F92}" srcOrd="2" destOrd="0" parTransId="{F7694C8D-E3F9-46D6-88FF-B502851EB72B}" sibTransId="{89D7814E-EFDE-4572-9AF0-7806DB56DD17}"/>
    <dgm:cxn modelId="{C2ACE339-EF5E-428E-B8D9-CC5B9E8586D2}" type="presOf" srcId="{59BF30F6-A842-4A3F-8A1A-03A6FFBB2424}" destId="{FC162123-0E0A-4455-A466-76AC2F1514E4}" srcOrd="0" destOrd="1" presId="urn:diagrams.loki3.com/BracketList"/>
    <dgm:cxn modelId="{EAA740D4-A323-46CC-8704-E78767242311}" type="presParOf" srcId="{CA2C9830-3F42-4681-AFCF-49E87F77B332}" destId="{FD492D60-23BA-40C9-8A86-022DD088698E}" srcOrd="0" destOrd="0" presId="urn:diagrams.loki3.com/BracketList"/>
    <dgm:cxn modelId="{1BE9E207-9092-4164-9096-6C8B3979EC38}" type="presParOf" srcId="{FD492D60-23BA-40C9-8A86-022DD088698E}" destId="{F3CC7FC1-7502-4262-886E-8EE46A0C70FC}" srcOrd="0" destOrd="0" presId="urn:diagrams.loki3.com/BracketList"/>
    <dgm:cxn modelId="{AD5DA2EC-5CCC-40E1-B9CB-EDED70425043}" type="presParOf" srcId="{FD492D60-23BA-40C9-8A86-022DD088698E}" destId="{924C2252-6468-40CC-9C0A-54F80577542A}" srcOrd="1" destOrd="0" presId="urn:diagrams.loki3.com/BracketList"/>
    <dgm:cxn modelId="{13A4DE3C-3094-4940-A909-855FFB940947}" type="presParOf" srcId="{FD492D60-23BA-40C9-8A86-022DD088698E}" destId="{5DC61692-87BA-4918-AC14-0BEF49924624}" srcOrd="2" destOrd="0" presId="urn:diagrams.loki3.com/BracketList"/>
    <dgm:cxn modelId="{A1F8AE2D-404A-4464-9B0A-D11D6474036E}" type="presParOf" srcId="{FD492D60-23BA-40C9-8A86-022DD088698E}" destId="{FC162123-0E0A-4455-A466-76AC2F1514E4}" srcOrd="3" destOrd="0" presId="urn:diagrams.loki3.com/Bracke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18079-04F4-4D3C-93BB-DD9893F1118C}" type="doc">
      <dgm:prSet loTypeId="urn:diagrams.loki3.com/BracketList" loCatId="list" qsTypeId="urn:microsoft.com/office/officeart/2005/8/quickstyle/simple1" qsCatId="simple" csTypeId="urn:microsoft.com/office/officeart/2005/8/colors/accent4_5" csCatId="accent4" phldr="1"/>
      <dgm:spPr/>
      <dgm:t>
        <a:bodyPr/>
        <a:lstStyle/>
        <a:p>
          <a:endParaRPr lang="en-US"/>
        </a:p>
      </dgm:t>
    </dgm:pt>
    <dgm:pt modelId="{C1188244-9797-48E6-A5B4-D6EE4095B796}">
      <dgm:prSet phldrT="[Text]" custT="1"/>
      <dgm:spPr/>
      <dgm:t>
        <a:bodyPr/>
        <a:lstStyle/>
        <a:p>
          <a:pPr algn="l"/>
          <a:r>
            <a:rPr lang="en-US" sz="1300" b="1" dirty="0" smtClean="0">
              <a:solidFill>
                <a:schemeClr val="accent4"/>
              </a:solidFill>
              <a:latin typeface="Calibri" panose="020F0502020204030204" pitchFamily="34" charset="0"/>
              <a:cs typeface="Calibri" panose="020F0502020204030204" pitchFamily="34" charset="0"/>
            </a:rPr>
            <a:t>3</a:t>
          </a:r>
          <a:r>
            <a:rPr lang="en-US" sz="1300" b="1" baseline="30000" dirty="0" smtClean="0">
              <a:solidFill>
                <a:schemeClr val="accent4"/>
              </a:solidFill>
              <a:latin typeface="Calibri" panose="020F0502020204030204" pitchFamily="34" charset="0"/>
              <a:cs typeface="Calibri" panose="020F0502020204030204" pitchFamily="34" charset="0"/>
            </a:rPr>
            <a:t>rd</a:t>
          </a:r>
          <a:r>
            <a:rPr lang="en-US" sz="1300" b="1" dirty="0" smtClean="0">
              <a:solidFill>
                <a:schemeClr val="accent4"/>
              </a:solidFill>
              <a:latin typeface="Calibri" panose="020F0502020204030204" pitchFamily="34" charset="0"/>
              <a:cs typeface="Calibri" panose="020F0502020204030204" pitchFamily="34" charset="0"/>
            </a:rPr>
            <a:t> Party Libraries</a:t>
          </a:r>
          <a:endParaRPr lang="en-US" sz="1300" b="1" dirty="0">
            <a:solidFill>
              <a:schemeClr val="accent4"/>
            </a:solidFill>
            <a:latin typeface="Calibri" panose="020F0502020204030204" pitchFamily="34" charset="0"/>
            <a:cs typeface="Calibri" panose="020F0502020204030204" pitchFamily="34" charset="0"/>
          </a:endParaRPr>
        </a:p>
      </dgm:t>
    </dgm:pt>
    <dgm:pt modelId="{1B4ABDBA-BC08-4452-B44D-DDE49EA738F6}" type="parTrans" cxnId="{0C3B06D3-8C8B-46FC-91A4-AA3D92576C78}">
      <dgm:prSet/>
      <dgm:spPr/>
      <dgm:t>
        <a:bodyPr/>
        <a:lstStyle/>
        <a:p>
          <a:endParaRPr lang="en-US">
            <a:latin typeface="Calibri" panose="020F0502020204030204" pitchFamily="34" charset="0"/>
            <a:cs typeface="Calibri" panose="020F0502020204030204" pitchFamily="34" charset="0"/>
          </a:endParaRPr>
        </a:p>
      </dgm:t>
    </dgm:pt>
    <dgm:pt modelId="{D0A9C6C1-46BC-499A-9E59-1E295747F1B7}" type="sibTrans" cxnId="{0C3B06D3-8C8B-46FC-91A4-AA3D92576C78}">
      <dgm:prSet/>
      <dgm:spPr/>
      <dgm:t>
        <a:bodyPr/>
        <a:lstStyle/>
        <a:p>
          <a:endParaRPr lang="en-US">
            <a:latin typeface="Calibri" panose="020F0502020204030204" pitchFamily="34" charset="0"/>
            <a:cs typeface="Calibri" panose="020F0502020204030204" pitchFamily="34" charset="0"/>
          </a:endParaRPr>
        </a:p>
      </dgm:t>
    </dgm:pt>
    <dgm:pt modelId="{59F43DF5-F358-41EA-8569-AAA35420A574}">
      <dgm:prSet phldrT="[Text]" custT="1"/>
      <dgm:spPr/>
      <dgm:t>
        <a:bodyPr/>
        <a:lstStyle/>
        <a:p>
          <a:r>
            <a:rPr lang="en-US" sz="1100" b="1" dirty="0" smtClean="0">
              <a:latin typeface="Calibri" panose="020F0502020204030204" pitchFamily="34" charset="0"/>
              <a:cs typeface="Calibri" panose="020F0502020204030204" pitchFamily="34" charset="0"/>
            </a:rPr>
            <a:t> JEDI Visual Component Library</a:t>
          </a:r>
          <a:endParaRPr lang="en-US" sz="1100" b="1" dirty="0">
            <a:latin typeface="Calibri" panose="020F0502020204030204" pitchFamily="34" charset="0"/>
            <a:cs typeface="Calibri" panose="020F0502020204030204" pitchFamily="34" charset="0"/>
          </a:endParaRPr>
        </a:p>
      </dgm:t>
    </dgm:pt>
    <dgm:pt modelId="{2EC50E7B-61A6-40C2-8998-E627C30C7D67}" type="parTrans" cxnId="{B972874A-0207-40B1-B437-3BC7233CE588}">
      <dgm:prSet/>
      <dgm:spPr/>
      <dgm:t>
        <a:bodyPr/>
        <a:lstStyle/>
        <a:p>
          <a:endParaRPr lang="en-US">
            <a:latin typeface="Calibri" panose="020F0502020204030204" pitchFamily="34" charset="0"/>
            <a:cs typeface="Calibri" panose="020F0502020204030204" pitchFamily="34" charset="0"/>
          </a:endParaRPr>
        </a:p>
      </dgm:t>
    </dgm:pt>
    <dgm:pt modelId="{309CCA99-7C62-4754-85CC-33C0767B27A9}" type="sibTrans" cxnId="{B972874A-0207-40B1-B437-3BC7233CE588}">
      <dgm:prSet/>
      <dgm:spPr/>
      <dgm:t>
        <a:bodyPr/>
        <a:lstStyle/>
        <a:p>
          <a:endParaRPr lang="en-US">
            <a:latin typeface="Calibri" panose="020F0502020204030204" pitchFamily="34" charset="0"/>
            <a:cs typeface="Calibri" panose="020F0502020204030204" pitchFamily="34" charset="0"/>
          </a:endParaRPr>
        </a:p>
      </dgm:t>
    </dgm:pt>
    <dgm:pt modelId="{BC643498-AE7E-43C0-9EAB-F63C64F9ACB2}">
      <dgm:prSet custT="1"/>
      <dgm:spPr/>
      <dgm:t>
        <a:bodyPr/>
        <a:lstStyle/>
        <a:p>
          <a:r>
            <a:rPr lang="en-US" sz="1100" b="1" dirty="0" smtClean="0">
              <a:latin typeface="Calibri" panose="020F0502020204030204" pitchFamily="34" charset="0"/>
              <a:cs typeface="Calibri" panose="020F0502020204030204" pitchFamily="34" charset="0"/>
            </a:rPr>
            <a:t> kbmMemTable Designtime</a:t>
          </a:r>
          <a:endParaRPr lang="en-US" sz="1100" b="1" dirty="0">
            <a:latin typeface="Calibri" panose="020F0502020204030204" pitchFamily="34" charset="0"/>
            <a:cs typeface="Calibri" panose="020F0502020204030204" pitchFamily="34" charset="0"/>
          </a:endParaRPr>
        </a:p>
      </dgm:t>
    </dgm:pt>
    <dgm:pt modelId="{EABA0C27-7B29-42BE-ACC6-8F23229BAB01}" type="parTrans" cxnId="{82BF83EB-1FDE-4CE8-A812-466809AA3090}">
      <dgm:prSet/>
      <dgm:spPr/>
      <dgm:t>
        <a:bodyPr/>
        <a:lstStyle/>
        <a:p>
          <a:endParaRPr lang="en-US"/>
        </a:p>
      </dgm:t>
    </dgm:pt>
    <dgm:pt modelId="{35117B1A-74C5-4406-8286-A78A8B0C1329}" type="sibTrans" cxnId="{82BF83EB-1FDE-4CE8-A812-466809AA3090}">
      <dgm:prSet/>
      <dgm:spPr/>
      <dgm:t>
        <a:bodyPr/>
        <a:lstStyle/>
        <a:p>
          <a:endParaRPr lang="en-US"/>
        </a:p>
      </dgm:t>
    </dgm:pt>
    <dgm:pt modelId="{BE890333-DC3F-4458-A89E-FF5FFDB68C14}">
      <dgm:prSet custT="1"/>
      <dgm:spPr/>
      <dgm:t>
        <a:bodyPr/>
        <a:lstStyle/>
        <a:p>
          <a:r>
            <a:rPr lang="en-US" sz="1100" b="1" dirty="0" smtClean="0">
              <a:latin typeface="Calibri" panose="020F0502020204030204" pitchFamily="34" charset="0"/>
              <a:cs typeface="Calibri" panose="020F0502020204030204" pitchFamily="34" charset="0"/>
            </a:rPr>
            <a:t> Rave Reports</a:t>
          </a:r>
          <a:endParaRPr lang="en-US" sz="1100" b="1" i="0" u="none" strike="noStrike" dirty="0">
            <a:effectLst/>
            <a:latin typeface="Calibri" panose="020F0502020204030204" pitchFamily="34" charset="0"/>
            <a:cs typeface="Calibri" panose="020F0502020204030204" pitchFamily="34" charset="0"/>
          </a:endParaRPr>
        </a:p>
      </dgm:t>
    </dgm:pt>
    <dgm:pt modelId="{0560D1B3-CF29-4217-8FB8-7D312ADA0D12}" type="parTrans" cxnId="{29A3D237-39DC-45B1-8F64-882AA4E5CFA4}">
      <dgm:prSet/>
      <dgm:spPr/>
      <dgm:t>
        <a:bodyPr/>
        <a:lstStyle/>
        <a:p>
          <a:endParaRPr lang="en-US"/>
        </a:p>
      </dgm:t>
    </dgm:pt>
    <dgm:pt modelId="{AB5714F6-3ADF-44FF-A4F7-B3858CED369C}" type="sibTrans" cxnId="{29A3D237-39DC-45B1-8F64-882AA4E5CFA4}">
      <dgm:prSet/>
      <dgm:spPr/>
      <dgm:t>
        <a:bodyPr/>
        <a:lstStyle/>
        <a:p>
          <a:endParaRPr lang="en-US"/>
        </a:p>
      </dgm:t>
    </dgm:pt>
    <dgm:pt modelId="{CA2C9830-3F42-4681-AFCF-49E87F77B332}" type="pres">
      <dgm:prSet presAssocID="{91918079-04F4-4D3C-93BB-DD9893F1118C}" presName="Name0" presStyleCnt="0">
        <dgm:presLayoutVars>
          <dgm:dir/>
          <dgm:animLvl val="lvl"/>
          <dgm:resizeHandles val="exact"/>
        </dgm:presLayoutVars>
      </dgm:prSet>
      <dgm:spPr/>
      <dgm:t>
        <a:bodyPr/>
        <a:lstStyle/>
        <a:p>
          <a:endParaRPr lang="en-US"/>
        </a:p>
      </dgm:t>
    </dgm:pt>
    <dgm:pt modelId="{FD492D60-23BA-40C9-8A86-022DD088698E}" type="pres">
      <dgm:prSet presAssocID="{C1188244-9797-48E6-A5B4-D6EE4095B796}" presName="linNode" presStyleCnt="0"/>
      <dgm:spPr/>
    </dgm:pt>
    <dgm:pt modelId="{F3CC7FC1-7502-4262-886E-8EE46A0C70FC}" type="pres">
      <dgm:prSet presAssocID="{C1188244-9797-48E6-A5B4-D6EE4095B796}" presName="parTx" presStyleLbl="revTx" presStyleIdx="0" presStyleCnt="1" custScaleX="227126">
        <dgm:presLayoutVars>
          <dgm:chMax val="1"/>
          <dgm:bulletEnabled val="1"/>
        </dgm:presLayoutVars>
      </dgm:prSet>
      <dgm:spPr/>
      <dgm:t>
        <a:bodyPr/>
        <a:lstStyle/>
        <a:p>
          <a:endParaRPr lang="en-US"/>
        </a:p>
      </dgm:t>
    </dgm:pt>
    <dgm:pt modelId="{924C2252-6468-40CC-9C0A-54F80577542A}" type="pres">
      <dgm:prSet presAssocID="{C1188244-9797-48E6-A5B4-D6EE4095B796}" presName="bracket" presStyleLbl="parChTrans1D1" presStyleIdx="0" presStyleCnt="1" custScaleX="243896"/>
      <dgm:spPr/>
    </dgm:pt>
    <dgm:pt modelId="{5DC61692-87BA-4918-AC14-0BEF49924624}" type="pres">
      <dgm:prSet presAssocID="{C1188244-9797-48E6-A5B4-D6EE4095B796}" presName="spH" presStyleCnt="0"/>
      <dgm:spPr/>
    </dgm:pt>
    <dgm:pt modelId="{FC162123-0E0A-4455-A466-76AC2F1514E4}" type="pres">
      <dgm:prSet presAssocID="{C1188244-9797-48E6-A5B4-D6EE4095B796}" presName="desTx" presStyleLbl="node1" presStyleIdx="0" presStyleCnt="1" custScaleX="115952">
        <dgm:presLayoutVars>
          <dgm:bulletEnabled val="1"/>
        </dgm:presLayoutVars>
      </dgm:prSet>
      <dgm:spPr/>
      <dgm:t>
        <a:bodyPr/>
        <a:lstStyle/>
        <a:p>
          <a:endParaRPr lang="en-US"/>
        </a:p>
      </dgm:t>
    </dgm:pt>
  </dgm:ptLst>
  <dgm:cxnLst>
    <dgm:cxn modelId="{B3C531ED-5471-43D3-9EEC-28FBC17FD239}" type="presOf" srcId="{BC643498-AE7E-43C0-9EAB-F63C64F9ACB2}" destId="{FC162123-0E0A-4455-A466-76AC2F1514E4}" srcOrd="0" destOrd="1" presId="urn:diagrams.loki3.com/BracketList"/>
    <dgm:cxn modelId="{FAB50A29-755C-4A72-9282-550C21163977}" type="presOf" srcId="{BE890333-DC3F-4458-A89E-FF5FFDB68C14}" destId="{FC162123-0E0A-4455-A466-76AC2F1514E4}" srcOrd="0" destOrd="2" presId="urn:diagrams.loki3.com/BracketList"/>
    <dgm:cxn modelId="{B972874A-0207-40B1-B437-3BC7233CE588}" srcId="{C1188244-9797-48E6-A5B4-D6EE4095B796}" destId="{59F43DF5-F358-41EA-8569-AAA35420A574}" srcOrd="0" destOrd="0" parTransId="{2EC50E7B-61A6-40C2-8998-E627C30C7D67}" sibTransId="{309CCA99-7C62-4754-85CC-33C0767B27A9}"/>
    <dgm:cxn modelId="{0C3B06D3-8C8B-46FC-91A4-AA3D92576C78}" srcId="{91918079-04F4-4D3C-93BB-DD9893F1118C}" destId="{C1188244-9797-48E6-A5B4-D6EE4095B796}" srcOrd="0" destOrd="0" parTransId="{1B4ABDBA-BC08-4452-B44D-DDE49EA738F6}" sibTransId="{D0A9C6C1-46BC-499A-9E59-1E295747F1B7}"/>
    <dgm:cxn modelId="{BB96A2B1-A04A-43D3-8969-4960028589B0}" type="presOf" srcId="{C1188244-9797-48E6-A5B4-D6EE4095B796}" destId="{F3CC7FC1-7502-4262-886E-8EE46A0C70FC}" srcOrd="0" destOrd="0" presId="urn:diagrams.loki3.com/BracketList"/>
    <dgm:cxn modelId="{29A3D237-39DC-45B1-8F64-882AA4E5CFA4}" srcId="{C1188244-9797-48E6-A5B4-D6EE4095B796}" destId="{BE890333-DC3F-4458-A89E-FF5FFDB68C14}" srcOrd="2" destOrd="0" parTransId="{0560D1B3-CF29-4217-8FB8-7D312ADA0D12}" sibTransId="{AB5714F6-3ADF-44FF-A4F7-B3858CED369C}"/>
    <dgm:cxn modelId="{05AECFE8-DF9D-4754-BA98-524658C6DCE2}" type="presOf" srcId="{91918079-04F4-4D3C-93BB-DD9893F1118C}" destId="{CA2C9830-3F42-4681-AFCF-49E87F77B332}" srcOrd="0" destOrd="0" presId="urn:diagrams.loki3.com/BracketList"/>
    <dgm:cxn modelId="{E487702B-DB94-47BE-88ED-D5D386877CC8}" type="presOf" srcId="{59F43DF5-F358-41EA-8569-AAA35420A574}" destId="{FC162123-0E0A-4455-A466-76AC2F1514E4}" srcOrd="0" destOrd="0" presId="urn:diagrams.loki3.com/BracketList"/>
    <dgm:cxn modelId="{82BF83EB-1FDE-4CE8-A812-466809AA3090}" srcId="{C1188244-9797-48E6-A5B4-D6EE4095B796}" destId="{BC643498-AE7E-43C0-9EAB-F63C64F9ACB2}" srcOrd="1" destOrd="0" parTransId="{EABA0C27-7B29-42BE-ACC6-8F23229BAB01}" sibTransId="{35117B1A-74C5-4406-8286-A78A8B0C1329}"/>
    <dgm:cxn modelId="{6FFE7742-3C5B-40B3-96B9-6733D7C0F1AD}" type="presParOf" srcId="{CA2C9830-3F42-4681-AFCF-49E87F77B332}" destId="{FD492D60-23BA-40C9-8A86-022DD088698E}" srcOrd="0" destOrd="0" presId="urn:diagrams.loki3.com/BracketList"/>
    <dgm:cxn modelId="{887ACD0A-C64D-45E7-A7DA-96DB08DF62A6}" type="presParOf" srcId="{FD492D60-23BA-40C9-8A86-022DD088698E}" destId="{F3CC7FC1-7502-4262-886E-8EE46A0C70FC}" srcOrd="0" destOrd="0" presId="urn:diagrams.loki3.com/BracketList"/>
    <dgm:cxn modelId="{61B06735-F3B8-44DA-8218-5488962A8B0F}" type="presParOf" srcId="{FD492D60-23BA-40C9-8A86-022DD088698E}" destId="{924C2252-6468-40CC-9C0A-54F80577542A}" srcOrd="1" destOrd="0" presId="urn:diagrams.loki3.com/BracketList"/>
    <dgm:cxn modelId="{1AE7425C-E4D6-4480-B8F9-931D29AE47E2}" type="presParOf" srcId="{FD492D60-23BA-40C9-8A86-022DD088698E}" destId="{5DC61692-87BA-4918-AC14-0BEF49924624}" srcOrd="2" destOrd="0" presId="urn:diagrams.loki3.com/BracketList"/>
    <dgm:cxn modelId="{FCDF5D33-12E8-446B-9475-BA2802B8E79E}" type="presParOf" srcId="{FD492D60-23BA-40C9-8A86-022DD088698E}" destId="{FC162123-0E0A-4455-A466-76AC2F1514E4}" srcOrd="3" destOrd="0" presId="urn:diagrams.loki3.com/Bracket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918079-04F4-4D3C-93BB-DD9893F1118C}"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C1188244-9797-48E6-A5B4-D6EE4095B796}">
      <dgm:prSet phldrT="[Text]" custT="1"/>
      <dgm:spPr/>
      <dgm:t>
        <a:bodyPr/>
        <a:lstStyle/>
        <a:p>
          <a:pPr algn="l"/>
          <a:r>
            <a:rPr lang="en-US" sz="1300" b="1" dirty="0" smtClean="0">
              <a:solidFill>
                <a:schemeClr val="accent1"/>
              </a:solidFill>
              <a:latin typeface="Calibri" panose="020F0502020204030204" pitchFamily="34" charset="0"/>
              <a:cs typeface="Calibri" panose="020F0502020204030204" pitchFamily="34" charset="0"/>
            </a:rPr>
            <a:t>Sell Pricing (Phase 1)</a:t>
          </a:r>
          <a:endParaRPr lang="en-US" sz="1300" b="1" dirty="0">
            <a:solidFill>
              <a:schemeClr val="accent1"/>
            </a:solidFill>
            <a:latin typeface="Calibri" panose="020F0502020204030204" pitchFamily="34" charset="0"/>
            <a:cs typeface="Calibri" panose="020F0502020204030204" pitchFamily="34" charset="0"/>
          </a:endParaRPr>
        </a:p>
      </dgm:t>
    </dgm:pt>
    <dgm:pt modelId="{1B4ABDBA-BC08-4452-B44D-DDE49EA738F6}" type="parTrans" cxnId="{0C3B06D3-8C8B-46FC-91A4-AA3D92576C78}">
      <dgm:prSet/>
      <dgm:spPr/>
      <dgm:t>
        <a:bodyPr/>
        <a:lstStyle/>
        <a:p>
          <a:endParaRPr lang="en-US">
            <a:latin typeface="Calibri" panose="020F0502020204030204" pitchFamily="34" charset="0"/>
            <a:cs typeface="Calibri" panose="020F0502020204030204" pitchFamily="34" charset="0"/>
          </a:endParaRPr>
        </a:p>
      </dgm:t>
    </dgm:pt>
    <dgm:pt modelId="{D0A9C6C1-46BC-499A-9E59-1E295747F1B7}" type="sibTrans" cxnId="{0C3B06D3-8C8B-46FC-91A4-AA3D92576C78}">
      <dgm:prSet/>
      <dgm:spPr/>
      <dgm:t>
        <a:bodyPr/>
        <a:lstStyle/>
        <a:p>
          <a:endParaRPr lang="en-US">
            <a:latin typeface="Calibri" panose="020F0502020204030204" pitchFamily="34" charset="0"/>
            <a:cs typeface="Calibri" panose="020F0502020204030204" pitchFamily="34" charset="0"/>
          </a:endParaRPr>
        </a:p>
      </dgm:t>
    </dgm:pt>
    <dgm:pt modelId="{59F43DF5-F358-41EA-8569-AAA35420A574}">
      <dgm:prSet phldrT="[Text]" custT="1"/>
      <dgm:spPr/>
      <dgm:t>
        <a:bodyPr/>
        <a:lstStyle/>
        <a:p>
          <a:r>
            <a:rPr lang="en-US" sz="1100" b="1" dirty="0" smtClean="0">
              <a:latin typeface="Calibri" panose="020F0502020204030204" pitchFamily="34" charset="0"/>
              <a:cs typeface="Calibri" panose="020F0502020204030204" pitchFamily="34" charset="0"/>
            </a:rPr>
            <a:t>11 Projects</a:t>
          </a:r>
          <a:endParaRPr lang="en-US" sz="1100" b="1" dirty="0">
            <a:latin typeface="Calibri" panose="020F0502020204030204" pitchFamily="34" charset="0"/>
            <a:cs typeface="Calibri" panose="020F0502020204030204" pitchFamily="34" charset="0"/>
          </a:endParaRPr>
        </a:p>
      </dgm:t>
    </dgm:pt>
    <dgm:pt modelId="{2EC50E7B-61A6-40C2-8998-E627C30C7D67}" type="parTrans" cxnId="{B972874A-0207-40B1-B437-3BC7233CE588}">
      <dgm:prSet/>
      <dgm:spPr/>
      <dgm:t>
        <a:bodyPr/>
        <a:lstStyle/>
        <a:p>
          <a:endParaRPr lang="en-US">
            <a:latin typeface="Calibri" panose="020F0502020204030204" pitchFamily="34" charset="0"/>
            <a:cs typeface="Calibri" panose="020F0502020204030204" pitchFamily="34" charset="0"/>
          </a:endParaRPr>
        </a:p>
      </dgm:t>
    </dgm:pt>
    <dgm:pt modelId="{309CCA99-7C62-4754-85CC-33C0767B27A9}" type="sibTrans" cxnId="{B972874A-0207-40B1-B437-3BC7233CE588}">
      <dgm:prSet/>
      <dgm:spPr/>
      <dgm:t>
        <a:bodyPr/>
        <a:lstStyle/>
        <a:p>
          <a:endParaRPr lang="en-US">
            <a:latin typeface="Calibri" panose="020F0502020204030204" pitchFamily="34" charset="0"/>
            <a:cs typeface="Calibri" panose="020F0502020204030204" pitchFamily="34" charset="0"/>
          </a:endParaRPr>
        </a:p>
      </dgm:t>
    </dgm:pt>
    <dgm:pt modelId="{C7D61D47-5B85-4C07-AB86-F9EEF02172E1}">
      <dgm:prSet custT="1"/>
      <dgm:spPr/>
      <dgm:t>
        <a:bodyPr/>
        <a:lstStyle/>
        <a:p>
          <a:r>
            <a:rPr lang="en-US" sz="1100" b="1" dirty="0" smtClean="0">
              <a:latin typeface="Calibri" panose="020F0502020204030204" pitchFamily="34" charset="0"/>
              <a:cs typeface="Calibri" panose="020F0502020204030204" pitchFamily="34" charset="0"/>
            </a:rPr>
            <a:t>27 Forms</a:t>
          </a:r>
          <a:endParaRPr lang="en-US" sz="1100" b="1" dirty="0">
            <a:latin typeface="Calibri" panose="020F0502020204030204" pitchFamily="34" charset="0"/>
            <a:cs typeface="Calibri" panose="020F0502020204030204" pitchFamily="34" charset="0"/>
          </a:endParaRPr>
        </a:p>
      </dgm:t>
    </dgm:pt>
    <dgm:pt modelId="{9DBF0B65-4A41-4ABE-ADE3-AF84455E5811}" type="parTrans" cxnId="{B0795398-304B-4FE1-8CFB-C3973DC07309}">
      <dgm:prSet/>
      <dgm:spPr/>
      <dgm:t>
        <a:bodyPr/>
        <a:lstStyle/>
        <a:p>
          <a:endParaRPr lang="en-US"/>
        </a:p>
      </dgm:t>
    </dgm:pt>
    <dgm:pt modelId="{EC70A63D-0163-4D03-BBBA-3CC1411AE2DD}" type="sibTrans" cxnId="{B0795398-304B-4FE1-8CFB-C3973DC07309}">
      <dgm:prSet/>
      <dgm:spPr/>
      <dgm:t>
        <a:bodyPr/>
        <a:lstStyle/>
        <a:p>
          <a:endParaRPr lang="en-US"/>
        </a:p>
      </dgm:t>
    </dgm:pt>
    <dgm:pt modelId="{7D044031-3579-4B5A-AF55-CCDF710E1791}">
      <dgm:prSet custT="1"/>
      <dgm:spPr/>
      <dgm:t>
        <a:bodyPr/>
        <a:lstStyle/>
        <a:p>
          <a:r>
            <a:rPr lang="en-US" sz="1100" b="1" dirty="0" smtClean="0">
              <a:latin typeface="Calibri" panose="020F0502020204030204" pitchFamily="34" charset="0"/>
              <a:cs typeface="Calibri" panose="020F0502020204030204" pitchFamily="34" charset="0"/>
            </a:rPr>
            <a:t>26 Class</a:t>
          </a:r>
          <a:endParaRPr lang="en-US" sz="1100" b="1" dirty="0">
            <a:latin typeface="Calibri" panose="020F0502020204030204" pitchFamily="34" charset="0"/>
            <a:cs typeface="Calibri" panose="020F0502020204030204" pitchFamily="34" charset="0"/>
          </a:endParaRPr>
        </a:p>
      </dgm:t>
    </dgm:pt>
    <dgm:pt modelId="{11BB9BF5-B4A7-46C8-98F3-68A6738B5BE2}" type="parTrans" cxnId="{2FE5226D-9DCF-4124-945C-EBBEAB943086}">
      <dgm:prSet/>
      <dgm:spPr/>
      <dgm:t>
        <a:bodyPr/>
        <a:lstStyle/>
        <a:p>
          <a:endParaRPr lang="en-US"/>
        </a:p>
      </dgm:t>
    </dgm:pt>
    <dgm:pt modelId="{27A504A6-C05F-4A0C-AD63-376381E0CD32}" type="sibTrans" cxnId="{2FE5226D-9DCF-4124-945C-EBBEAB943086}">
      <dgm:prSet/>
      <dgm:spPr/>
      <dgm:t>
        <a:bodyPr/>
        <a:lstStyle/>
        <a:p>
          <a:endParaRPr lang="en-US"/>
        </a:p>
      </dgm:t>
    </dgm:pt>
    <dgm:pt modelId="{21562A6B-D2C3-44FA-BA49-4E12E3C67FFD}">
      <dgm:prSet custT="1"/>
      <dgm:spPr/>
      <dgm:t>
        <a:bodyPr/>
        <a:lstStyle/>
        <a:p>
          <a:r>
            <a:rPr lang="en-US" sz="1100" b="1" dirty="0" smtClean="0">
              <a:latin typeface="Calibri" panose="020F0502020204030204" pitchFamily="34" charset="0"/>
              <a:cs typeface="Calibri" panose="020F0502020204030204" pitchFamily="34" charset="0"/>
            </a:rPr>
            <a:t>2 Custom packages</a:t>
          </a:r>
          <a:endParaRPr lang="en-US" sz="1100" b="1" dirty="0">
            <a:latin typeface="Calibri" panose="020F0502020204030204" pitchFamily="34" charset="0"/>
            <a:cs typeface="Calibri" panose="020F0502020204030204" pitchFamily="34" charset="0"/>
          </a:endParaRPr>
        </a:p>
      </dgm:t>
    </dgm:pt>
    <dgm:pt modelId="{3D3AF074-0A3E-455A-8734-3282A7A0CC9B}" type="sibTrans" cxnId="{3F11EA71-69A2-4A98-AA86-196BD54DBFB1}">
      <dgm:prSet/>
      <dgm:spPr/>
      <dgm:t>
        <a:bodyPr/>
        <a:lstStyle/>
        <a:p>
          <a:endParaRPr lang="en-US"/>
        </a:p>
      </dgm:t>
    </dgm:pt>
    <dgm:pt modelId="{9877990E-B085-49C6-A436-65813A6F43A0}" type="parTrans" cxnId="{3F11EA71-69A2-4A98-AA86-196BD54DBFB1}">
      <dgm:prSet/>
      <dgm:spPr/>
      <dgm:t>
        <a:bodyPr/>
        <a:lstStyle/>
        <a:p>
          <a:endParaRPr lang="en-US"/>
        </a:p>
      </dgm:t>
    </dgm:pt>
    <dgm:pt modelId="{CA2C9830-3F42-4681-AFCF-49E87F77B332}" type="pres">
      <dgm:prSet presAssocID="{91918079-04F4-4D3C-93BB-DD9893F1118C}" presName="Name0" presStyleCnt="0">
        <dgm:presLayoutVars>
          <dgm:dir/>
          <dgm:animLvl val="lvl"/>
          <dgm:resizeHandles val="exact"/>
        </dgm:presLayoutVars>
      </dgm:prSet>
      <dgm:spPr/>
      <dgm:t>
        <a:bodyPr/>
        <a:lstStyle/>
        <a:p>
          <a:endParaRPr lang="en-US"/>
        </a:p>
      </dgm:t>
    </dgm:pt>
    <dgm:pt modelId="{FD492D60-23BA-40C9-8A86-022DD088698E}" type="pres">
      <dgm:prSet presAssocID="{C1188244-9797-48E6-A5B4-D6EE4095B796}" presName="linNode" presStyleCnt="0"/>
      <dgm:spPr/>
      <dgm:t>
        <a:bodyPr/>
        <a:lstStyle/>
        <a:p>
          <a:endParaRPr lang="en-US"/>
        </a:p>
      </dgm:t>
    </dgm:pt>
    <dgm:pt modelId="{F3CC7FC1-7502-4262-886E-8EE46A0C70FC}" type="pres">
      <dgm:prSet presAssocID="{C1188244-9797-48E6-A5B4-D6EE4095B796}" presName="parTx" presStyleLbl="revTx" presStyleIdx="0" presStyleCnt="1" custScaleX="227126">
        <dgm:presLayoutVars>
          <dgm:chMax val="1"/>
          <dgm:bulletEnabled val="1"/>
        </dgm:presLayoutVars>
      </dgm:prSet>
      <dgm:spPr/>
      <dgm:t>
        <a:bodyPr/>
        <a:lstStyle/>
        <a:p>
          <a:endParaRPr lang="en-US"/>
        </a:p>
      </dgm:t>
    </dgm:pt>
    <dgm:pt modelId="{924C2252-6468-40CC-9C0A-54F80577542A}" type="pres">
      <dgm:prSet presAssocID="{C1188244-9797-48E6-A5B4-D6EE4095B796}" presName="bracket" presStyleLbl="parChTrans1D1" presStyleIdx="0" presStyleCnt="1" custScaleX="243896"/>
      <dgm:spPr/>
      <dgm:t>
        <a:bodyPr/>
        <a:lstStyle/>
        <a:p>
          <a:endParaRPr lang="en-US"/>
        </a:p>
      </dgm:t>
    </dgm:pt>
    <dgm:pt modelId="{5DC61692-87BA-4918-AC14-0BEF49924624}" type="pres">
      <dgm:prSet presAssocID="{C1188244-9797-48E6-A5B4-D6EE4095B796}" presName="spH" presStyleCnt="0"/>
      <dgm:spPr/>
      <dgm:t>
        <a:bodyPr/>
        <a:lstStyle/>
        <a:p>
          <a:endParaRPr lang="en-US"/>
        </a:p>
      </dgm:t>
    </dgm:pt>
    <dgm:pt modelId="{FC162123-0E0A-4455-A466-76AC2F1514E4}" type="pres">
      <dgm:prSet presAssocID="{C1188244-9797-48E6-A5B4-D6EE4095B796}" presName="desTx" presStyleLbl="node1" presStyleIdx="0" presStyleCnt="1" custScaleX="115952" custLinFactX="233995" custLinFactNeighborX="300000" custLinFactNeighborY="-14491">
        <dgm:presLayoutVars>
          <dgm:bulletEnabled val="1"/>
        </dgm:presLayoutVars>
      </dgm:prSet>
      <dgm:spPr/>
      <dgm:t>
        <a:bodyPr/>
        <a:lstStyle/>
        <a:p>
          <a:endParaRPr lang="en-US"/>
        </a:p>
      </dgm:t>
    </dgm:pt>
  </dgm:ptLst>
  <dgm:cxnLst>
    <dgm:cxn modelId="{2FCAAEF9-3B02-4AC7-8132-41763E5DF633}" type="presOf" srcId="{91918079-04F4-4D3C-93BB-DD9893F1118C}" destId="{CA2C9830-3F42-4681-AFCF-49E87F77B332}" srcOrd="0" destOrd="0" presId="urn:diagrams.loki3.com/BracketList"/>
    <dgm:cxn modelId="{B972874A-0207-40B1-B437-3BC7233CE588}" srcId="{C1188244-9797-48E6-A5B4-D6EE4095B796}" destId="{59F43DF5-F358-41EA-8569-AAA35420A574}" srcOrd="0" destOrd="0" parTransId="{2EC50E7B-61A6-40C2-8998-E627C30C7D67}" sibTransId="{309CCA99-7C62-4754-85CC-33C0767B27A9}"/>
    <dgm:cxn modelId="{0C3B06D3-8C8B-46FC-91A4-AA3D92576C78}" srcId="{91918079-04F4-4D3C-93BB-DD9893F1118C}" destId="{C1188244-9797-48E6-A5B4-D6EE4095B796}" srcOrd="0" destOrd="0" parTransId="{1B4ABDBA-BC08-4452-B44D-DDE49EA738F6}" sibTransId="{D0A9C6C1-46BC-499A-9E59-1E295747F1B7}"/>
    <dgm:cxn modelId="{A2E8A749-F647-445F-85ED-C2448849D930}" type="presOf" srcId="{7D044031-3579-4B5A-AF55-CCDF710E1791}" destId="{FC162123-0E0A-4455-A466-76AC2F1514E4}" srcOrd="0" destOrd="2" presId="urn:diagrams.loki3.com/BracketList"/>
    <dgm:cxn modelId="{7D645414-E546-47FA-8ABD-13D994630075}" type="presOf" srcId="{59F43DF5-F358-41EA-8569-AAA35420A574}" destId="{FC162123-0E0A-4455-A466-76AC2F1514E4}" srcOrd="0" destOrd="0" presId="urn:diagrams.loki3.com/BracketList"/>
    <dgm:cxn modelId="{B0795398-304B-4FE1-8CFB-C3973DC07309}" srcId="{C1188244-9797-48E6-A5B4-D6EE4095B796}" destId="{C7D61D47-5B85-4C07-AB86-F9EEF02172E1}" srcOrd="1" destOrd="0" parTransId="{9DBF0B65-4A41-4ABE-ADE3-AF84455E5811}" sibTransId="{EC70A63D-0163-4D03-BBBA-3CC1411AE2DD}"/>
    <dgm:cxn modelId="{3F11EA71-69A2-4A98-AA86-196BD54DBFB1}" srcId="{C1188244-9797-48E6-A5B4-D6EE4095B796}" destId="{21562A6B-D2C3-44FA-BA49-4E12E3C67FFD}" srcOrd="3" destOrd="0" parTransId="{9877990E-B085-49C6-A436-65813A6F43A0}" sibTransId="{3D3AF074-0A3E-455A-8734-3282A7A0CC9B}"/>
    <dgm:cxn modelId="{2FE5226D-9DCF-4124-945C-EBBEAB943086}" srcId="{C1188244-9797-48E6-A5B4-D6EE4095B796}" destId="{7D044031-3579-4B5A-AF55-CCDF710E1791}" srcOrd="2" destOrd="0" parTransId="{11BB9BF5-B4A7-46C8-98F3-68A6738B5BE2}" sibTransId="{27A504A6-C05F-4A0C-AD63-376381E0CD32}"/>
    <dgm:cxn modelId="{0EF4550B-03EE-4320-A5CC-40177D48C8C2}" type="presOf" srcId="{C1188244-9797-48E6-A5B4-D6EE4095B796}" destId="{F3CC7FC1-7502-4262-886E-8EE46A0C70FC}" srcOrd="0" destOrd="0" presId="urn:diagrams.loki3.com/BracketList"/>
    <dgm:cxn modelId="{461521CE-0CD1-4504-A61D-CCFBF571D16D}" type="presOf" srcId="{C7D61D47-5B85-4C07-AB86-F9EEF02172E1}" destId="{FC162123-0E0A-4455-A466-76AC2F1514E4}" srcOrd="0" destOrd="1" presId="urn:diagrams.loki3.com/BracketList"/>
    <dgm:cxn modelId="{EA15414A-66EA-46A0-AB19-FDCFCEEC0AAC}" type="presOf" srcId="{21562A6B-D2C3-44FA-BA49-4E12E3C67FFD}" destId="{FC162123-0E0A-4455-A466-76AC2F1514E4}" srcOrd="0" destOrd="3" presId="urn:diagrams.loki3.com/BracketList"/>
    <dgm:cxn modelId="{AD0BD2B4-E131-46F5-A28D-71C56C7B3093}" type="presParOf" srcId="{CA2C9830-3F42-4681-AFCF-49E87F77B332}" destId="{FD492D60-23BA-40C9-8A86-022DD088698E}" srcOrd="0" destOrd="0" presId="urn:diagrams.loki3.com/BracketList"/>
    <dgm:cxn modelId="{4188590F-92FA-4BE1-89A7-F75B9F307126}" type="presParOf" srcId="{FD492D60-23BA-40C9-8A86-022DD088698E}" destId="{F3CC7FC1-7502-4262-886E-8EE46A0C70FC}" srcOrd="0" destOrd="0" presId="urn:diagrams.loki3.com/BracketList"/>
    <dgm:cxn modelId="{D1F28697-157B-4DB6-AAF0-842BD6BB5FD4}" type="presParOf" srcId="{FD492D60-23BA-40C9-8A86-022DD088698E}" destId="{924C2252-6468-40CC-9C0A-54F80577542A}" srcOrd="1" destOrd="0" presId="urn:diagrams.loki3.com/BracketList"/>
    <dgm:cxn modelId="{FB233C09-6983-46C8-9D14-8B3811DE7435}" type="presParOf" srcId="{FD492D60-23BA-40C9-8A86-022DD088698E}" destId="{5DC61692-87BA-4918-AC14-0BEF49924624}" srcOrd="2" destOrd="0" presId="urn:diagrams.loki3.com/BracketList"/>
    <dgm:cxn modelId="{8B59D8B5-E6D3-4713-98D3-BBC3A52ACCF6}" type="presParOf" srcId="{FD492D60-23BA-40C9-8A86-022DD088698E}" destId="{FC162123-0E0A-4455-A466-76AC2F1514E4}" srcOrd="3" destOrd="0" presId="urn:diagrams.loki3.com/BracketList"/>
  </dgm:cxnLst>
  <dgm:bg/>
  <dgm:whole/>
  <dgm:extLst>
    <a:ext uri="http://schemas.microsoft.com/office/drawing/2008/diagram">
      <dsp:dataModelExt xmlns:dsp="http://schemas.microsoft.com/office/drawing/2008/diagram" relId="rId21"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5899B13F-4CA5-4281-8576-7F89E190E9F9}"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AD7B7271-269E-4943-9CD1-9347D6B129A3}">
      <dgm:prSet phldrT="[Text]"/>
      <dgm:spPr>
        <a:solidFill>
          <a:srgbClr val="92D050"/>
        </a:solidFill>
      </dgm:spPr>
      <dgm:t>
        <a:bodyPr/>
        <a:lstStyle/>
        <a:p>
          <a:r>
            <a:rPr lang="en-US" dirty="0">
              <a:solidFill>
                <a:schemeClr val="tx1"/>
              </a:solidFill>
            </a:rPr>
            <a:t>Delphi apps - 425</a:t>
          </a:r>
        </a:p>
      </dgm:t>
    </dgm:pt>
    <dgm:pt modelId="{CBF157D6-E29D-4BC1-8CBC-DAAB4F86FD43}" type="parTrans" cxnId="{47D0BC3C-F98B-40D5-B00A-7371D61099DC}">
      <dgm:prSet/>
      <dgm:spPr/>
      <dgm:t>
        <a:bodyPr/>
        <a:lstStyle/>
        <a:p>
          <a:endParaRPr lang="en-US">
            <a:solidFill>
              <a:schemeClr val="tx1"/>
            </a:solidFill>
          </a:endParaRPr>
        </a:p>
      </dgm:t>
    </dgm:pt>
    <dgm:pt modelId="{4D8BEF4D-B731-4AE0-BB5D-09B88E905996}" type="sibTrans" cxnId="{47D0BC3C-F98B-40D5-B00A-7371D61099DC}">
      <dgm:prSet/>
      <dgm:spPr/>
      <dgm:t>
        <a:bodyPr/>
        <a:lstStyle/>
        <a:p>
          <a:endParaRPr lang="en-US">
            <a:solidFill>
              <a:schemeClr val="tx1"/>
            </a:solidFill>
          </a:endParaRPr>
        </a:p>
      </dgm:t>
    </dgm:pt>
    <dgm:pt modelId="{10D62BD8-D357-494F-B06F-CA282CB6011F}">
      <dgm:prSet phldrT="[Text]"/>
      <dgm:spPr>
        <a:solidFill>
          <a:srgbClr val="FFC000"/>
        </a:solidFill>
      </dgm:spPr>
      <dgm:t>
        <a:bodyPr/>
        <a:lstStyle/>
        <a:p>
          <a:r>
            <a:rPr lang="en-US" dirty="0">
              <a:solidFill>
                <a:schemeClr val="tx1"/>
              </a:solidFill>
            </a:rPr>
            <a:t>Line of code – 1.3 Million</a:t>
          </a:r>
        </a:p>
      </dgm:t>
    </dgm:pt>
    <dgm:pt modelId="{D8AF9DEA-FE7E-4756-9704-7C4449CAAEFB}" type="parTrans" cxnId="{FDDE53C7-1A69-4A72-98DF-08FFF059EE5E}">
      <dgm:prSet/>
      <dgm:spPr/>
      <dgm:t>
        <a:bodyPr/>
        <a:lstStyle/>
        <a:p>
          <a:endParaRPr lang="en-US">
            <a:solidFill>
              <a:schemeClr val="tx1"/>
            </a:solidFill>
          </a:endParaRPr>
        </a:p>
      </dgm:t>
    </dgm:pt>
    <dgm:pt modelId="{741A5091-866D-43FF-8976-F3972E4DD49F}" type="sibTrans" cxnId="{FDDE53C7-1A69-4A72-98DF-08FFF059EE5E}">
      <dgm:prSet/>
      <dgm:spPr/>
      <dgm:t>
        <a:bodyPr/>
        <a:lstStyle/>
        <a:p>
          <a:endParaRPr lang="en-US">
            <a:solidFill>
              <a:schemeClr val="tx1"/>
            </a:solidFill>
          </a:endParaRPr>
        </a:p>
      </dgm:t>
    </dgm:pt>
    <dgm:pt modelId="{77BF2D3C-997F-491E-BDA8-E5A7C4412588}">
      <dgm:prSet phldrT="[Text]"/>
      <dgm:spPr/>
      <dgm:t>
        <a:bodyPr/>
        <a:lstStyle/>
        <a:p>
          <a:r>
            <a:rPr lang="en-US" dirty="0">
              <a:solidFill>
                <a:schemeClr val="tx1"/>
              </a:solidFill>
            </a:rPr>
            <a:t>Timeline – 18 Months</a:t>
          </a:r>
        </a:p>
      </dgm:t>
    </dgm:pt>
    <dgm:pt modelId="{41A7DB05-C274-4A7C-AAD1-43B75809E4C2}" type="parTrans" cxnId="{7498F747-9059-47EA-83C5-70C2AD28504D}">
      <dgm:prSet/>
      <dgm:spPr/>
      <dgm:t>
        <a:bodyPr/>
        <a:lstStyle/>
        <a:p>
          <a:endParaRPr lang="en-US">
            <a:solidFill>
              <a:schemeClr val="tx1"/>
            </a:solidFill>
          </a:endParaRPr>
        </a:p>
      </dgm:t>
    </dgm:pt>
    <dgm:pt modelId="{9974D5D4-3A1E-49C5-AF84-968DFFBCCCCC}" type="sibTrans" cxnId="{7498F747-9059-47EA-83C5-70C2AD28504D}">
      <dgm:prSet/>
      <dgm:spPr/>
      <dgm:t>
        <a:bodyPr/>
        <a:lstStyle/>
        <a:p>
          <a:endParaRPr lang="en-US">
            <a:solidFill>
              <a:schemeClr val="tx1"/>
            </a:solidFill>
          </a:endParaRPr>
        </a:p>
      </dgm:t>
    </dgm:pt>
    <dgm:pt modelId="{14696D65-201C-4A82-99DA-B6916FCA3AEE}">
      <dgm:prSet phldrT="[Text]"/>
      <dgm:spPr/>
      <dgm:t>
        <a:bodyPr/>
        <a:lstStyle/>
        <a:p>
          <a:endParaRPr lang="en-US" dirty="0">
            <a:solidFill>
              <a:schemeClr val="tx1"/>
            </a:solidFill>
          </a:endParaRPr>
        </a:p>
      </dgm:t>
    </dgm:pt>
    <dgm:pt modelId="{D1ACF972-B2E8-4046-A704-72AB80EF3D5B}" type="parTrans" cxnId="{F974C69D-6844-498C-A66E-CE6A74B004D2}">
      <dgm:prSet/>
      <dgm:spPr/>
      <dgm:t>
        <a:bodyPr/>
        <a:lstStyle/>
        <a:p>
          <a:endParaRPr lang="en-US">
            <a:solidFill>
              <a:schemeClr val="tx1"/>
            </a:solidFill>
          </a:endParaRPr>
        </a:p>
      </dgm:t>
    </dgm:pt>
    <dgm:pt modelId="{123107B1-4A69-4EFC-B0EF-15ED760999A6}" type="sibTrans" cxnId="{F974C69D-6844-498C-A66E-CE6A74B004D2}">
      <dgm:prSet/>
      <dgm:spPr/>
      <dgm:t>
        <a:bodyPr/>
        <a:lstStyle/>
        <a:p>
          <a:endParaRPr lang="en-US">
            <a:solidFill>
              <a:schemeClr val="tx1"/>
            </a:solidFill>
          </a:endParaRPr>
        </a:p>
      </dgm:t>
    </dgm:pt>
    <dgm:pt modelId="{C3E00D2B-5105-447D-AC49-8BAA6DD5FD0E}" type="pres">
      <dgm:prSet presAssocID="{5899B13F-4CA5-4281-8576-7F89E190E9F9}" presName="Name0" presStyleCnt="0">
        <dgm:presLayoutVars>
          <dgm:chMax val="4"/>
          <dgm:resizeHandles val="exact"/>
        </dgm:presLayoutVars>
      </dgm:prSet>
      <dgm:spPr/>
      <dgm:t>
        <a:bodyPr/>
        <a:lstStyle/>
        <a:p>
          <a:endParaRPr lang="en-US"/>
        </a:p>
      </dgm:t>
    </dgm:pt>
    <dgm:pt modelId="{D3034252-715D-48FC-A46B-55B0B337953A}" type="pres">
      <dgm:prSet presAssocID="{5899B13F-4CA5-4281-8576-7F89E190E9F9}" presName="ellipse" presStyleLbl="trBgShp" presStyleIdx="0" presStyleCnt="1" custAng="16200000" custScaleX="83821" custScaleY="96610" custLinFactNeighborX="-73173" custLinFactNeighborY="58626"/>
      <dgm:spPr/>
    </dgm:pt>
    <dgm:pt modelId="{6CBD8003-0C97-4987-BF41-3017953C6899}" type="pres">
      <dgm:prSet presAssocID="{5899B13F-4CA5-4281-8576-7F89E190E9F9}" presName="arrow1" presStyleLbl="fgShp" presStyleIdx="0" presStyleCnt="1" custAng="16200000" custScaleX="68405" custScaleY="102657" custLinFactY="-200000" custLinFactNeighborX="-77264" custLinFactNeighborY="-222656"/>
      <dgm:spPr/>
    </dgm:pt>
    <dgm:pt modelId="{3A4F0391-C062-4D9B-9D09-7AB47E3845BA}" type="pres">
      <dgm:prSet presAssocID="{5899B13F-4CA5-4281-8576-7F89E190E9F9}" presName="rectangle" presStyleLbl="revTx" presStyleIdx="0" presStyleCnt="1" custAng="16200000" custLinFactNeighborX="-58699" custLinFactNeighborY="-1648">
        <dgm:presLayoutVars>
          <dgm:bulletEnabled val="1"/>
        </dgm:presLayoutVars>
      </dgm:prSet>
      <dgm:spPr/>
      <dgm:t>
        <a:bodyPr/>
        <a:lstStyle/>
        <a:p>
          <a:endParaRPr lang="en-US"/>
        </a:p>
      </dgm:t>
    </dgm:pt>
    <dgm:pt modelId="{15706F49-6F68-46D4-B8E0-A69C71385170}" type="pres">
      <dgm:prSet presAssocID="{10D62BD8-D357-494F-B06F-CA282CB6011F}" presName="item1" presStyleLbl="node1" presStyleIdx="0" presStyleCnt="3" custAng="0" custScaleX="79910" custScaleY="76487" custLinFactX="-48598" custLinFactNeighborX="-100000" custLinFactNeighborY="-47800">
        <dgm:presLayoutVars>
          <dgm:bulletEnabled val="1"/>
        </dgm:presLayoutVars>
      </dgm:prSet>
      <dgm:spPr/>
      <dgm:t>
        <a:bodyPr/>
        <a:lstStyle/>
        <a:p>
          <a:endParaRPr lang="en-US"/>
        </a:p>
      </dgm:t>
    </dgm:pt>
    <dgm:pt modelId="{5D8CB8A4-F1E0-492C-A3F8-9534655FEEE8}" type="pres">
      <dgm:prSet presAssocID="{77BF2D3C-997F-491E-BDA8-E5A7C4412588}" presName="item2" presStyleLbl="node1" presStyleIdx="1" presStyleCnt="3" custAng="0" custScaleX="74801" custScaleY="77708" custLinFactX="-58331" custLinFactNeighborX="-100000" custLinFactNeighborY="-25731">
        <dgm:presLayoutVars>
          <dgm:bulletEnabled val="1"/>
        </dgm:presLayoutVars>
      </dgm:prSet>
      <dgm:spPr/>
      <dgm:t>
        <a:bodyPr/>
        <a:lstStyle/>
        <a:p>
          <a:endParaRPr lang="en-US"/>
        </a:p>
      </dgm:t>
    </dgm:pt>
    <dgm:pt modelId="{B0B34690-8C37-4B15-8D44-9B6ACF946748}" type="pres">
      <dgm:prSet presAssocID="{14696D65-201C-4A82-99DA-B6916FCA3AEE}" presName="item3" presStyleLbl="node1" presStyleIdx="2" presStyleCnt="3" custAng="0" custScaleX="81576" custScaleY="77908" custLinFactX="-100000" custLinFactNeighborX="-160453" custLinFactNeighborY="83733">
        <dgm:presLayoutVars>
          <dgm:bulletEnabled val="1"/>
        </dgm:presLayoutVars>
      </dgm:prSet>
      <dgm:spPr/>
      <dgm:t>
        <a:bodyPr/>
        <a:lstStyle/>
        <a:p>
          <a:endParaRPr lang="en-US"/>
        </a:p>
      </dgm:t>
    </dgm:pt>
    <dgm:pt modelId="{5249A32F-0B2E-432D-B237-85A8BA44A6FA}" type="pres">
      <dgm:prSet presAssocID="{5899B13F-4CA5-4281-8576-7F89E190E9F9}" presName="funnel" presStyleLbl="trAlignAcc1" presStyleIdx="0" presStyleCnt="1" custAng="16200000" custScaleX="80713" custScaleY="76357" custLinFactNeighborX="-54391" custLinFactNeighborY="-3696"/>
      <dgm:spPr>
        <a:solidFill>
          <a:srgbClr val="FFFFFF">
            <a:alpha val="40000"/>
          </a:srgbClr>
        </a:solidFill>
      </dgm:spPr>
    </dgm:pt>
  </dgm:ptLst>
  <dgm:cxnLst>
    <dgm:cxn modelId="{8A2BC178-0495-48AC-979B-A8025B5AE176}" type="presOf" srcId="{5899B13F-4CA5-4281-8576-7F89E190E9F9}" destId="{C3E00D2B-5105-447D-AC49-8BAA6DD5FD0E}" srcOrd="0" destOrd="0" presId="urn:microsoft.com/office/officeart/2005/8/layout/funnel1"/>
    <dgm:cxn modelId="{B58D5CAC-59E0-4D63-9450-4827029FE9FA}" type="presOf" srcId="{10D62BD8-D357-494F-B06F-CA282CB6011F}" destId="{5D8CB8A4-F1E0-492C-A3F8-9534655FEEE8}" srcOrd="0" destOrd="0" presId="urn:microsoft.com/office/officeart/2005/8/layout/funnel1"/>
    <dgm:cxn modelId="{6A3D2177-FBB4-4205-9EAE-A2BB2DF5173B}" type="presOf" srcId="{77BF2D3C-997F-491E-BDA8-E5A7C4412588}" destId="{15706F49-6F68-46D4-B8E0-A69C71385170}" srcOrd="0" destOrd="0" presId="urn:microsoft.com/office/officeart/2005/8/layout/funnel1"/>
    <dgm:cxn modelId="{FDDE53C7-1A69-4A72-98DF-08FFF059EE5E}" srcId="{5899B13F-4CA5-4281-8576-7F89E190E9F9}" destId="{10D62BD8-D357-494F-B06F-CA282CB6011F}" srcOrd="1" destOrd="0" parTransId="{D8AF9DEA-FE7E-4756-9704-7C4449CAAEFB}" sibTransId="{741A5091-866D-43FF-8976-F3972E4DD49F}"/>
    <dgm:cxn modelId="{F90DA312-E37B-4D60-9B78-92808F4848C6}" type="presOf" srcId="{14696D65-201C-4A82-99DA-B6916FCA3AEE}" destId="{3A4F0391-C062-4D9B-9D09-7AB47E3845BA}" srcOrd="0" destOrd="0" presId="urn:microsoft.com/office/officeart/2005/8/layout/funnel1"/>
    <dgm:cxn modelId="{7498F747-9059-47EA-83C5-70C2AD28504D}" srcId="{5899B13F-4CA5-4281-8576-7F89E190E9F9}" destId="{77BF2D3C-997F-491E-BDA8-E5A7C4412588}" srcOrd="2" destOrd="0" parTransId="{41A7DB05-C274-4A7C-AAD1-43B75809E4C2}" sibTransId="{9974D5D4-3A1E-49C5-AF84-968DFFBCCCCC}"/>
    <dgm:cxn modelId="{47D0BC3C-F98B-40D5-B00A-7371D61099DC}" srcId="{5899B13F-4CA5-4281-8576-7F89E190E9F9}" destId="{AD7B7271-269E-4943-9CD1-9347D6B129A3}" srcOrd="0" destOrd="0" parTransId="{CBF157D6-E29D-4BC1-8CBC-DAAB4F86FD43}" sibTransId="{4D8BEF4D-B731-4AE0-BB5D-09B88E905996}"/>
    <dgm:cxn modelId="{1CFA52C7-9331-4889-8CBB-AF9BC891178E}" type="presOf" srcId="{AD7B7271-269E-4943-9CD1-9347D6B129A3}" destId="{B0B34690-8C37-4B15-8D44-9B6ACF946748}" srcOrd="0" destOrd="0" presId="urn:microsoft.com/office/officeart/2005/8/layout/funnel1"/>
    <dgm:cxn modelId="{F974C69D-6844-498C-A66E-CE6A74B004D2}" srcId="{5899B13F-4CA5-4281-8576-7F89E190E9F9}" destId="{14696D65-201C-4A82-99DA-B6916FCA3AEE}" srcOrd="3" destOrd="0" parTransId="{D1ACF972-B2E8-4046-A704-72AB80EF3D5B}" sibTransId="{123107B1-4A69-4EFC-B0EF-15ED760999A6}"/>
    <dgm:cxn modelId="{9FADA3D0-0F5F-45F7-B174-47BDF1E57649}" type="presParOf" srcId="{C3E00D2B-5105-447D-AC49-8BAA6DD5FD0E}" destId="{D3034252-715D-48FC-A46B-55B0B337953A}" srcOrd="0" destOrd="0" presId="urn:microsoft.com/office/officeart/2005/8/layout/funnel1"/>
    <dgm:cxn modelId="{4CAC1868-2473-4855-A1B1-4D1F95CC19BB}" type="presParOf" srcId="{C3E00D2B-5105-447D-AC49-8BAA6DD5FD0E}" destId="{6CBD8003-0C97-4987-BF41-3017953C6899}" srcOrd="1" destOrd="0" presId="urn:microsoft.com/office/officeart/2005/8/layout/funnel1"/>
    <dgm:cxn modelId="{1D585E4A-0CA8-4D2D-AA53-D64E5BA87B58}" type="presParOf" srcId="{C3E00D2B-5105-447D-AC49-8BAA6DD5FD0E}" destId="{3A4F0391-C062-4D9B-9D09-7AB47E3845BA}" srcOrd="2" destOrd="0" presId="urn:microsoft.com/office/officeart/2005/8/layout/funnel1"/>
    <dgm:cxn modelId="{1ADA4A9E-6C8A-40D0-94E1-93F1588B4B62}" type="presParOf" srcId="{C3E00D2B-5105-447D-AC49-8BAA6DD5FD0E}" destId="{15706F49-6F68-46D4-B8E0-A69C71385170}" srcOrd="3" destOrd="0" presId="urn:microsoft.com/office/officeart/2005/8/layout/funnel1"/>
    <dgm:cxn modelId="{1656E32D-0B22-4A0E-BD51-42E00CA45E27}" type="presParOf" srcId="{C3E00D2B-5105-447D-AC49-8BAA6DD5FD0E}" destId="{5D8CB8A4-F1E0-492C-A3F8-9534655FEEE8}" srcOrd="4" destOrd="0" presId="urn:microsoft.com/office/officeart/2005/8/layout/funnel1"/>
    <dgm:cxn modelId="{29913FEC-EAF5-41DA-A6D3-9ACAEEA7014C}" type="presParOf" srcId="{C3E00D2B-5105-447D-AC49-8BAA6DD5FD0E}" destId="{B0B34690-8C37-4B15-8D44-9B6ACF946748}" srcOrd="5" destOrd="0" presId="urn:microsoft.com/office/officeart/2005/8/layout/funnel1"/>
    <dgm:cxn modelId="{F4372786-D6D1-4D09-85DC-C89052F153DA}" type="presParOf" srcId="{C3E00D2B-5105-447D-AC49-8BAA6DD5FD0E}" destId="{5249A32F-0B2E-432D-B237-85A8BA44A6FA}"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E2687E-499A-437B-9DE8-CC5AAA85F47D}" type="doc">
      <dgm:prSet loTypeId="urn:microsoft.com/office/officeart/2005/8/layout/gear1" loCatId="cycle" qsTypeId="urn:microsoft.com/office/officeart/2005/8/quickstyle/simple1" qsCatId="simple" csTypeId="urn:microsoft.com/office/officeart/2005/8/colors/accent1_2" csCatId="accent1" phldr="1"/>
      <dgm:spPr/>
      <dgm:t>
        <a:bodyPr/>
        <a:lstStyle/>
        <a:p>
          <a:endParaRPr lang="en-US"/>
        </a:p>
      </dgm:t>
    </dgm:pt>
    <dgm:pt modelId="{39D255E0-9CCF-47B3-B1AB-C834077F5B6A}">
      <dgm:prSet phldrT="[Text]" custT="1"/>
      <dgm:spPr>
        <a:solidFill>
          <a:schemeClr val="accent5">
            <a:lumMod val="60000"/>
            <a:lumOff val="40000"/>
          </a:schemeClr>
        </a:solidFill>
      </dgm:spPr>
      <dgm:t>
        <a:bodyPr/>
        <a:lstStyle/>
        <a:p>
          <a:r>
            <a:rPr lang="en-US" sz="1400" dirty="0">
              <a:solidFill>
                <a:schemeClr val="tx1"/>
              </a:solidFill>
            </a:rPr>
            <a:t>Estimation engine</a:t>
          </a:r>
        </a:p>
        <a:p>
          <a:r>
            <a:rPr lang="en-US" sz="1000" dirty="0">
              <a:solidFill>
                <a:schemeClr val="tx1"/>
              </a:solidFill>
            </a:rPr>
            <a:t>15%-25%-35%-25% (Very high, high, low, very low complexity)</a:t>
          </a:r>
        </a:p>
      </dgm:t>
    </dgm:pt>
    <dgm:pt modelId="{27897D4D-27D0-473C-B0EA-B72B82E74F1F}" type="parTrans" cxnId="{200DC177-1338-4981-9606-3D9D24EAF450}">
      <dgm:prSet/>
      <dgm:spPr/>
      <dgm:t>
        <a:bodyPr/>
        <a:lstStyle/>
        <a:p>
          <a:endParaRPr lang="en-US">
            <a:solidFill>
              <a:schemeClr val="tx1"/>
            </a:solidFill>
          </a:endParaRPr>
        </a:p>
      </dgm:t>
    </dgm:pt>
    <dgm:pt modelId="{6B99FE25-36C1-49D2-BCBF-C4634EF4925D}" type="sibTrans" cxnId="{200DC177-1338-4981-9606-3D9D24EAF450}">
      <dgm:prSet/>
      <dgm:spPr>
        <a:solidFill>
          <a:srgbClr val="92D050"/>
        </a:solidFill>
      </dgm:spPr>
      <dgm:t>
        <a:bodyPr/>
        <a:lstStyle/>
        <a:p>
          <a:endParaRPr lang="en-US">
            <a:solidFill>
              <a:schemeClr val="tx1"/>
            </a:solidFill>
          </a:endParaRPr>
        </a:p>
      </dgm:t>
    </dgm:pt>
    <dgm:pt modelId="{ADFE403B-5C82-469A-99C5-948F14EFFDD7}">
      <dgm:prSet phldrT="[Text]" custT="1"/>
      <dgm:spPr>
        <a:solidFill>
          <a:schemeClr val="accent5">
            <a:lumMod val="60000"/>
            <a:lumOff val="40000"/>
          </a:schemeClr>
        </a:solidFill>
      </dgm:spPr>
      <dgm:t>
        <a:bodyPr/>
        <a:lstStyle/>
        <a:p>
          <a:r>
            <a:rPr lang="en-US" sz="1050" dirty="0">
              <a:solidFill>
                <a:schemeClr val="tx1"/>
              </a:solidFill>
            </a:rPr>
            <a:t>20% reusable code, Testing automation</a:t>
          </a:r>
        </a:p>
      </dgm:t>
    </dgm:pt>
    <dgm:pt modelId="{96569919-0FDB-4FAF-941F-173F6F0549E9}" type="parTrans" cxnId="{F8894468-9796-4DFD-B608-8FABD11D4489}">
      <dgm:prSet/>
      <dgm:spPr/>
      <dgm:t>
        <a:bodyPr/>
        <a:lstStyle/>
        <a:p>
          <a:endParaRPr lang="en-US">
            <a:solidFill>
              <a:schemeClr val="tx1"/>
            </a:solidFill>
          </a:endParaRPr>
        </a:p>
      </dgm:t>
    </dgm:pt>
    <dgm:pt modelId="{A2B563D6-1E5A-4646-B341-9853BD82ACCE}" type="sibTrans" cxnId="{F8894468-9796-4DFD-B608-8FABD11D4489}">
      <dgm:prSet/>
      <dgm:spPr>
        <a:solidFill>
          <a:srgbClr val="92D050"/>
        </a:solidFill>
      </dgm:spPr>
      <dgm:t>
        <a:bodyPr/>
        <a:lstStyle/>
        <a:p>
          <a:endParaRPr lang="en-US">
            <a:solidFill>
              <a:schemeClr val="tx1"/>
            </a:solidFill>
          </a:endParaRPr>
        </a:p>
      </dgm:t>
    </dgm:pt>
    <dgm:pt modelId="{A13D5719-44D5-40CD-9001-C1EAB5413006}">
      <dgm:prSet phldrT="[Text]"/>
      <dgm:spPr>
        <a:solidFill>
          <a:schemeClr val="accent5">
            <a:lumMod val="60000"/>
            <a:lumOff val="40000"/>
          </a:schemeClr>
        </a:solidFill>
      </dgm:spPr>
      <dgm:t>
        <a:bodyPr/>
        <a:lstStyle/>
        <a:p>
          <a:r>
            <a:rPr lang="en-US" dirty="0">
              <a:solidFill>
                <a:schemeClr val="tx1"/>
              </a:solidFill>
            </a:rPr>
            <a:t>Productivity Factor</a:t>
          </a:r>
        </a:p>
      </dgm:t>
    </dgm:pt>
    <dgm:pt modelId="{6ECF026F-AF09-444E-9FEE-999A2EC7D637}" type="parTrans" cxnId="{1623BFDD-0574-4561-90B2-C8CD7ECDA3F2}">
      <dgm:prSet/>
      <dgm:spPr/>
      <dgm:t>
        <a:bodyPr/>
        <a:lstStyle/>
        <a:p>
          <a:endParaRPr lang="en-US">
            <a:solidFill>
              <a:schemeClr val="tx1"/>
            </a:solidFill>
          </a:endParaRPr>
        </a:p>
      </dgm:t>
    </dgm:pt>
    <dgm:pt modelId="{5B5444D8-0588-47E8-8E5C-5753671D1E5B}" type="sibTrans" cxnId="{1623BFDD-0574-4561-90B2-C8CD7ECDA3F2}">
      <dgm:prSet/>
      <dgm:spPr>
        <a:solidFill>
          <a:srgbClr val="6BB345"/>
        </a:solidFill>
      </dgm:spPr>
      <dgm:t>
        <a:bodyPr/>
        <a:lstStyle/>
        <a:p>
          <a:endParaRPr lang="en-US">
            <a:solidFill>
              <a:schemeClr val="tx1"/>
            </a:solidFill>
          </a:endParaRPr>
        </a:p>
      </dgm:t>
    </dgm:pt>
    <dgm:pt modelId="{11F0740D-42B0-4EB3-B8FD-1EF22057BF25}" type="pres">
      <dgm:prSet presAssocID="{5EE2687E-499A-437B-9DE8-CC5AAA85F47D}" presName="composite" presStyleCnt="0">
        <dgm:presLayoutVars>
          <dgm:chMax val="3"/>
          <dgm:animLvl val="lvl"/>
          <dgm:resizeHandles val="exact"/>
        </dgm:presLayoutVars>
      </dgm:prSet>
      <dgm:spPr/>
      <dgm:t>
        <a:bodyPr/>
        <a:lstStyle/>
        <a:p>
          <a:endParaRPr lang="en-US"/>
        </a:p>
      </dgm:t>
    </dgm:pt>
    <dgm:pt modelId="{C7431F2B-7D93-4C2D-9599-BEBC543EC8DC}" type="pres">
      <dgm:prSet presAssocID="{39D255E0-9CCF-47B3-B1AB-C834077F5B6A}" presName="gear1" presStyleLbl="node1" presStyleIdx="0" presStyleCnt="3" custLinFactNeighborX="-68226" custLinFactNeighborY="-41970">
        <dgm:presLayoutVars>
          <dgm:chMax val="1"/>
          <dgm:bulletEnabled val="1"/>
        </dgm:presLayoutVars>
      </dgm:prSet>
      <dgm:spPr/>
      <dgm:t>
        <a:bodyPr/>
        <a:lstStyle/>
        <a:p>
          <a:endParaRPr lang="en-US"/>
        </a:p>
      </dgm:t>
    </dgm:pt>
    <dgm:pt modelId="{478F63B2-E866-4F7F-8512-6CA151C8423E}" type="pres">
      <dgm:prSet presAssocID="{39D255E0-9CCF-47B3-B1AB-C834077F5B6A}" presName="gear1srcNode" presStyleLbl="node1" presStyleIdx="0" presStyleCnt="3"/>
      <dgm:spPr/>
      <dgm:t>
        <a:bodyPr/>
        <a:lstStyle/>
        <a:p>
          <a:endParaRPr lang="en-US"/>
        </a:p>
      </dgm:t>
    </dgm:pt>
    <dgm:pt modelId="{A3182F73-F660-42FD-90D4-421015C32674}" type="pres">
      <dgm:prSet presAssocID="{39D255E0-9CCF-47B3-B1AB-C834077F5B6A}" presName="gear1dstNode" presStyleLbl="node1" presStyleIdx="0" presStyleCnt="3"/>
      <dgm:spPr/>
      <dgm:t>
        <a:bodyPr/>
        <a:lstStyle/>
        <a:p>
          <a:endParaRPr lang="en-US"/>
        </a:p>
      </dgm:t>
    </dgm:pt>
    <dgm:pt modelId="{C89C83E2-9B7B-4664-9BEC-E1982EF4A92E}" type="pres">
      <dgm:prSet presAssocID="{ADFE403B-5C82-469A-99C5-948F14EFFDD7}" presName="gear2" presStyleLbl="node1" presStyleIdx="1" presStyleCnt="3" custLinFactY="100" custLinFactNeighborX="39345" custLinFactNeighborY="100000">
        <dgm:presLayoutVars>
          <dgm:chMax val="1"/>
          <dgm:bulletEnabled val="1"/>
        </dgm:presLayoutVars>
      </dgm:prSet>
      <dgm:spPr/>
      <dgm:t>
        <a:bodyPr/>
        <a:lstStyle/>
        <a:p>
          <a:endParaRPr lang="en-US"/>
        </a:p>
      </dgm:t>
    </dgm:pt>
    <dgm:pt modelId="{D96724E2-6F29-4889-B12A-C30EBB54D9D9}" type="pres">
      <dgm:prSet presAssocID="{ADFE403B-5C82-469A-99C5-948F14EFFDD7}" presName="gear2srcNode" presStyleLbl="node1" presStyleIdx="1" presStyleCnt="3"/>
      <dgm:spPr/>
      <dgm:t>
        <a:bodyPr/>
        <a:lstStyle/>
        <a:p>
          <a:endParaRPr lang="en-US"/>
        </a:p>
      </dgm:t>
    </dgm:pt>
    <dgm:pt modelId="{9A15CE3D-4553-4452-93D6-EE33BAFEDD15}" type="pres">
      <dgm:prSet presAssocID="{ADFE403B-5C82-469A-99C5-948F14EFFDD7}" presName="gear2dstNode" presStyleLbl="node1" presStyleIdx="1" presStyleCnt="3"/>
      <dgm:spPr/>
      <dgm:t>
        <a:bodyPr/>
        <a:lstStyle/>
        <a:p>
          <a:endParaRPr lang="en-US"/>
        </a:p>
      </dgm:t>
    </dgm:pt>
    <dgm:pt modelId="{7AD66BBF-E7B1-40E6-8041-92EF330C40C1}" type="pres">
      <dgm:prSet presAssocID="{A13D5719-44D5-40CD-9001-C1EAB5413006}" presName="gear3" presStyleLbl="node1" presStyleIdx="2" presStyleCnt="3" custLinFactY="100" custLinFactNeighborX="39345" custLinFactNeighborY="100000"/>
      <dgm:spPr/>
      <dgm:t>
        <a:bodyPr/>
        <a:lstStyle/>
        <a:p>
          <a:endParaRPr lang="en-US"/>
        </a:p>
      </dgm:t>
    </dgm:pt>
    <dgm:pt modelId="{EB073A40-52B4-44D0-B0B2-E2202E3796EF}" type="pres">
      <dgm:prSet presAssocID="{A13D5719-44D5-40CD-9001-C1EAB5413006}" presName="gear3tx" presStyleLbl="node1" presStyleIdx="2" presStyleCnt="3">
        <dgm:presLayoutVars>
          <dgm:chMax val="1"/>
          <dgm:bulletEnabled val="1"/>
        </dgm:presLayoutVars>
      </dgm:prSet>
      <dgm:spPr/>
      <dgm:t>
        <a:bodyPr/>
        <a:lstStyle/>
        <a:p>
          <a:endParaRPr lang="en-US"/>
        </a:p>
      </dgm:t>
    </dgm:pt>
    <dgm:pt modelId="{E39F01D0-8271-40F1-A529-C9A2D5C1344E}" type="pres">
      <dgm:prSet presAssocID="{A13D5719-44D5-40CD-9001-C1EAB5413006}" presName="gear3srcNode" presStyleLbl="node1" presStyleIdx="2" presStyleCnt="3"/>
      <dgm:spPr/>
      <dgm:t>
        <a:bodyPr/>
        <a:lstStyle/>
        <a:p>
          <a:endParaRPr lang="en-US"/>
        </a:p>
      </dgm:t>
    </dgm:pt>
    <dgm:pt modelId="{5527F32F-1D59-42E3-B414-652C7A65ABD4}" type="pres">
      <dgm:prSet presAssocID="{A13D5719-44D5-40CD-9001-C1EAB5413006}" presName="gear3dstNode" presStyleLbl="node1" presStyleIdx="2" presStyleCnt="3"/>
      <dgm:spPr/>
      <dgm:t>
        <a:bodyPr/>
        <a:lstStyle/>
        <a:p>
          <a:endParaRPr lang="en-US"/>
        </a:p>
      </dgm:t>
    </dgm:pt>
    <dgm:pt modelId="{A6835DF5-1B6B-455E-9792-8EF1ADD45055}" type="pres">
      <dgm:prSet presAssocID="{6B99FE25-36C1-49D2-BCBF-C4634EF4925D}" presName="connector1" presStyleLbl="sibTrans2D1" presStyleIdx="0" presStyleCnt="3" custAng="20138292" custLinFactNeighborX="-61917" custLinFactNeighborY="-36906"/>
      <dgm:spPr/>
      <dgm:t>
        <a:bodyPr/>
        <a:lstStyle/>
        <a:p>
          <a:endParaRPr lang="en-US"/>
        </a:p>
      </dgm:t>
    </dgm:pt>
    <dgm:pt modelId="{EF7230F6-6105-47CB-AFB7-87ED1A49A0D2}" type="pres">
      <dgm:prSet presAssocID="{A2B563D6-1E5A-4646-B341-9853BD82ACCE}" presName="connector2" presStyleLbl="sibTrans2D1" presStyleIdx="1" presStyleCnt="3" custAng="16200000" custLinFactNeighborX="18043" custLinFactNeighborY="52467"/>
      <dgm:spPr/>
      <dgm:t>
        <a:bodyPr/>
        <a:lstStyle/>
        <a:p>
          <a:endParaRPr lang="en-US"/>
        </a:p>
      </dgm:t>
    </dgm:pt>
    <dgm:pt modelId="{51809190-6ED0-4D72-AFB0-921F831A3B0E}" type="pres">
      <dgm:prSet presAssocID="{5B5444D8-0588-47E8-8E5C-5753671D1E5B}" presName="connector3" presStyleLbl="sibTrans2D1" presStyleIdx="2" presStyleCnt="3" custAng="5400000" custLinFactNeighborX="27754" custLinFactNeighborY="89337"/>
      <dgm:spPr/>
      <dgm:t>
        <a:bodyPr/>
        <a:lstStyle/>
        <a:p>
          <a:endParaRPr lang="en-US"/>
        </a:p>
      </dgm:t>
    </dgm:pt>
  </dgm:ptLst>
  <dgm:cxnLst>
    <dgm:cxn modelId="{200DC177-1338-4981-9606-3D9D24EAF450}" srcId="{5EE2687E-499A-437B-9DE8-CC5AAA85F47D}" destId="{39D255E0-9CCF-47B3-B1AB-C834077F5B6A}" srcOrd="0" destOrd="0" parTransId="{27897D4D-27D0-473C-B0EA-B72B82E74F1F}" sibTransId="{6B99FE25-36C1-49D2-BCBF-C4634EF4925D}"/>
    <dgm:cxn modelId="{6623F3AF-8340-4FB0-B643-6C7AD1637805}" type="presOf" srcId="{6B99FE25-36C1-49D2-BCBF-C4634EF4925D}" destId="{A6835DF5-1B6B-455E-9792-8EF1ADD45055}" srcOrd="0" destOrd="0" presId="urn:microsoft.com/office/officeart/2005/8/layout/gear1"/>
    <dgm:cxn modelId="{8330BF25-4B4C-4CCA-9167-A616A5CEB3A2}" type="presOf" srcId="{A13D5719-44D5-40CD-9001-C1EAB5413006}" destId="{E39F01D0-8271-40F1-A529-C9A2D5C1344E}" srcOrd="2" destOrd="0" presId="urn:microsoft.com/office/officeart/2005/8/layout/gear1"/>
    <dgm:cxn modelId="{1623BFDD-0574-4561-90B2-C8CD7ECDA3F2}" srcId="{5EE2687E-499A-437B-9DE8-CC5AAA85F47D}" destId="{A13D5719-44D5-40CD-9001-C1EAB5413006}" srcOrd="2" destOrd="0" parTransId="{6ECF026F-AF09-444E-9FEE-999A2EC7D637}" sibTransId="{5B5444D8-0588-47E8-8E5C-5753671D1E5B}"/>
    <dgm:cxn modelId="{4960972F-B550-419A-8089-419E21D7E2C7}" type="presOf" srcId="{ADFE403B-5C82-469A-99C5-948F14EFFDD7}" destId="{D96724E2-6F29-4889-B12A-C30EBB54D9D9}" srcOrd="1" destOrd="0" presId="urn:microsoft.com/office/officeart/2005/8/layout/gear1"/>
    <dgm:cxn modelId="{43730846-C8DA-41E9-BC6C-97678E55C729}" type="presOf" srcId="{A13D5719-44D5-40CD-9001-C1EAB5413006}" destId="{EB073A40-52B4-44D0-B0B2-E2202E3796EF}" srcOrd="1" destOrd="0" presId="urn:microsoft.com/office/officeart/2005/8/layout/gear1"/>
    <dgm:cxn modelId="{E0480B2B-81DE-417F-8AAE-D1FD7BDAA704}" type="presOf" srcId="{ADFE403B-5C82-469A-99C5-948F14EFFDD7}" destId="{9A15CE3D-4553-4452-93D6-EE33BAFEDD15}" srcOrd="2" destOrd="0" presId="urn:microsoft.com/office/officeart/2005/8/layout/gear1"/>
    <dgm:cxn modelId="{7839AFA0-52BF-4836-9B20-195A586E0830}" type="presOf" srcId="{ADFE403B-5C82-469A-99C5-948F14EFFDD7}" destId="{C89C83E2-9B7B-4664-9BEC-E1982EF4A92E}" srcOrd="0" destOrd="0" presId="urn:microsoft.com/office/officeart/2005/8/layout/gear1"/>
    <dgm:cxn modelId="{41A302C6-F9FD-410D-8BC5-98C9FBD3FB6B}" type="presOf" srcId="{5B5444D8-0588-47E8-8E5C-5753671D1E5B}" destId="{51809190-6ED0-4D72-AFB0-921F831A3B0E}" srcOrd="0" destOrd="0" presId="urn:microsoft.com/office/officeart/2005/8/layout/gear1"/>
    <dgm:cxn modelId="{DD37DACC-BF82-411F-A329-00C2E34C3E48}" type="presOf" srcId="{A13D5719-44D5-40CD-9001-C1EAB5413006}" destId="{5527F32F-1D59-42E3-B414-652C7A65ABD4}" srcOrd="3" destOrd="0" presId="urn:microsoft.com/office/officeart/2005/8/layout/gear1"/>
    <dgm:cxn modelId="{539439A9-E4CE-49DF-A00D-7BAEC7B6ABF0}" type="presOf" srcId="{A2B563D6-1E5A-4646-B341-9853BD82ACCE}" destId="{EF7230F6-6105-47CB-AFB7-87ED1A49A0D2}" srcOrd="0" destOrd="0" presId="urn:microsoft.com/office/officeart/2005/8/layout/gear1"/>
    <dgm:cxn modelId="{DB57BFE1-6B57-4300-B980-DBF9866FD7D9}" type="presOf" srcId="{5EE2687E-499A-437B-9DE8-CC5AAA85F47D}" destId="{11F0740D-42B0-4EB3-B8FD-1EF22057BF25}" srcOrd="0" destOrd="0" presId="urn:microsoft.com/office/officeart/2005/8/layout/gear1"/>
    <dgm:cxn modelId="{8424B7EB-4DC7-4B72-B7DE-AF3B1BBF4E43}" type="presOf" srcId="{A13D5719-44D5-40CD-9001-C1EAB5413006}" destId="{7AD66BBF-E7B1-40E6-8041-92EF330C40C1}" srcOrd="0" destOrd="0" presId="urn:microsoft.com/office/officeart/2005/8/layout/gear1"/>
    <dgm:cxn modelId="{AD65327D-DE32-4E07-B21E-FAB743E6BB36}" type="presOf" srcId="{39D255E0-9CCF-47B3-B1AB-C834077F5B6A}" destId="{A3182F73-F660-42FD-90D4-421015C32674}" srcOrd="2" destOrd="0" presId="urn:microsoft.com/office/officeart/2005/8/layout/gear1"/>
    <dgm:cxn modelId="{F8894468-9796-4DFD-B608-8FABD11D4489}" srcId="{5EE2687E-499A-437B-9DE8-CC5AAA85F47D}" destId="{ADFE403B-5C82-469A-99C5-948F14EFFDD7}" srcOrd="1" destOrd="0" parTransId="{96569919-0FDB-4FAF-941F-173F6F0549E9}" sibTransId="{A2B563D6-1E5A-4646-B341-9853BD82ACCE}"/>
    <dgm:cxn modelId="{CE30F967-E8E5-40A6-90F9-7C67163A1914}" type="presOf" srcId="{39D255E0-9CCF-47B3-B1AB-C834077F5B6A}" destId="{478F63B2-E866-4F7F-8512-6CA151C8423E}" srcOrd="1" destOrd="0" presId="urn:microsoft.com/office/officeart/2005/8/layout/gear1"/>
    <dgm:cxn modelId="{C1928BF7-699B-4675-BFD5-5A07A467F054}" type="presOf" srcId="{39D255E0-9CCF-47B3-B1AB-C834077F5B6A}" destId="{C7431F2B-7D93-4C2D-9599-BEBC543EC8DC}" srcOrd="0" destOrd="0" presId="urn:microsoft.com/office/officeart/2005/8/layout/gear1"/>
    <dgm:cxn modelId="{E081F5B4-673E-4834-9432-84ADDA08819C}" type="presParOf" srcId="{11F0740D-42B0-4EB3-B8FD-1EF22057BF25}" destId="{C7431F2B-7D93-4C2D-9599-BEBC543EC8DC}" srcOrd="0" destOrd="0" presId="urn:microsoft.com/office/officeart/2005/8/layout/gear1"/>
    <dgm:cxn modelId="{AA0A0ED3-DAF1-453D-BBCF-8331B3266262}" type="presParOf" srcId="{11F0740D-42B0-4EB3-B8FD-1EF22057BF25}" destId="{478F63B2-E866-4F7F-8512-6CA151C8423E}" srcOrd="1" destOrd="0" presId="urn:microsoft.com/office/officeart/2005/8/layout/gear1"/>
    <dgm:cxn modelId="{AF2FFFF2-D6B8-4054-A68C-D1F846E44370}" type="presParOf" srcId="{11F0740D-42B0-4EB3-B8FD-1EF22057BF25}" destId="{A3182F73-F660-42FD-90D4-421015C32674}" srcOrd="2" destOrd="0" presId="urn:microsoft.com/office/officeart/2005/8/layout/gear1"/>
    <dgm:cxn modelId="{37A22651-9298-40E3-86C9-D43EA9F599E6}" type="presParOf" srcId="{11F0740D-42B0-4EB3-B8FD-1EF22057BF25}" destId="{C89C83E2-9B7B-4664-9BEC-E1982EF4A92E}" srcOrd="3" destOrd="0" presId="urn:microsoft.com/office/officeart/2005/8/layout/gear1"/>
    <dgm:cxn modelId="{D27A8966-52E5-4431-8CB5-FE2FE00FAD40}" type="presParOf" srcId="{11F0740D-42B0-4EB3-B8FD-1EF22057BF25}" destId="{D96724E2-6F29-4889-B12A-C30EBB54D9D9}" srcOrd="4" destOrd="0" presId="urn:microsoft.com/office/officeart/2005/8/layout/gear1"/>
    <dgm:cxn modelId="{A8A3B067-5AEB-4D34-A65F-4CD1317FE410}" type="presParOf" srcId="{11F0740D-42B0-4EB3-B8FD-1EF22057BF25}" destId="{9A15CE3D-4553-4452-93D6-EE33BAFEDD15}" srcOrd="5" destOrd="0" presId="urn:microsoft.com/office/officeart/2005/8/layout/gear1"/>
    <dgm:cxn modelId="{C2974E91-6CB1-43FA-9462-14BC3DD30655}" type="presParOf" srcId="{11F0740D-42B0-4EB3-B8FD-1EF22057BF25}" destId="{7AD66BBF-E7B1-40E6-8041-92EF330C40C1}" srcOrd="6" destOrd="0" presId="urn:microsoft.com/office/officeart/2005/8/layout/gear1"/>
    <dgm:cxn modelId="{9BC0BCDB-4C52-4A9A-BB56-A04656E37FC2}" type="presParOf" srcId="{11F0740D-42B0-4EB3-B8FD-1EF22057BF25}" destId="{EB073A40-52B4-44D0-B0B2-E2202E3796EF}" srcOrd="7" destOrd="0" presId="urn:microsoft.com/office/officeart/2005/8/layout/gear1"/>
    <dgm:cxn modelId="{D5429B7A-6E1E-4A97-A56E-CF892EDA8814}" type="presParOf" srcId="{11F0740D-42B0-4EB3-B8FD-1EF22057BF25}" destId="{E39F01D0-8271-40F1-A529-C9A2D5C1344E}" srcOrd="8" destOrd="0" presId="urn:microsoft.com/office/officeart/2005/8/layout/gear1"/>
    <dgm:cxn modelId="{FC89979D-39D1-4888-B6A4-BFD59A483873}" type="presParOf" srcId="{11F0740D-42B0-4EB3-B8FD-1EF22057BF25}" destId="{5527F32F-1D59-42E3-B414-652C7A65ABD4}" srcOrd="9" destOrd="0" presId="urn:microsoft.com/office/officeart/2005/8/layout/gear1"/>
    <dgm:cxn modelId="{D3FB5473-70A8-4192-9CC7-FBF4179F609C}" type="presParOf" srcId="{11F0740D-42B0-4EB3-B8FD-1EF22057BF25}" destId="{A6835DF5-1B6B-455E-9792-8EF1ADD45055}" srcOrd="10" destOrd="0" presId="urn:microsoft.com/office/officeart/2005/8/layout/gear1"/>
    <dgm:cxn modelId="{B5F0E2DA-8AC8-46B5-8213-FCE828FE7D81}" type="presParOf" srcId="{11F0740D-42B0-4EB3-B8FD-1EF22057BF25}" destId="{EF7230F6-6105-47CB-AFB7-87ED1A49A0D2}" srcOrd="11" destOrd="0" presId="urn:microsoft.com/office/officeart/2005/8/layout/gear1"/>
    <dgm:cxn modelId="{FE352077-EC97-43A8-BAD3-547F4D541631}" type="presParOf" srcId="{11F0740D-42B0-4EB3-B8FD-1EF22057BF25}" destId="{51809190-6ED0-4D72-AFB0-921F831A3B0E}"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FCDB4-311B-4037-82F0-D37826FB5071}">
      <dsp:nvSpPr>
        <dsp:cNvPr id="0" name=""/>
        <dsp:cNvSpPr/>
      </dsp:nvSpPr>
      <dsp:spPr>
        <a:xfrm>
          <a:off x="3064" y="3364"/>
          <a:ext cx="1842928" cy="345600"/>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anose="020F0502020204030204" pitchFamily="34" charset="0"/>
              <a:cs typeface="Calibri" panose="020F0502020204030204" pitchFamily="34" charset="0"/>
            </a:rPr>
            <a:t>IMS Components</a:t>
          </a:r>
          <a:endParaRPr lang="en-US" sz="1400" b="1" kern="1200" dirty="0"/>
        </a:p>
      </dsp:txBody>
      <dsp:txXfrm>
        <a:off x="3064" y="3364"/>
        <a:ext cx="1842928" cy="345600"/>
      </dsp:txXfrm>
    </dsp:sp>
    <dsp:sp modelId="{9FF139DE-1CAA-4F2C-9825-128A533AA745}">
      <dsp:nvSpPr>
        <dsp:cNvPr id="0" name=""/>
        <dsp:cNvSpPr/>
      </dsp:nvSpPr>
      <dsp:spPr>
        <a:xfrm>
          <a:off x="3064" y="348964"/>
          <a:ext cx="1842928" cy="2223450"/>
        </a:xfrm>
        <a:prstGeom prst="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latin typeface="Calibri" panose="020F0502020204030204" pitchFamily="34" charset="0"/>
              <a:cs typeface="Calibri" panose="020F0502020204030204" pitchFamily="34" charset="0"/>
            </a:rPr>
            <a:t>Database login and error dialog components</a:t>
          </a:r>
          <a:endParaRPr lang="en-US" sz="1000" kern="1200" dirty="0"/>
        </a:p>
        <a:p>
          <a:pPr marL="57150" lvl="1" indent="-57150" algn="l" defTabSz="444500">
            <a:lnSpc>
              <a:spcPct val="90000"/>
            </a:lnSpc>
            <a:spcBef>
              <a:spcPct val="0"/>
            </a:spcBef>
            <a:spcAft>
              <a:spcPct val="15000"/>
            </a:spcAft>
            <a:buChar char="••"/>
          </a:pPr>
          <a:r>
            <a:rPr lang="en-US" sz="1000" kern="1200" dirty="0" smtClean="0">
              <a:latin typeface="Calibri" panose="020F0502020204030204" pitchFamily="34" charset="0"/>
              <a:cs typeface="Calibri" panose="020F0502020204030204" pitchFamily="34" charset="0"/>
            </a:rPr>
            <a:t>Database grid</a:t>
          </a:r>
        </a:p>
        <a:p>
          <a:pPr marL="57150" lvl="1" indent="-57150" algn="l" defTabSz="444500">
            <a:lnSpc>
              <a:spcPct val="90000"/>
            </a:lnSpc>
            <a:spcBef>
              <a:spcPct val="0"/>
            </a:spcBef>
            <a:spcAft>
              <a:spcPct val="15000"/>
            </a:spcAft>
            <a:buChar char="••"/>
          </a:pPr>
          <a:r>
            <a:rPr lang="en-US" sz="1000" kern="1200" dirty="0" smtClean="0">
              <a:latin typeface="Calibri" panose="020F0502020204030204" pitchFamily="34" charset="0"/>
              <a:cs typeface="Calibri" panose="020F0502020204030204" pitchFamily="34" charset="0"/>
            </a:rPr>
            <a:t>Control that writes list view data to CSV</a:t>
          </a:r>
        </a:p>
        <a:p>
          <a:pPr marL="57150" lvl="1" indent="-57150" algn="l" defTabSz="444500">
            <a:lnSpc>
              <a:spcPct val="90000"/>
            </a:lnSpc>
            <a:spcBef>
              <a:spcPct val="0"/>
            </a:spcBef>
            <a:spcAft>
              <a:spcPct val="15000"/>
            </a:spcAft>
            <a:buChar char="••"/>
          </a:pPr>
          <a:r>
            <a:rPr lang="en-US" sz="1000" kern="1200" dirty="0" smtClean="0">
              <a:latin typeface="Calibri" panose="020F0502020204030204" pitchFamily="34" charset="0"/>
              <a:cs typeface="Calibri" panose="020F0502020204030204" pitchFamily="34" charset="0"/>
            </a:rPr>
            <a:t>Database connection component that uses login controls from IMS_ORA package</a:t>
          </a:r>
          <a:endParaRPr lang="en-US" sz="1000" kern="1200" dirty="0">
            <a:latin typeface="Calibri" panose="020F0502020204030204" pitchFamily="34" charset="0"/>
            <a:cs typeface="Calibri" panose="020F0502020204030204" pitchFamily="34" charset="0"/>
          </a:endParaRPr>
        </a:p>
      </dsp:txBody>
      <dsp:txXfrm>
        <a:off x="3064" y="348964"/>
        <a:ext cx="1842928" cy="2223450"/>
      </dsp:txXfrm>
    </dsp:sp>
    <dsp:sp modelId="{2A1ECDBE-0A4A-4AC6-BC0F-E7B2938E073D}">
      <dsp:nvSpPr>
        <dsp:cNvPr id="0" name=""/>
        <dsp:cNvSpPr/>
      </dsp:nvSpPr>
      <dsp:spPr>
        <a:xfrm>
          <a:off x="2104003" y="3364"/>
          <a:ext cx="1842928" cy="345600"/>
        </a:xfrm>
        <a:prstGeom prst="rect">
          <a:avLst/>
        </a:prstGeom>
        <a:solidFill>
          <a:schemeClr val="accent5">
            <a:hueOff val="-3311292"/>
            <a:satOff val="13270"/>
            <a:lumOff val="2876"/>
            <a:alphaOff val="0"/>
          </a:schemeClr>
        </a:solidFill>
        <a:ln w="25400" cap="flat" cmpd="sng" algn="ctr">
          <a:solidFill>
            <a:schemeClr val="accent5">
              <a:hueOff val="-3311292"/>
              <a:satOff val="13270"/>
              <a:lumOff val="2876"/>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anose="020F0502020204030204" pitchFamily="34" charset="0"/>
              <a:cs typeface="Calibri" panose="020F0502020204030204" pitchFamily="34" charset="0"/>
            </a:rPr>
            <a:t>SPS Components</a:t>
          </a:r>
          <a:endParaRPr lang="en-US" sz="1400" b="1" kern="1200" dirty="0"/>
        </a:p>
      </dsp:txBody>
      <dsp:txXfrm>
        <a:off x="2104003" y="3364"/>
        <a:ext cx="1842928" cy="345600"/>
      </dsp:txXfrm>
    </dsp:sp>
    <dsp:sp modelId="{0BD427B1-85B4-445E-8E04-3503527321EB}">
      <dsp:nvSpPr>
        <dsp:cNvPr id="0" name=""/>
        <dsp:cNvSpPr/>
      </dsp:nvSpPr>
      <dsp:spPr>
        <a:xfrm>
          <a:off x="2104003" y="348964"/>
          <a:ext cx="1842928" cy="2223450"/>
        </a:xfrm>
        <a:prstGeom prst="rect">
          <a:avLst/>
        </a:prstGeom>
        <a:solidFill>
          <a:schemeClr val="accent5">
            <a:tint val="40000"/>
            <a:alpha val="90000"/>
            <a:hueOff val="-3580161"/>
            <a:satOff val="16084"/>
            <a:lumOff val="1106"/>
            <a:alphaOff val="0"/>
          </a:schemeClr>
        </a:solidFill>
        <a:ln w="25400" cap="flat" cmpd="sng" algn="ctr">
          <a:solidFill>
            <a:schemeClr val="accent5">
              <a:tint val="40000"/>
              <a:alpha val="90000"/>
              <a:hueOff val="-3580161"/>
              <a:satOff val="16084"/>
              <a:lumOff val="110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latin typeface="Calibri" panose="020F0502020204030204" pitchFamily="34" charset="0"/>
              <a:cs typeface="Calibri" panose="020F0502020204030204" pitchFamily="34" charset="0"/>
            </a:rPr>
            <a:t>Database validation control to validate user entries against sell price master database</a:t>
          </a:r>
          <a:endParaRPr lang="en-US" sz="1000" kern="1200" dirty="0"/>
        </a:p>
        <a:p>
          <a:pPr marL="57150" lvl="1" indent="-57150" algn="l" defTabSz="444500">
            <a:lnSpc>
              <a:spcPct val="90000"/>
            </a:lnSpc>
            <a:spcBef>
              <a:spcPct val="0"/>
            </a:spcBef>
            <a:spcAft>
              <a:spcPct val="15000"/>
            </a:spcAft>
            <a:buChar char="••"/>
          </a:pPr>
          <a:r>
            <a:rPr lang="en-US" sz="1000" b="1" kern="1200" dirty="0" smtClean="0">
              <a:latin typeface="Calibri" panose="020F0502020204030204" pitchFamily="34" charset="0"/>
              <a:cs typeface="Calibri" panose="020F0502020204030204" pitchFamily="34" charset="0"/>
            </a:rPr>
            <a:t>SPS Common Files</a:t>
          </a:r>
          <a:r>
            <a:rPr lang="en-US" sz="1000" kern="1200" dirty="0" smtClean="0">
              <a:latin typeface="Calibri" panose="020F0502020204030204" pitchFamily="34" charset="0"/>
              <a:cs typeface="Calibri" panose="020F0502020204030204" pitchFamily="34" charset="0"/>
            </a:rPr>
            <a:t> – Comment dialog control</a:t>
          </a:r>
          <a:endParaRPr lang="en-US" sz="1000" kern="1200" dirty="0">
            <a:latin typeface="Calibri" panose="020F0502020204030204" pitchFamily="34" charset="0"/>
            <a:cs typeface="Calibri" panose="020F0502020204030204" pitchFamily="34" charset="0"/>
          </a:endParaRPr>
        </a:p>
        <a:p>
          <a:pPr marL="57150" lvl="1" indent="-57150" algn="l" defTabSz="444500">
            <a:lnSpc>
              <a:spcPct val="90000"/>
            </a:lnSpc>
            <a:spcBef>
              <a:spcPct val="0"/>
            </a:spcBef>
            <a:spcAft>
              <a:spcPct val="15000"/>
            </a:spcAft>
            <a:buChar char="••"/>
          </a:pPr>
          <a:endParaRPr lang="en-US" sz="1000" kern="1200" dirty="0">
            <a:latin typeface="Calibri" panose="020F0502020204030204" pitchFamily="34" charset="0"/>
            <a:cs typeface="Calibri" panose="020F0502020204030204" pitchFamily="34" charset="0"/>
          </a:endParaRPr>
        </a:p>
      </dsp:txBody>
      <dsp:txXfrm>
        <a:off x="2104003" y="348964"/>
        <a:ext cx="1842928" cy="2223450"/>
      </dsp:txXfrm>
    </dsp:sp>
    <dsp:sp modelId="{6270BBD9-F96C-4D2F-9D07-5C62E3DC872C}">
      <dsp:nvSpPr>
        <dsp:cNvPr id="0" name=""/>
        <dsp:cNvSpPr/>
      </dsp:nvSpPr>
      <dsp:spPr>
        <a:xfrm>
          <a:off x="4204941" y="3364"/>
          <a:ext cx="1842928" cy="345600"/>
        </a:xfrm>
        <a:prstGeom prst="rect">
          <a:avLst/>
        </a:prstGeom>
        <a:solidFill>
          <a:schemeClr val="accent5">
            <a:hueOff val="-6622584"/>
            <a:satOff val="26541"/>
            <a:lumOff val="5752"/>
            <a:alphaOff val="0"/>
          </a:schemeClr>
        </a:solidFill>
        <a:ln w="25400" cap="flat" cmpd="sng" algn="ctr">
          <a:solidFill>
            <a:schemeClr val="accent5">
              <a:hueOff val="-6622584"/>
              <a:satOff val="26541"/>
              <a:lumOff val="5752"/>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anose="020F0502020204030204" pitchFamily="34" charset="0"/>
              <a:cs typeface="Calibri" panose="020F0502020204030204" pitchFamily="34" charset="0"/>
            </a:rPr>
            <a:t>Sterling Components</a:t>
          </a:r>
          <a:endParaRPr lang="en-US" sz="1400" b="1" kern="1200" dirty="0"/>
        </a:p>
      </dsp:txBody>
      <dsp:txXfrm>
        <a:off x="4204941" y="3364"/>
        <a:ext cx="1842928" cy="345600"/>
      </dsp:txXfrm>
    </dsp:sp>
    <dsp:sp modelId="{FDE3BB7C-5D26-4197-8B35-07D26F686D3F}">
      <dsp:nvSpPr>
        <dsp:cNvPr id="0" name=""/>
        <dsp:cNvSpPr/>
      </dsp:nvSpPr>
      <dsp:spPr>
        <a:xfrm>
          <a:off x="4204941" y="348964"/>
          <a:ext cx="1842928" cy="2223450"/>
        </a:xfrm>
        <a:prstGeom prst="rect">
          <a:avLst/>
        </a:prstGeom>
        <a:solidFill>
          <a:schemeClr val="accent5">
            <a:tint val="40000"/>
            <a:alpha val="90000"/>
            <a:hueOff val="-7160321"/>
            <a:satOff val="32169"/>
            <a:lumOff val="2211"/>
            <a:alphaOff val="0"/>
          </a:schemeClr>
        </a:solidFill>
        <a:ln w="25400" cap="flat" cmpd="sng" algn="ctr">
          <a:solidFill>
            <a:schemeClr val="accent5">
              <a:tint val="40000"/>
              <a:alpha val="90000"/>
              <a:hueOff val="-7160321"/>
              <a:satOff val="32169"/>
              <a:lumOff val="22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kern="1200" dirty="0" smtClean="0">
              <a:latin typeface="Calibri" panose="020F0502020204030204" pitchFamily="34" charset="0"/>
              <a:cs typeface="Calibri" panose="020F0502020204030204" pitchFamily="34" charset="0"/>
            </a:rPr>
            <a:t>Data entry controls - DB entry, SKU entry, Vendor entry</a:t>
          </a:r>
          <a:endParaRPr lang="en-US" sz="1000" kern="1200" dirty="0"/>
        </a:p>
        <a:p>
          <a:pPr marL="57150" lvl="1" indent="-57150" algn="l" defTabSz="444500">
            <a:lnSpc>
              <a:spcPct val="90000"/>
            </a:lnSpc>
            <a:spcBef>
              <a:spcPct val="0"/>
            </a:spcBef>
            <a:spcAft>
              <a:spcPct val="15000"/>
            </a:spcAft>
            <a:buChar char="••"/>
          </a:pPr>
          <a:r>
            <a:rPr lang="en-US" sz="1000" kern="1200" dirty="0" smtClean="0">
              <a:latin typeface="Calibri" panose="020F0502020204030204" pitchFamily="34" charset="0"/>
              <a:cs typeface="Calibri" panose="020F0502020204030204" pitchFamily="34" charset="0"/>
            </a:rPr>
            <a:t>Multi column sorting control, number edit control, customized list view</a:t>
          </a:r>
        </a:p>
        <a:p>
          <a:pPr marL="57150" lvl="1" indent="-57150" algn="l" defTabSz="444500">
            <a:lnSpc>
              <a:spcPct val="90000"/>
            </a:lnSpc>
            <a:spcBef>
              <a:spcPct val="0"/>
            </a:spcBef>
            <a:spcAft>
              <a:spcPct val="15000"/>
            </a:spcAft>
            <a:buChar char="••"/>
          </a:pPr>
          <a:r>
            <a:rPr lang="en-US" sz="1000" kern="1200" dirty="0" smtClean="0">
              <a:latin typeface="Calibri" panose="020F0502020204030204" pitchFamily="34" charset="0"/>
              <a:cs typeface="Calibri" panose="020F0502020204030204" pitchFamily="34" charset="0"/>
            </a:rPr>
            <a:t>Database list view, Location entry, Template Tree view</a:t>
          </a:r>
        </a:p>
        <a:p>
          <a:pPr marL="57150" lvl="1" indent="-57150" algn="l" defTabSz="444500">
            <a:lnSpc>
              <a:spcPct val="90000"/>
            </a:lnSpc>
            <a:spcBef>
              <a:spcPct val="0"/>
            </a:spcBef>
            <a:spcAft>
              <a:spcPct val="15000"/>
            </a:spcAft>
            <a:buChar char="••"/>
          </a:pPr>
          <a:r>
            <a:rPr lang="en-US" sz="1000" kern="1200" dirty="0" smtClean="0">
              <a:latin typeface="Calibri" panose="020F0502020204030204" pitchFamily="34" charset="0"/>
              <a:cs typeface="Calibri" panose="020F0502020204030204" pitchFamily="34" charset="0"/>
            </a:rPr>
            <a:t>Database validation control to validate user entries against SKU_MASTER, location, division, VENDOR_MASTER</a:t>
          </a:r>
          <a:r>
            <a:rPr lang="en-US" sz="1000" kern="1200" baseline="0" dirty="0" smtClean="0">
              <a:latin typeface="Calibri" panose="020F0502020204030204" pitchFamily="34" charset="0"/>
              <a:cs typeface="Calibri" panose="020F0502020204030204" pitchFamily="34" charset="0"/>
            </a:rPr>
            <a:t> </a:t>
          </a:r>
          <a:r>
            <a:rPr lang="en-US" sz="1000" kern="1200" baseline="0" dirty="0" err="1" smtClean="0">
              <a:latin typeface="Calibri" panose="020F0502020204030204" pitchFamily="34" charset="0"/>
              <a:cs typeface="Calibri" panose="020F0502020204030204" pitchFamily="34" charset="0"/>
            </a:rPr>
            <a:t>db</a:t>
          </a:r>
          <a:endParaRPr lang="en-US" sz="1000" kern="1200" dirty="0" smtClean="0">
            <a:latin typeface="Calibri" panose="020F0502020204030204" pitchFamily="34" charset="0"/>
            <a:cs typeface="Calibri" panose="020F0502020204030204" pitchFamily="34" charset="0"/>
          </a:endParaRPr>
        </a:p>
        <a:p>
          <a:pPr marL="57150" lvl="1" indent="-57150" algn="l" defTabSz="444500">
            <a:lnSpc>
              <a:spcPct val="90000"/>
            </a:lnSpc>
            <a:spcBef>
              <a:spcPct val="0"/>
            </a:spcBef>
            <a:spcAft>
              <a:spcPct val="15000"/>
            </a:spcAft>
            <a:buChar char="••"/>
          </a:pPr>
          <a:r>
            <a:rPr lang="en-US" sz="1000" kern="1200" smtClean="0">
              <a:latin typeface="Calibri" panose="020F0502020204030204" pitchFamily="34" charset="0"/>
              <a:cs typeface="Calibri" panose="020F0502020204030204" pitchFamily="34" charset="0"/>
            </a:rPr>
            <a:t>Label edit alignment controls</a:t>
          </a:r>
          <a:endParaRPr lang="en-US" sz="1000" kern="1200" dirty="0" smtClean="0">
            <a:latin typeface="Calibri" panose="020F0502020204030204" pitchFamily="34" charset="0"/>
            <a:cs typeface="Calibri" panose="020F0502020204030204" pitchFamily="34" charset="0"/>
          </a:endParaRPr>
        </a:p>
        <a:p>
          <a:pPr marL="57150" lvl="1" indent="-57150" algn="l" defTabSz="444500">
            <a:lnSpc>
              <a:spcPct val="90000"/>
            </a:lnSpc>
            <a:spcBef>
              <a:spcPct val="0"/>
            </a:spcBef>
            <a:spcAft>
              <a:spcPct val="15000"/>
            </a:spcAft>
            <a:buChar char="••"/>
          </a:pPr>
          <a:r>
            <a:rPr lang="en-US" sz="1000" kern="1200" dirty="0" smtClean="0">
              <a:latin typeface="Calibri" panose="020F0502020204030204" pitchFamily="34" charset="0"/>
              <a:cs typeface="Calibri" panose="020F0502020204030204" pitchFamily="34" charset="0"/>
            </a:rPr>
            <a:t>Customized Rave report project component</a:t>
          </a:r>
        </a:p>
      </dsp:txBody>
      <dsp:txXfrm>
        <a:off x="4204941" y="348964"/>
        <a:ext cx="1842928" cy="2223450"/>
      </dsp:txXfrm>
    </dsp:sp>
    <dsp:sp modelId="{A9D0A032-4E93-4002-89F7-63FEE47315AF}">
      <dsp:nvSpPr>
        <dsp:cNvPr id="0" name=""/>
        <dsp:cNvSpPr/>
      </dsp:nvSpPr>
      <dsp:spPr>
        <a:xfrm>
          <a:off x="6305879" y="3364"/>
          <a:ext cx="1842928" cy="345600"/>
        </a:xfrm>
        <a:prstGeom prst="rect">
          <a:avLst/>
        </a:prstGeom>
        <a:solidFill>
          <a:schemeClr val="accent5">
            <a:hueOff val="-9933876"/>
            <a:satOff val="39811"/>
            <a:lumOff val="8628"/>
            <a:alphaOff val="0"/>
          </a:schemeClr>
        </a:solidFill>
        <a:ln w="25400" cap="flat" cmpd="sng" algn="ctr">
          <a:solidFill>
            <a:schemeClr val="accent5">
              <a:hueOff val="-9933876"/>
              <a:satOff val="39811"/>
              <a:lumOff val="8628"/>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b="1" kern="1200" dirty="0" smtClean="0">
              <a:latin typeface="Calibri" panose="020F0502020204030204" pitchFamily="34" charset="0"/>
              <a:cs typeface="Calibri" panose="020F0502020204030204" pitchFamily="34" charset="0"/>
            </a:rPr>
            <a:t>IMS Common Files</a:t>
          </a:r>
          <a:endParaRPr lang="en-US" sz="1400" b="1" kern="1200" dirty="0">
            <a:latin typeface="Calibri" panose="020F0502020204030204" pitchFamily="34" charset="0"/>
            <a:cs typeface="Calibri" panose="020F0502020204030204" pitchFamily="34" charset="0"/>
          </a:endParaRPr>
        </a:p>
      </dsp:txBody>
      <dsp:txXfrm>
        <a:off x="6305879" y="3364"/>
        <a:ext cx="1842928" cy="345600"/>
      </dsp:txXfrm>
    </dsp:sp>
    <dsp:sp modelId="{F0B25017-AB09-4F41-AD9B-78CD1D671128}">
      <dsp:nvSpPr>
        <dsp:cNvPr id="0" name=""/>
        <dsp:cNvSpPr/>
      </dsp:nvSpPr>
      <dsp:spPr>
        <a:xfrm>
          <a:off x="6290786" y="352330"/>
          <a:ext cx="1842928" cy="2223450"/>
        </a:xfrm>
        <a:prstGeom prst="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US" sz="1000" b="1" kern="1200" dirty="0" smtClean="0">
              <a:latin typeface="Calibri" panose="020F0502020204030204" pitchFamily="34" charset="0"/>
              <a:cs typeface="Calibri" panose="020F0502020204030204" pitchFamily="34" charset="0"/>
            </a:rPr>
            <a:t>Frames</a:t>
          </a:r>
          <a:r>
            <a:rPr lang="en-US" sz="1000" kern="1200" dirty="0" smtClean="0">
              <a:latin typeface="Calibri" panose="020F0502020204030204" pitchFamily="34" charset="0"/>
              <a:cs typeface="Calibri" panose="020F0502020204030204" pitchFamily="34" charset="0"/>
            </a:rPr>
            <a:t> – Store</a:t>
          </a:r>
          <a:r>
            <a:rPr lang="en-US" sz="1000" kern="1200" baseline="0" dirty="0" smtClean="0">
              <a:latin typeface="Calibri" panose="020F0502020204030204" pitchFamily="34" charset="0"/>
              <a:cs typeface="Calibri" panose="020F0502020204030204" pitchFamily="34" charset="0"/>
            </a:rPr>
            <a:t> selection, Location attributes, Location Division frame controls</a:t>
          </a:r>
          <a:endParaRPr lang="en-US" sz="1000" b="1" kern="1200" dirty="0">
            <a:latin typeface="Calibri" panose="020F0502020204030204" pitchFamily="34" charset="0"/>
            <a:cs typeface="Calibri" panose="020F0502020204030204" pitchFamily="34" charset="0"/>
          </a:endParaRPr>
        </a:p>
        <a:p>
          <a:pPr marL="57150" lvl="1" indent="-57150" algn="l" defTabSz="444500">
            <a:lnSpc>
              <a:spcPct val="90000"/>
            </a:lnSpc>
            <a:spcBef>
              <a:spcPct val="0"/>
            </a:spcBef>
            <a:spcAft>
              <a:spcPct val="15000"/>
            </a:spcAft>
            <a:buChar char="••"/>
          </a:pPr>
          <a:r>
            <a:rPr lang="en-US" sz="1000" b="1" kern="1200" baseline="0" dirty="0" smtClean="0">
              <a:latin typeface="Calibri" panose="020F0502020204030204" pitchFamily="34" charset="0"/>
              <a:cs typeface="Calibri" panose="020F0502020204030204" pitchFamily="34" charset="0"/>
            </a:rPr>
            <a:t>Dialogs</a:t>
          </a:r>
          <a:r>
            <a:rPr lang="en-US" sz="1000" kern="1200" baseline="0" dirty="0" smtClean="0">
              <a:latin typeface="Calibri" panose="020F0502020204030204" pitchFamily="34" charset="0"/>
              <a:cs typeface="Calibri" panose="020F0502020204030204" pitchFamily="34" charset="0"/>
            </a:rPr>
            <a:t> </a:t>
          </a:r>
          <a:r>
            <a:rPr lang="en-US" sz="1000" kern="1200" dirty="0" smtClean="0">
              <a:latin typeface="Calibri" panose="020F0502020204030204" pitchFamily="34" charset="0"/>
              <a:cs typeface="Calibri" panose="020F0502020204030204" pitchFamily="34" charset="0"/>
            </a:rPr>
            <a:t>– Calendar, Vendor</a:t>
          </a:r>
          <a:r>
            <a:rPr lang="en-US" sz="1000" kern="1200" baseline="0" dirty="0" smtClean="0">
              <a:latin typeface="Calibri" panose="020F0502020204030204" pitchFamily="34" charset="0"/>
              <a:cs typeface="Calibri" panose="020F0502020204030204" pitchFamily="34" charset="0"/>
            </a:rPr>
            <a:t> select, Sort control, Select printer, IMS Comment Dialog</a:t>
          </a:r>
        </a:p>
        <a:p>
          <a:pPr marL="57150" lvl="1" indent="-57150" algn="l" defTabSz="444500">
            <a:lnSpc>
              <a:spcPct val="90000"/>
            </a:lnSpc>
            <a:spcBef>
              <a:spcPct val="0"/>
            </a:spcBef>
            <a:spcAft>
              <a:spcPct val="15000"/>
            </a:spcAft>
            <a:buChar char="••"/>
          </a:pPr>
          <a:r>
            <a:rPr lang="en-US" sz="1000" b="1" kern="1200" baseline="0" dirty="0" smtClean="0">
              <a:latin typeface="Calibri" panose="020F0502020204030204" pitchFamily="34" charset="0"/>
              <a:cs typeface="Calibri" panose="020F0502020204030204" pitchFamily="34" charset="0"/>
            </a:rPr>
            <a:t>Libraries</a:t>
          </a:r>
          <a:r>
            <a:rPr lang="en-US" sz="1000" kern="1200" baseline="0" dirty="0" smtClean="0">
              <a:latin typeface="Calibri" panose="020F0502020204030204" pitchFamily="34" charset="0"/>
              <a:cs typeface="Calibri" panose="020F0502020204030204" pitchFamily="34" charset="0"/>
            </a:rPr>
            <a:t> – Data tier components</a:t>
          </a:r>
        </a:p>
        <a:p>
          <a:pPr marL="57150" lvl="1" indent="-57150" algn="l" defTabSz="444500">
            <a:lnSpc>
              <a:spcPct val="90000"/>
            </a:lnSpc>
            <a:spcBef>
              <a:spcPct val="0"/>
            </a:spcBef>
            <a:spcAft>
              <a:spcPct val="15000"/>
            </a:spcAft>
            <a:buChar char="••"/>
          </a:pPr>
          <a:r>
            <a:rPr lang="en-US" sz="1000" b="1" kern="1200" baseline="0" dirty="0" smtClean="0">
              <a:latin typeface="Calibri" panose="020F0502020204030204" pitchFamily="34" charset="0"/>
              <a:cs typeface="Calibri" panose="020F0502020204030204" pitchFamily="34" charset="0"/>
            </a:rPr>
            <a:t>Graphics</a:t>
          </a:r>
          <a:r>
            <a:rPr lang="en-US" sz="1000" kern="1200" baseline="0" dirty="0" smtClean="0">
              <a:latin typeface="Calibri" panose="020F0502020204030204" pitchFamily="34" charset="0"/>
              <a:cs typeface="Calibri" panose="020F0502020204030204" pitchFamily="34" charset="0"/>
            </a:rPr>
            <a:t> – Icons</a:t>
          </a:r>
        </a:p>
        <a:p>
          <a:pPr marL="57150" lvl="1" indent="-57150" algn="l" defTabSz="444500">
            <a:lnSpc>
              <a:spcPct val="90000"/>
            </a:lnSpc>
            <a:spcBef>
              <a:spcPct val="0"/>
            </a:spcBef>
            <a:spcAft>
              <a:spcPct val="15000"/>
            </a:spcAft>
            <a:buChar char="••"/>
          </a:pPr>
          <a:r>
            <a:rPr lang="en-US" sz="1000" b="1" kern="1200" baseline="0" dirty="0" smtClean="0">
              <a:latin typeface="Calibri" panose="020F0502020204030204" pitchFamily="34" charset="0"/>
              <a:cs typeface="Calibri" panose="020F0502020204030204" pitchFamily="34" charset="0"/>
            </a:rPr>
            <a:t>Forms</a:t>
          </a:r>
          <a:r>
            <a:rPr lang="en-US" sz="1000" kern="1200" baseline="0" dirty="0" smtClean="0">
              <a:latin typeface="Calibri" panose="020F0502020204030204" pitchFamily="34" charset="0"/>
              <a:cs typeface="Calibri" panose="020F0502020204030204" pitchFamily="34" charset="0"/>
            </a:rPr>
            <a:t> – Reusable forms</a:t>
          </a:r>
          <a:endParaRPr lang="en-US" sz="1000" kern="1200" dirty="0" smtClean="0">
            <a:latin typeface="Calibri" panose="020F0502020204030204" pitchFamily="34" charset="0"/>
            <a:cs typeface="Calibri" panose="020F0502020204030204" pitchFamily="34" charset="0"/>
          </a:endParaRPr>
        </a:p>
      </dsp:txBody>
      <dsp:txXfrm>
        <a:off x="6290786" y="352330"/>
        <a:ext cx="1842928" cy="2223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C7FC1-7502-4262-886E-8EE46A0C70FC}">
      <dsp:nvSpPr>
        <dsp:cNvPr id="0" name=""/>
        <dsp:cNvSpPr/>
      </dsp:nvSpPr>
      <dsp:spPr>
        <a:xfrm>
          <a:off x="1468" y="9055"/>
          <a:ext cx="1081774"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99568" bIns="35560" numCol="1" spcCol="1270" anchor="ctr" anchorCtr="0">
          <a:noAutofit/>
        </a:bodyPr>
        <a:lstStyle/>
        <a:p>
          <a:pPr lvl="0" algn="l" defTabSz="622300">
            <a:lnSpc>
              <a:spcPct val="90000"/>
            </a:lnSpc>
            <a:spcBef>
              <a:spcPct val="0"/>
            </a:spcBef>
            <a:spcAft>
              <a:spcPct val="35000"/>
            </a:spcAft>
          </a:pPr>
          <a:r>
            <a:rPr lang="en-US" sz="1400" b="1" kern="1200" dirty="0" smtClean="0">
              <a:solidFill>
                <a:srgbClr val="92D050"/>
              </a:solidFill>
              <a:latin typeface="Calibri" panose="020F0502020204030204" pitchFamily="34" charset="0"/>
              <a:cs typeface="Calibri" panose="020F0502020204030204" pitchFamily="34" charset="0"/>
            </a:rPr>
            <a:t>Source code size</a:t>
          </a:r>
          <a:endParaRPr lang="en-US" sz="1400" b="1" kern="1200" dirty="0">
            <a:solidFill>
              <a:srgbClr val="92D050"/>
            </a:solidFill>
            <a:latin typeface="Calibri" panose="020F0502020204030204" pitchFamily="34" charset="0"/>
            <a:cs typeface="Calibri" panose="020F0502020204030204" pitchFamily="34" charset="0"/>
          </a:endParaRPr>
        </a:p>
      </dsp:txBody>
      <dsp:txXfrm>
        <a:off x="1468" y="9055"/>
        <a:ext cx="1081774" cy="990000"/>
      </dsp:txXfrm>
    </dsp:sp>
    <dsp:sp modelId="{924C2252-6468-40CC-9C0A-54F80577542A}">
      <dsp:nvSpPr>
        <dsp:cNvPr id="0" name=""/>
        <dsp:cNvSpPr/>
      </dsp:nvSpPr>
      <dsp:spPr>
        <a:xfrm>
          <a:off x="1083242" y="9055"/>
          <a:ext cx="232329" cy="990000"/>
        </a:xfrm>
        <a:prstGeom prst="leftBrace">
          <a:avLst>
            <a:gd name="adj1" fmla="val 35000"/>
            <a:gd name="adj2" fmla="val 50000"/>
          </a:avLst>
        </a:prstGeom>
        <a:noFill/>
        <a:ln w="2540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162123-0E0A-4455-A466-76AC2F1514E4}">
      <dsp:nvSpPr>
        <dsp:cNvPr id="0" name=""/>
        <dsp:cNvSpPr/>
      </dsp:nvSpPr>
      <dsp:spPr>
        <a:xfrm>
          <a:off x="1353675" y="9055"/>
          <a:ext cx="1295504" cy="990000"/>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smtClean="0">
              <a:latin typeface="Calibri" panose="020F0502020204030204" pitchFamily="34" charset="0"/>
              <a:cs typeface="Calibri" panose="020F0502020204030204" pitchFamily="34" charset="0"/>
            </a:rPr>
            <a:t>394 Projects</a:t>
          </a:r>
          <a:endParaRPr lang="en-US" sz="1100" b="1" kern="1200" dirty="0">
            <a:latin typeface="Calibri" panose="020F0502020204030204" pitchFamily="34" charset="0"/>
            <a:cs typeface="Calibri" panose="020F0502020204030204" pitchFamily="34" charset="0"/>
          </a:endParaRPr>
        </a:p>
        <a:p>
          <a:pPr marL="57150" lvl="1" indent="-57150" algn="l" defTabSz="488950">
            <a:lnSpc>
              <a:spcPct val="90000"/>
            </a:lnSpc>
            <a:spcBef>
              <a:spcPct val="0"/>
            </a:spcBef>
            <a:spcAft>
              <a:spcPct val="15000"/>
            </a:spcAft>
            <a:buChar char="••"/>
          </a:pPr>
          <a:r>
            <a:rPr lang="en-US" sz="1100" b="1" kern="1200" dirty="0" smtClean="0">
              <a:latin typeface="Calibri" panose="020F0502020204030204" pitchFamily="34" charset="0"/>
              <a:cs typeface="Calibri" panose="020F0502020204030204" pitchFamily="34" charset="0"/>
            </a:rPr>
            <a:t>1542 Forms</a:t>
          </a:r>
          <a:endParaRPr lang="en-US" sz="1100" b="1" kern="1200" dirty="0">
            <a:latin typeface="Calibri" panose="020F0502020204030204" pitchFamily="34" charset="0"/>
            <a:cs typeface="Calibri" panose="020F0502020204030204" pitchFamily="34" charset="0"/>
          </a:endParaRPr>
        </a:p>
        <a:p>
          <a:pPr marL="57150" lvl="1" indent="-57150" algn="l" defTabSz="488950">
            <a:lnSpc>
              <a:spcPct val="90000"/>
            </a:lnSpc>
            <a:spcBef>
              <a:spcPct val="0"/>
            </a:spcBef>
            <a:spcAft>
              <a:spcPct val="15000"/>
            </a:spcAft>
            <a:buChar char="••"/>
          </a:pPr>
          <a:r>
            <a:rPr lang="en-US" sz="1100" b="1" kern="1200" dirty="0" smtClean="0">
              <a:latin typeface="Calibri" panose="020F0502020204030204" pitchFamily="34" charset="0"/>
              <a:cs typeface="Calibri" panose="020F0502020204030204" pitchFamily="34" charset="0"/>
            </a:rPr>
            <a:t>1887 Class</a:t>
          </a:r>
          <a:endParaRPr lang="en-US" sz="1100" b="1" kern="1200" dirty="0">
            <a:latin typeface="Calibri" panose="020F0502020204030204" pitchFamily="34" charset="0"/>
            <a:cs typeface="Calibri" panose="020F0502020204030204" pitchFamily="34" charset="0"/>
          </a:endParaRPr>
        </a:p>
        <a:p>
          <a:pPr marL="57150" lvl="1" indent="-57150" algn="l" defTabSz="488950">
            <a:lnSpc>
              <a:spcPct val="90000"/>
            </a:lnSpc>
            <a:spcBef>
              <a:spcPct val="0"/>
            </a:spcBef>
            <a:spcAft>
              <a:spcPct val="15000"/>
            </a:spcAft>
            <a:buChar char="••"/>
          </a:pPr>
          <a:r>
            <a:rPr lang="en-US" sz="1100" b="1" kern="1200" dirty="0" smtClean="0">
              <a:latin typeface="Calibri" panose="020F0502020204030204" pitchFamily="34" charset="0"/>
              <a:cs typeface="Calibri" panose="020F0502020204030204" pitchFamily="34" charset="0"/>
            </a:rPr>
            <a:t>16 Custom packages</a:t>
          </a:r>
          <a:endParaRPr lang="en-US" sz="1100" b="1" kern="1200" dirty="0">
            <a:latin typeface="Calibri" panose="020F0502020204030204" pitchFamily="34" charset="0"/>
            <a:cs typeface="Calibri" panose="020F0502020204030204" pitchFamily="34" charset="0"/>
          </a:endParaRPr>
        </a:p>
      </dsp:txBody>
      <dsp:txXfrm>
        <a:off x="1353675" y="9055"/>
        <a:ext cx="1295504" cy="99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C7FC1-7502-4262-886E-8EE46A0C70FC}">
      <dsp:nvSpPr>
        <dsp:cNvPr id="0" name=""/>
        <dsp:cNvSpPr/>
      </dsp:nvSpPr>
      <dsp:spPr>
        <a:xfrm>
          <a:off x="896" y="9055"/>
          <a:ext cx="987698"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lvl="0" algn="l" defTabSz="577850">
            <a:lnSpc>
              <a:spcPct val="90000"/>
            </a:lnSpc>
            <a:spcBef>
              <a:spcPct val="0"/>
            </a:spcBef>
            <a:spcAft>
              <a:spcPct val="35000"/>
            </a:spcAft>
          </a:pPr>
          <a:r>
            <a:rPr lang="en-US" sz="1300" b="1" kern="1200" dirty="0" smtClean="0">
              <a:solidFill>
                <a:schemeClr val="accent4"/>
              </a:solidFill>
              <a:latin typeface="Calibri" panose="020F0502020204030204" pitchFamily="34" charset="0"/>
              <a:cs typeface="Calibri" panose="020F0502020204030204" pitchFamily="34" charset="0"/>
            </a:rPr>
            <a:t>3</a:t>
          </a:r>
          <a:r>
            <a:rPr lang="en-US" sz="1300" b="1" kern="1200" baseline="30000" dirty="0" smtClean="0">
              <a:solidFill>
                <a:schemeClr val="accent4"/>
              </a:solidFill>
              <a:latin typeface="Calibri" panose="020F0502020204030204" pitchFamily="34" charset="0"/>
              <a:cs typeface="Calibri" panose="020F0502020204030204" pitchFamily="34" charset="0"/>
            </a:rPr>
            <a:t>rd</a:t>
          </a:r>
          <a:r>
            <a:rPr lang="en-US" sz="1300" b="1" kern="1200" dirty="0" smtClean="0">
              <a:solidFill>
                <a:schemeClr val="accent4"/>
              </a:solidFill>
              <a:latin typeface="Calibri" panose="020F0502020204030204" pitchFamily="34" charset="0"/>
              <a:cs typeface="Calibri" panose="020F0502020204030204" pitchFamily="34" charset="0"/>
            </a:rPr>
            <a:t> Party Libraries</a:t>
          </a:r>
          <a:endParaRPr lang="en-US" sz="1300" b="1" kern="1200" dirty="0">
            <a:solidFill>
              <a:schemeClr val="accent4"/>
            </a:solidFill>
            <a:latin typeface="Calibri" panose="020F0502020204030204" pitchFamily="34" charset="0"/>
            <a:cs typeface="Calibri" panose="020F0502020204030204" pitchFamily="34" charset="0"/>
          </a:endParaRPr>
        </a:p>
      </dsp:txBody>
      <dsp:txXfrm>
        <a:off x="896" y="9055"/>
        <a:ext cx="987698" cy="990000"/>
      </dsp:txXfrm>
    </dsp:sp>
    <dsp:sp modelId="{924C2252-6468-40CC-9C0A-54F80577542A}">
      <dsp:nvSpPr>
        <dsp:cNvPr id="0" name=""/>
        <dsp:cNvSpPr/>
      </dsp:nvSpPr>
      <dsp:spPr>
        <a:xfrm>
          <a:off x="988595" y="9055"/>
          <a:ext cx="212125" cy="990000"/>
        </a:xfrm>
        <a:prstGeom prst="leftBrace">
          <a:avLst>
            <a:gd name="adj1" fmla="val 35000"/>
            <a:gd name="adj2" fmla="val 50000"/>
          </a:avLst>
        </a:prstGeom>
        <a:noFill/>
        <a:ln w="25400" cap="flat" cmpd="sng" algn="ctr">
          <a:solidFill>
            <a:schemeClr val="accent4">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162123-0E0A-4455-A466-76AC2F1514E4}">
      <dsp:nvSpPr>
        <dsp:cNvPr id="0" name=""/>
        <dsp:cNvSpPr/>
      </dsp:nvSpPr>
      <dsp:spPr>
        <a:xfrm>
          <a:off x="1235509" y="9055"/>
          <a:ext cx="1371527" cy="990000"/>
        </a:xfrm>
        <a:prstGeom prst="rect">
          <a:avLst/>
        </a:prstGeom>
        <a:solidFill>
          <a:schemeClr val="accent4">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smtClean="0">
              <a:latin typeface="Calibri" panose="020F0502020204030204" pitchFamily="34" charset="0"/>
              <a:cs typeface="Calibri" panose="020F0502020204030204" pitchFamily="34" charset="0"/>
            </a:rPr>
            <a:t> JEDI Visual Component Library</a:t>
          </a:r>
          <a:endParaRPr lang="en-US" sz="1100" b="1" kern="1200" dirty="0">
            <a:latin typeface="Calibri" panose="020F0502020204030204" pitchFamily="34" charset="0"/>
            <a:cs typeface="Calibri" panose="020F0502020204030204" pitchFamily="34" charset="0"/>
          </a:endParaRPr>
        </a:p>
        <a:p>
          <a:pPr marL="57150" lvl="1" indent="-57150" algn="l" defTabSz="488950">
            <a:lnSpc>
              <a:spcPct val="90000"/>
            </a:lnSpc>
            <a:spcBef>
              <a:spcPct val="0"/>
            </a:spcBef>
            <a:spcAft>
              <a:spcPct val="15000"/>
            </a:spcAft>
            <a:buChar char="••"/>
          </a:pPr>
          <a:r>
            <a:rPr lang="en-US" sz="1100" b="1" kern="1200" dirty="0" smtClean="0">
              <a:latin typeface="Calibri" panose="020F0502020204030204" pitchFamily="34" charset="0"/>
              <a:cs typeface="Calibri" panose="020F0502020204030204" pitchFamily="34" charset="0"/>
            </a:rPr>
            <a:t> kbmMemTable Designtime</a:t>
          </a:r>
          <a:endParaRPr lang="en-US" sz="1100" b="1" kern="1200" dirty="0">
            <a:latin typeface="Calibri" panose="020F0502020204030204" pitchFamily="34" charset="0"/>
            <a:cs typeface="Calibri" panose="020F0502020204030204" pitchFamily="34" charset="0"/>
          </a:endParaRPr>
        </a:p>
        <a:p>
          <a:pPr marL="57150" lvl="1" indent="-57150" algn="l" defTabSz="488950">
            <a:lnSpc>
              <a:spcPct val="90000"/>
            </a:lnSpc>
            <a:spcBef>
              <a:spcPct val="0"/>
            </a:spcBef>
            <a:spcAft>
              <a:spcPct val="15000"/>
            </a:spcAft>
            <a:buChar char="••"/>
          </a:pPr>
          <a:r>
            <a:rPr lang="en-US" sz="1100" b="1" kern="1200" dirty="0" smtClean="0">
              <a:latin typeface="Calibri" panose="020F0502020204030204" pitchFamily="34" charset="0"/>
              <a:cs typeface="Calibri" panose="020F0502020204030204" pitchFamily="34" charset="0"/>
            </a:rPr>
            <a:t> Rave Reports</a:t>
          </a:r>
          <a:endParaRPr lang="en-US" sz="1100" b="1" i="0" u="none" strike="noStrike" kern="1200" dirty="0">
            <a:effectLst/>
            <a:latin typeface="Calibri" panose="020F0502020204030204" pitchFamily="34" charset="0"/>
            <a:cs typeface="Calibri" panose="020F0502020204030204" pitchFamily="34" charset="0"/>
          </a:endParaRPr>
        </a:p>
      </dsp:txBody>
      <dsp:txXfrm>
        <a:off x="1235509" y="9055"/>
        <a:ext cx="1371527" cy="99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CC7FC1-7502-4262-886E-8EE46A0C70FC}">
      <dsp:nvSpPr>
        <dsp:cNvPr id="0" name=""/>
        <dsp:cNvSpPr/>
      </dsp:nvSpPr>
      <dsp:spPr>
        <a:xfrm>
          <a:off x="896" y="9055"/>
          <a:ext cx="987698"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lvl="0" algn="l" defTabSz="577850">
            <a:lnSpc>
              <a:spcPct val="90000"/>
            </a:lnSpc>
            <a:spcBef>
              <a:spcPct val="0"/>
            </a:spcBef>
            <a:spcAft>
              <a:spcPct val="35000"/>
            </a:spcAft>
          </a:pPr>
          <a:r>
            <a:rPr lang="en-US" sz="1300" b="1" kern="1200" dirty="0" smtClean="0">
              <a:solidFill>
                <a:schemeClr val="accent1"/>
              </a:solidFill>
              <a:latin typeface="Calibri" panose="020F0502020204030204" pitchFamily="34" charset="0"/>
              <a:cs typeface="Calibri" panose="020F0502020204030204" pitchFamily="34" charset="0"/>
            </a:rPr>
            <a:t>Sell Pricing (Phase 1)</a:t>
          </a:r>
          <a:endParaRPr lang="en-US" sz="1300" b="1" kern="1200" dirty="0">
            <a:solidFill>
              <a:schemeClr val="accent1"/>
            </a:solidFill>
            <a:latin typeface="Calibri" panose="020F0502020204030204" pitchFamily="34" charset="0"/>
            <a:cs typeface="Calibri" panose="020F0502020204030204" pitchFamily="34" charset="0"/>
          </a:endParaRPr>
        </a:p>
      </dsp:txBody>
      <dsp:txXfrm>
        <a:off x="896" y="9055"/>
        <a:ext cx="987698" cy="990000"/>
      </dsp:txXfrm>
    </dsp:sp>
    <dsp:sp modelId="{924C2252-6468-40CC-9C0A-54F80577542A}">
      <dsp:nvSpPr>
        <dsp:cNvPr id="0" name=""/>
        <dsp:cNvSpPr/>
      </dsp:nvSpPr>
      <dsp:spPr>
        <a:xfrm>
          <a:off x="988595" y="9055"/>
          <a:ext cx="212125" cy="990000"/>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162123-0E0A-4455-A466-76AC2F1514E4}">
      <dsp:nvSpPr>
        <dsp:cNvPr id="0" name=""/>
        <dsp:cNvSpPr/>
      </dsp:nvSpPr>
      <dsp:spPr>
        <a:xfrm>
          <a:off x="1236406" y="0"/>
          <a:ext cx="1371527" cy="9900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smtClean="0">
              <a:latin typeface="Calibri" panose="020F0502020204030204" pitchFamily="34" charset="0"/>
              <a:cs typeface="Calibri" panose="020F0502020204030204" pitchFamily="34" charset="0"/>
            </a:rPr>
            <a:t>11 Projects</a:t>
          </a:r>
          <a:endParaRPr lang="en-US" sz="1100" b="1" kern="1200" dirty="0">
            <a:latin typeface="Calibri" panose="020F0502020204030204" pitchFamily="34" charset="0"/>
            <a:cs typeface="Calibri" panose="020F0502020204030204" pitchFamily="34" charset="0"/>
          </a:endParaRPr>
        </a:p>
        <a:p>
          <a:pPr marL="57150" lvl="1" indent="-57150" algn="l" defTabSz="488950">
            <a:lnSpc>
              <a:spcPct val="90000"/>
            </a:lnSpc>
            <a:spcBef>
              <a:spcPct val="0"/>
            </a:spcBef>
            <a:spcAft>
              <a:spcPct val="15000"/>
            </a:spcAft>
            <a:buChar char="••"/>
          </a:pPr>
          <a:r>
            <a:rPr lang="en-US" sz="1100" b="1" kern="1200" dirty="0" smtClean="0">
              <a:latin typeface="Calibri" panose="020F0502020204030204" pitchFamily="34" charset="0"/>
              <a:cs typeface="Calibri" panose="020F0502020204030204" pitchFamily="34" charset="0"/>
            </a:rPr>
            <a:t>27 Forms</a:t>
          </a:r>
          <a:endParaRPr lang="en-US" sz="1100" b="1" kern="1200" dirty="0">
            <a:latin typeface="Calibri" panose="020F0502020204030204" pitchFamily="34" charset="0"/>
            <a:cs typeface="Calibri" panose="020F0502020204030204" pitchFamily="34" charset="0"/>
          </a:endParaRPr>
        </a:p>
        <a:p>
          <a:pPr marL="57150" lvl="1" indent="-57150" algn="l" defTabSz="488950">
            <a:lnSpc>
              <a:spcPct val="90000"/>
            </a:lnSpc>
            <a:spcBef>
              <a:spcPct val="0"/>
            </a:spcBef>
            <a:spcAft>
              <a:spcPct val="15000"/>
            </a:spcAft>
            <a:buChar char="••"/>
          </a:pPr>
          <a:r>
            <a:rPr lang="en-US" sz="1100" b="1" kern="1200" dirty="0" smtClean="0">
              <a:latin typeface="Calibri" panose="020F0502020204030204" pitchFamily="34" charset="0"/>
              <a:cs typeface="Calibri" panose="020F0502020204030204" pitchFamily="34" charset="0"/>
            </a:rPr>
            <a:t>26 Class</a:t>
          </a:r>
          <a:endParaRPr lang="en-US" sz="1100" b="1" kern="1200" dirty="0">
            <a:latin typeface="Calibri" panose="020F0502020204030204" pitchFamily="34" charset="0"/>
            <a:cs typeface="Calibri" panose="020F0502020204030204" pitchFamily="34" charset="0"/>
          </a:endParaRPr>
        </a:p>
        <a:p>
          <a:pPr marL="57150" lvl="1" indent="-57150" algn="l" defTabSz="488950">
            <a:lnSpc>
              <a:spcPct val="90000"/>
            </a:lnSpc>
            <a:spcBef>
              <a:spcPct val="0"/>
            </a:spcBef>
            <a:spcAft>
              <a:spcPct val="15000"/>
            </a:spcAft>
            <a:buChar char="••"/>
          </a:pPr>
          <a:r>
            <a:rPr lang="en-US" sz="1100" b="1" kern="1200" dirty="0" smtClean="0">
              <a:latin typeface="Calibri" panose="020F0502020204030204" pitchFamily="34" charset="0"/>
              <a:cs typeface="Calibri" panose="020F0502020204030204" pitchFamily="34" charset="0"/>
            </a:rPr>
            <a:t>2 Custom packages</a:t>
          </a:r>
          <a:endParaRPr lang="en-US" sz="1100" b="1" kern="1200" dirty="0">
            <a:latin typeface="Calibri" panose="020F0502020204030204" pitchFamily="34" charset="0"/>
            <a:cs typeface="Calibri" panose="020F0502020204030204" pitchFamily="34" charset="0"/>
          </a:endParaRPr>
        </a:p>
      </dsp:txBody>
      <dsp:txXfrm>
        <a:off x="1236406" y="0"/>
        <a:ext cx="1371527" cy="99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034252-715D-48FC-A46B-55B0B337953A}">
      <dsp:nvSpPr>
        <dsp:cNvPr id="0" name=""/>
        <dsp:cNvSpPr/>
      </dsp:nvSpPr>
      <dsp:spPr>
        <a:xfrm rot="16200000">
          <a:off x="-727905" y="772010"/>
          <a:ext cx="2746478" cy="1099344"/>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BD8003-0C97-4987-BF41-3017953C6899}">
      <dsp:nvSpPr>
        <dsp:cNvPr id="0" name=""/>
        <dsp:cNvSpPr/>
      </dsp:nvSpPr>
      <dsp:spPr>
        <a:xfrm rot="16200000">
          <a:off x="2340187" y="1148913"/>
          <a:ext cx="434371" cy="417198"/>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4F0391-C062-4D9B-9D09-7AB47E3845BA}">
      <dsp:nvSpPr>
        <dsp:cNvPr id="0" name=""/>
        <dsp:cNvSpPr/>
      </dsp:nvSpPr>
      <dsp:spPr>
        <a:xfrm rot="16200000">
          <a:off x="-265145" y="3184548"/>
          <a:ext cx="3048000" cy="76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192024" numCol="1" spcCol="1270" anchor="ctr" anchorCtr="0">
          <a:noAutofit/>
        </a:bodyPr>
        <a:lstStyle/>
        <a:p>
          <a:pPr lvl="0" algn="ctr" defTabSz="1200150">
            <a:lnSpc>
              <a:spcPct val="90000"/>
            </a:lnSpc>
            <a:spcBef>
              <a:spcPct val="0"/>
            </a:spcBef>
            <a:spcAft>
              <a:spcPct val="35000"/>
            </a:spcAft>
          </a:pPr>
          <a:endParaRPr lang="en-US" sz="2700" kern="1200" dirty="0">
            <a:solidFill>
              <a:schemeClr val="tx1"/>
            </a:solidFill>
          </a:endParaRPr>
        </a:p>
      </dsp:txBody>
      <dsp:txXfrm>
        <a:off x="-265145" y="3184548"/>
        <a:ext cx="3048000" cy="762000"/>
      </dsp:txXfrm>
    </dsp:sp>
    <dsp:sp modelId="{15706F49-6F68-46D4-B8E0-A69C71385170}">
      <dsp:nvSpPr>
        <dsp:cNvPr id="0" name=""/>
        <dsp:cNvSpPr/>
      </dsp:nvSpPr>
      <dsp:spPr>
        <a:xfrm>
          <a:off x="1012219" y="899432"/>
          <a:ext cx="913371" cy="8742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solidFill>
                <a:schemeClr val="tx1"/>
              </a:solidFill>
            </a:rPr>
            <a:t>Timeline – 18 Months</a:t>
          </a:r>
        </a:p>
      </dsp:txBody>
      <dsp:txXfrm>
        <a:off x="1145979" y="1027462"/>
        <a:ext cx="645851" cy="618186"/>
      </dsp:txXfrm>
    </dsp:sp>
    <dsp:sp modelId="{5D8CB8A4-F1E0-492C-A3F8-9534655FEEE8}">
      <dsp:nvSpPr>
        <dsp:cNvPr id="0" name=""/>
        <dsp:cNvSpPr/>
      </dsp:nvSpPr>
      <dsp:spPr>
        <a:xfrm>
          <a:off x="112288" y="287199"/>
          <a:ext cx="854975" cy="888202"/>
        </a:xfrm>
        <a:prstGeom prst="ellipse">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solidFill>
                <a:schemeClr val="tx1"/>
              </a:solidFill>
            </a:rPr>
            <a:t>Line of code – 1.3 Million</a:t>
          </a:r>
        </a:p>
      </dsp:txBody>
      <dsp:txXfrm>
        <a:off x="237496" y="417273"/>
        <a:ext cx="604559" cy="628054"/>
      </dsp:txXfrm>
    </dsp:sp>
    <dsp:sp modelId="{B0B34690-8C37-4B15-8D44-9B6ACF946748}">
      <dsp:nvSpPr>
        <dsp:cNvPr id="0" name=""/>
        <dsp:cNvSpPr/>
      </dsp:nvSpPr>
      <dsp:spPr>
        <a:xfrm>
          <a:off x="74715" y="1260878"/>
          <a:ext cx="932413" cy="890488"/>
        </a:xfrm>
        <a:prstGeom prst="ellips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en-US" sz="1000" kern="1200" dirty="0">
              <a:solidFill>
                <a:schemeClr val="tx1"/>
              </a:solidFill>
            </a:rPr>
            <a:t>Delphi apps - 425</a:t>
          </a:r>
        </a:p>
      </dsp:txBody>
      <dsp:txXfrm>
        <a:off x="211264" y="1391287"/>
        <a:ext cx="659315" cy="629670"/>
      </dsp:txXfrm>
    </dsp:sp>
    <dsp:sp modelId="{5249A32F-0B2E-432D-B237-85A8BA44A6FA}">
      <dsp:nvSpPr>
        <dsp:cNvPr id="0" name=""/>
        <dsp:cNvSpPr/>
      </dsp:nvSpPr>
      <dsp:spPr>
        <a:xfrm rot="16200000">
          <a:off x="-321221" y="282204"/>
          <a:ext cx="2870154" cy="2172203"/>
        </a:xfrm>
        <a:prstGeom prst="funnel">
          <a:avLst/>
        </a:prstGeom>
        <a:solidFill>
          <a:srgbClr val="FFFFFF">
            <a:alpha val="40000"/>
          </a:srgb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31F2B-7D93-4C2D-9599-BEBC543EC8DC}">
      <dsp:nvSpPr>
        <dsp:cNvPr id="0" name=""/>
        <dsp:cNvSpPr/>
      </dsp:nvSpPr>
      <dsp:spPr>
        <a:xfrm>
          <a:off x="1319812" y="890686"/>
          <a:ext cx="2235200" cy="2235200"/>
        </a:xfrm>
        <a:prstGeom prst="gear9">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1"/>
              </a:solidFill>
            </a:rPr>
            <a:t>Estimation engine</a:t>
          </a:r>
        </a:p>
        <a:p>
          <a:pPr lvl="0" algn="ctr" defTabSz="622300">
            <a:lnSpc>
              <a:spcPct val="90000"/>
            </a:lnSpc>
            <a:spcBef>
              <a:spcPct val="0"/>
            </a:spcBef>
            <a:spcAft>
              <a:spcPct val="35000"/>
            </a:spcAft>
          </a:pPr>
          <a:r>
            <a:rPr lang="en-US" sz="1000" kern="1200" dirty="0">
              <a:solidFill>
                <a:schemeClr val="tx1"/>
              </a:solidFill>
            </a:rPr>
            <a:t>15%-25%-35%-25% (Very high, high, low, very low complexity)</a:t>
          </a:r>
        </a:p>
      </dsp:txBody>
      <dsp:txXfrm>
        <a:off x="1769187" y="1414271"/>
        <a:ext cx="1336450" cy="1148939"/>
      </dsp:txXfrm>
    </dsp:sp>
    <dsp:sp modelId="{C89C83E2-9B7B-4664-9BEC-E1982EF4A92E}">
      <dsp:nvSpPr>
        <dsp:cNvPr id="0" name=""/>
        <dsp:cNvSpPr/>
      </dsp:nvSpPr>
      <dsp:spPr>
        <a:xfrm>
          <a:off x="2183912" y="2438400"/>
          <a:ext cx="1625600" cy="1625600"/>
        </a:xfrm>
        <a:prstGeom prst="gear6">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66725">
            <a:lnSpc>
              <a:spcPct val="90000"/>
            </a:lnSpc>
            <a:spcBef>
              <a:spcPct val="0"/>
            </a:spcBef>
            <a:spcAft>
              <a:spcPct val="35000"/>
            </a:spcAft>
          </a:pPr>
          <a:r>
            <a:rPr lang="en-US" sz="1050" kern="1200" dirty="0">
              <a:solidFill>
                <a:schemeClr val="tx1"/>
              </a:solidFill>
            </a:rPr>
            <a:t>20% reusable code, Testing automation</a:t>
          </a:r>
        </a:p>
      </dsp:txBody>
      <dsp:txXfrm>
        <a:off x="2593162" y="2850123"/>
        <a:ext cx="807100" cy="802154"/>
      </dsp:txXfrm>
    </dsp:sp>
    <dsp:sp modelId="{7AD66BBF-E7B1-40E6-8041-92EF330C40C1}">
      <dsp:nvSpPr>
        <dsp:cNvPr id="0" name=""/>
        <dsp:cNvSpPr/>
      </dsp:nvSpPr>
      <dsp:spPr>
        <a:xfrm rot="20700000">
          <a:off x="3222332" y="2131652"/>
          <a:ext cx="1592756" cy="1592756"/>
        </a:xfrm>
        <a:prstGeom prst="gear6">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solidFill>
                <a:schemeClr val="tx1"/>
              </a:solidFill>
            </a:rPr>
            <a:t>Productivity Factor</a:t>
          </a:r>
        </a:p>
      </dsp:txBody>
      <dsp:txXfrm rot="-20700000">
        <a:off x="3571670" y="2480990"/>
        <a:ext cx="894080" cy="894080"/>
      </dsp:txXfrm>
    </dsp:sp>
    <dsp:sp modelId="{A6835DF5-1B6B-455E-9792-8EF1ADD45055}">
      <dsp:nvSpPr>
        <dsp:cNvPr id="0" name=""/>
        <dsp:cNvSpPr/>
      </dsp:nvSpPr>
      <dsp:spPr>
        <a:xfrm rot="20138292">
          <a:off x="900025" y="436419"/>
          <a:ext cx="2861056" cy="2861056"/>
        </a:xfrm>
        <a:prstGeom prst="circularArrow">
          <a:avLst>
            <a:gd name="adj1" fmla="val 4687"/>
            <a:gd name="adj2" fmla="val 299029"/>
            <a:gd name="adj3" fmla="val 2513083"/>
            <a:gd name="adj4" fmla="val 15867933"/>
            <a:gd name="adj5" fmla="val 5469"/>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EF7230F6-6105-47CB-AFB7-87ED1A49A0D2}">
      <dsp:nvSpPr>
        <dsp:cNvPr id="0" name=""/>
        <dsp:cNvSpPr/>
      </dsp:nvSpPr>
      <dsp:spPr>
        <a:xfrm rot="16200000">
          <a:off x="1631495" y="2032005"/>
          <a:ext cx="2078736" cy="2078736"/>
        </a:xfrm>
        <a:prstGeom prst="leftCircularArrow">
          <a:avLst>
            <a:gd name="adj1" fmla="val 6452"/>
            <a:gd name="adj2" fmla="val 429999"/>
            <a:gd name="adj3" fmla="val 10489124"/>
            <a:gd name="adj4" fmla="val 14837806"/>
            <a:gd name="adj5" fmla="val 7527"/>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51809190-6ED0-4D72-AFB0-921F831A3B0E}">
      <dsp:nvSpPr>
        <dsp:cNvPr id="0" name=""/>
        <dsp:cNvSpPr/>
      </dsp:nvSpPr>
      <dsp:spPr>
        <a:xfrm rot="5400000">
          <a:off x="2708450" y="1832974"/>
          <a:ext cx="2241296" cy="2241296"/>
        </a:xfrm>
        <a:prstGeom prst="circularArrow">
          <a:avLst>
            <a:gd name="adj1" fmla="val 5984"/>
            <a:gd name="adj2" fmla="val 394124"/>
            <a:gd name="adj3" fmla="val 13313824"/>
            <a:gd name="adj4" fmla="val 10508221"/>
            <a:gd name="adj5" fmla="val 6981"/>
          </a:avLst>
        </a:prstGeom>
        <a:solidFill>
          <a:srgbClr val="6BB345"/>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0" dirty="0">
                <a:latin typeface="Arial" pitchFamily="-12" charset="0"/>
                <a:ea typeface="ＭＳ Ｐゴシック" pitchFamily="-12" charset="-128"/>
                <a:cs typeface="ＭＳ Ｐゴシック" pitchFamily="-12" charset="-128"/>
              </a:defRPr>
            </a:lvl1pPr>
          </a:lstStyle>
          <a:p>
            <a:pPr>
              <a:defRPr/>
            </a:pPr>
            <a:endParaRPr lang="en-US" dirty="0"/>
          </a:p>
        </p:txBody>
      </p:sp>
      <p:sp>
        <p:nvSpPr>
          <p:cNvPr id="2560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0" dirty="0">
                <a:latin typeface="Arial" pitchFamily="-12" charset="0"/>
                <a:ea typeface="ＭＳ Ｐゴシック" pitchFamily="-12" charset="-128"/>
                <a:cs typeface="ＭＳ Ｐゴシック" pitchFamily="-12" charset="-128"/>
              </a:defRPr>
            </a:lvl1pPr>
          </a:lstStyle>
          <a:p>
            <a:pPr>
              <a:defRPr/>
            </a:pPr>
            <a:endParaRPr lang="en-US" dirty="0"/>
          </a:p>
        </p:txBody>
      </p:sp>
      <p:sp>
        <p:nvSpPr>
          <p:cNvPr id="2560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0" dirty="0">
                <a:latin typeface="Arial" pitchFamily="-12" charset="0"/>
                <a:ea typeface="ＭＳ Ｐゴシック" pitchFamily="-12" charset="-128"/>
                <a:cs typeface="ＭＳ Ｐゴシック" pitchFamily="-12" charset="-128"/>
              </a:defRPr>
            </a:lvl1pPr>
          </a:lstStyle>
          <a:p>
            <a:pPr>
              <a:defRPr/>
            </a:pPr>
            <a:endParaRPr lang="en-US" dirty="0"/>
          </a:p>
        </p:txBody>
      </p:sp>
      <p:sp>
        <p:nvSpPr>
          <p:cNvPr id="2560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0">
                <a:ea typeface="ＭＳ Ｐゴシック" charset="-128"/>
                <a:cs typeface="+mn-cs"/>
              </a:defRPr>
            </a:lvl1pPr>
          </a:lstStyle>
          <a:p>
            <a:pPr>
              <a:defRPr/>
            </a:pPr>
            <a:fld id="{2D01C1D8-D9EE-4AF7-85E0-4BCC3DA4D095}" type="slidenum">
              <a:rPr lang="en-US"/>
              <a:pPr>
                <a:defRPr/>
              </a:pPr>
              <a:t>‹#›</a:t>
            </a:fld>
            <a:endParaRPr lang="en-US" dirty="0"/>
          </a:p>
        </p:txBody>
      </p:sp>
    </p:spTree>
    <p:extLst>
      <p:ext uri="{BB962C8B-B14F-4D97-AF65-F5344CB8AC3E}">
        <p14:creationId xmlns:p14="http://schemas.microsoft.com/office/powerpoint/2010/main" val="8006369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0" dirty="0">
                <a:latin typeface="Arial" pitchFamily="-12" charset="0"/>
                <a:ea typeface="ＭＳ Ｐゴシック" pitchFamily="-12" charset="-128"/>
                <a:cs typeface="ＭＳ Ｐゴシック" pitchFamily="-12" charset="-128"/>
              </a:defRPr>
            </a:lvl1pPr>
          </a:lstStyle>
          <a:p>
            <a:pPr>
              <a:defRPr/>
            </a:pPr>
            <a:endParaRPr lang="en-US" dirty="0"/>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0" dirty="0">
                <a:latin typeface="Arial" pitchFamily="-12" charset="0"/>
                <a:ea typeface="ＭＳ Ｐゴシック" pitchFamily="-12" charset="-128"/>
                <a:cs typeface="ＭＳ Ｐゴシック" pitchFamily="-12" charset="-128"/>
              </a:defRPr>
            </a:lvl1pPr>
          </a:lstStyle>
          <a:p>
            <a:pPr>
              <a:defRPr/>
            </a:pPr>
            <a:endParaRPr lang="en-US" dirty="0"/>
          </a:p>
        </p:txBody>
      </p:sp>
      <p:sp>
        <p:nvSpPr>
          <p:cNvPr id="19460" name="Placeholder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0" dirty="0">
                <a:latin typeface="Arial" pitchFamily="-12" charset="0"/>
                <a:ea typeface="ＭＳ Ｐゴシック" pitchFamily="-12" charset="-128"/>
                <a:cs typeface="ＭＳ Ｐゴシック" pitchFamily="-12" charset="-128"/>
              </a:defRPr>
            </a:lvl1pPr>
          </a:lstStyle>
          <a:p>
            <a:pPr>
              <a:defRPr/>
            </a:pPr>
            <a:endParaRPr lang="en-US"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0">
                <a:ea typeface="ＭＳ Ｐゴシック" charset="-128"/>
                <a:cs typeface="+mn-cs"/>
              </a:defRPr>
            </a:lvl1pPr>
          </a:lstStyle>
          <a:p>
            <a:pPr>
              <a:defRPr/>
            </a:pPr>
            <a:fld id="{5A0291BD-46C9-4318-BA4A-4A6C27D383AA}" type="slidenum">
              <a:rPr lang="en-US"/>
              <a:pPr>
                <a:defRPr/>
              </a:pPr>
              <a:t>‹#›</a:t>
            </a:fld>
            <a:endParaRPr lang="en-US" dirty="0"/>
          </a:p>
        </p:txBody>
      </p:sp>
    </p:spTree>
    <p:extLst>
      <p:ext uri="{BB962C8B-B14F-4D97-AF65-F5344CB8AC3E}">
        <p14:creationId xmlns:p14="http://schemas.microsoft.com/office/powerpoint/2010/main" val="6189644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pitchFamily="-12" charset="0"/>
        <a:ea typeface="ＭＳ Ｐゴシック" pitchFamily="-12" charset="-128"/>
        <a:cs typeface="ＭＳ Ｐゴシック" pitchFamily="-12" charset="-128"/>
      </a:defRPr>
    </a:lvl1pPr>
    <a:lvl2pPr marL="407988" algn="l" rtl="0" eaLnBrk="0" fontAlgn="base" hangingPunct="0">
      <a:spcBef>
        <a:spcPct val="30000"/>
      </a:spcBef>
      <a:spcAft>
        <a:spcPct val="0"/>
      </a:spcAft>
      <a:defRPr sz="1000" kern="1200">
        <a:solidFill>
          <a:schemeClr val="tx1"/>
        </a:solidFill>
        <a:latin typeface="Arial" pitchFamily="-12" charset="0"/>
        <a:ea typeface="ＭＳ Ｐゴシック" pitchFamily="-12" charset="-128"/>
        <a:cs typeface="ＭＳ Ｐゴシック"/>
      </a:defRPr>
    </a:lvl2pPr>
    <a:lvl3pPr marL="815975" algn="l" rtl="0" eaLnBrk="0" fontAlgn="base" hangingPunct="0">
      <a:spcBef>
        <a:spcPct val="30000"/>
      </a:spcBef>
      <a:spcAft>
        <a:spcPct val="0"/>
      </a:spcAft>
      <a:defRPr sz="1000" kern="1200">
        <a:solidFill>
          <a:schemeClr val="tx1"/>
        </a:solidFill>
        <a:latin typeface="Arial" pitchFamily="-12" charset="0"/>
        <a:ea typeface="ＭＳ Ｐゴシック" pitchFamily="-12" charset="-128"/>
        <a:cs typeface="ＭＳ Ｐゴシック"/>
      </a:defRPr>
    </a:lvl3pPr>
    <a:lvl4pPr marL="1223963" algn="l" rtl="0" eaLnBrk="0" fontAlgn="base" hangingPunct="0">
      <a:spcBef>
        <a:spcPct val="30000"/>
      </a:spcBef>
      <a:spcAft>
        <a:spcPct val="0"/>
      </a:spcAft>
      <a:defRPr sz="1000" kern="1200">
        <a:solidFill>
          <a:schemeClr val="tx1"/>
        </a:solidFill>
        <a:latin typeface="Arial" pitchFamily="-12" charset="0"/>
        <a:ea typeface="ＭＳ Ｐゴシック" pitchFamily="-12" charset="-128"/>
        <a:cs typeface="ＭＳ Ｐゴシック"/>
      </a:defRPr>
    </a:lvl4pPr>
    <a:lvl5pPr marL="1631950" algn="l" rtl="0" eaLnBrk="0" fontAlgn="base" hangingPunct="0">
      <a:spcBef>
        <a:spcPct val="30000"/>
      </a:spcBef>
      <a:spcAft>
        <a:spcPct val="0"/>
      </a:spcAft>
      <a:defRPr sz="1000" kern="1200">
        <a:solidFill>
          <a:schemeClr val="tx1"/>
        </a:solidFill>
        <a:latin typeface="Arial" pitchFamily="-12" charset="0"/>
        <a:ea typeface="ＭＳ Ｐゴシック" pitchFamily="-12" charset="-128"/>
        <a:cs typeface="ＭＳ Ｐゴシック"/>
      </a:defRPr>
    </a:lvl5pPr>
    <a:lvl6pPr marL="2040969" algn="l" defTabSz="408194" rtl="0" eaLnBrk="1" latinLnBrk="0" hangingPunct="1">
      <a:defRPr sz="1063" kern="1200">
        <a:solidFill>
          <a:schemeClr val="tx1"/>
        </a:solidFill>
        <a:latin typeface="+mn-lt"/>
        <a:ea typeface="+mn-ea"/>
        <a:cs typeface="+mn-cs"/>
      </a:defRPr>
    </a:lvl6pPr>
    <a:lvl7pPr marL="2449163" algn="l" defTabSz="408194" rtl="0" eaLnBrk="1" latinLnBrk="0" hangingPunct="1">
      <a:defRPr sz="1063" kern="1200">
        <a:solidFill>
          <a:schemeClr val="tx1"/>
        </a:solidFill>
        <a:latin typeface="+mn-lt"/>
        <a:ea typeface="+mn-ea"/>
        <a:cs typeface="+mn-cs"/>
      </a:defRPr>
    </a:lvl7pPr>
    <a:lvl8pPr marL="2857357" algn="l" defTabSz="408194" rtl="0" eaLnBrk="1" latinLnBrk="0" hangingPunct="1">
      <a:defRPr sz="1063" kern="1200">
        <a:solidFill>
          <a:schemeClr val="tx1"/>
        </a:solidFill>
        <a:latin typeface="+mn-lt"/>
        <a:ea typeface="+mn-ea"/>
        <a:cs typeface="+mn-cs"/>
      </a:defRPr>
    </a:lvl8pPr>
    <a:lvl9pPr marL="3265551" algn="l" defTabSz="408194" rtl="0" eaLnBrk="1" latinLnBrk="0" hangingPunct="1">
      <a:defRPr sz="106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ln/>
        </p:spPr>
        <p:txBody>
          <a:bodyPr/>
          <a:lstStyle/>
          <a:p>
            <a:pPr>
              <a:defRPr/>
            </a:pPr>
            <a:endParaRPr lang="en-US" sz="1063" dirty="0">
              <a:latin typeface="Arial" charset="0"/>
              <a:ea typeface="ＭＳ Ｐゴシック" charset="-128"/>
            </a:endParaRPr>
          </a:p>
        </p:txBody>
      </p:sp>
      <p:sp>
        <p:nvSpPr>
          <p:cNvPr id="22531" name="Slide Number Placeholder 3"/>
          <p:cNvSpPr>
            <a:spLocks noGrp="1"/>
          </p:cNvSpPr>
          <p:nvPr>
            <p:ph type="sldNum" sz="quarter" idx="5"/>
          </p:nvPr>
        </p:nvSpPr>
        <p:spPr>
          <a:noFill/>
        </p:spPr>
        <p:txBody>
          <a:bodyPr/>
          <a:lstStyle/>
          <a:p>
            <a:fld id="{BF25A374-AE55-4713-A8B5-FD5657EBF334}" type="slidenum">
              <a:rPr lang="en-US" smtClean="0">
                <a:ea typeface="ＭＳ Ｐゴシック"/>
                <a:cs typeface="ＭＳ Ｐゴシック"/>
              </a:rPr>
              <a:pPr/>
              <a:t>0</a:t>
            </a:fld>
            <a:endParaRPr lang="en-US" dirty="0">
              <a:ea typeface="ＭＳ Ｐゴシック"/>
              <a:cs typeface="ＭＳ Ｐゴシック"/>
            </a:endParaRPr>
          </a:p>
        </p:txBody>
      </p:sp>
    </p:spTree>
    <p:extLst>
      <p:ext uri="{BB962C8B-B14F-4D97-AF65-F5344CB8AC3E}">
        <p14:creationId xmlns:p14="http://schemas.microsoft.com/office/powerpoint/2010/main" val="225693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spcBef>
                <a:spcPts val="0"/>
              </a:spcBef>
              <a:spcAft>
                <a:spcPts val="0"/>
              </a:spcAft>
            </a:pPr>
            <a:r>
              <a:rPr lang="en-US" sz="1000" kern="1200" dirty="0">
                <a:solidFill>
                  <a:prstClr val="black"/>
                </a:solidFill>
                <a:latin typeface="Calibri" panose="020F0502020204030204"/>
                <a:ea typeface="ＭＳ Ｐゴシック" pitchFamily="-12" charset="-128"/>
                <a:cs typeface="ＭＳ Ｐゴシック" pitchFamily="-12" charset="-128"/>
              </a:rPr>
              <a:t>Approach:</a:t>
            </a:r>
          </a:p>
          <a:p>
            <a:pPr fontAlgn="auto">
              <a:spcBef>
                <a:spcPts val="0"/>
              </a:spcBef>
              <a:spcAft>
                <a:spcPts val="0"/>
              </a:spcAft>
            </a:pPr>
            <a:r>
              <a:rPr lang="en-US" sz="1000" b="0" kern="1200" dirty="0">
                <a:solidFill>
                  <a:prstClr val="black"/>
                </a:solidFill>
                <a:latin typeface="Calibri" panose="020F0502020204030204"/>
                <a:ea typeface="ＭＳ Ｐゴシック" pitchFamily="-12" charset="-128"/>
                <a:cs typeface="ＭＳ Ｐゴシック" pitchFamily="-12" charset="-128"/>
              </a:rPr>
              <a:t>Cognizant proposes “</a:t>
            </a:r>
            <a:r>
              <a:rPr lang="en-US" sz="1000" kern="1200" dirty="0">
                <a:solidFill>
                  <a:prstClr val="black"/>
                </a:solidFill>
                <a:latin typeface="Calibri" panose="020F0502020204030204"/>
                <a:ea typeface="ＭＳ Ｐゴシック" pitchFamily="-12" charset="-128"/>
                <a:cs typeface="ＭＳ Ｐゴシック" pitchFamily="-12" charset="-128"/>
              </a:rPr>
              <a:t>WAVE</a:t>
            </a:r>
            <a:r>
              <a:rPr lang="en-US" sz="1000" b="0" kern="1200" dirty="0">
                <a:solidFill>
                  <a:prstClr val="black"/>
                </a:solidFill>
                <a:latin typeface="Calibri" panose="020F0502020204030204"/>
                <a:ea typeface="ＭＳ Ｐゴシック" pitchFamily="-12" charset="-128"/>
                <a:cs typeface="ＭＳ Ｐゴシック" pitchFamily="-12" charset="-128"/>
              </a:rPr>
              <a:t>” based approach to modernize all the remaining applications.</a:t>
            </a:r>
          </a:p>
          <a:p>
            <a:pPr fontAlgn="auto">
              <a:spcBef>
                <a:spcPts val="0"/>
              </a:spcBef>
              <a:spcAft>
                <a:spcPts val="0"/>
              </a:spcAft>
            </a:pPr>
            <a:endParaRPr lang="en-US" sz="1000" b="0" kern="1200" dirty="0">
              <a:solidFill>
                <a:prstClr val="black"/>
              </a:solidFill>
              <a:latin typeface="Calibri" panose="020F0502020204030204"/>
              <a:ea typeface="ＭＳ Ｐゴシック" pitchFamily="-12" charset="-128"/>
              <a:cs typeface="ＭＳ Ｐゴシック" pitchFamily="-12" charset="-128"/>
            </a:endParaRPr>
          </a:p>
          <a:p>
            <a:pPr fontAlgn="auto">
              <a:spcBef>
                <a:spcPts val="0"/>
              </a:spcBef>
              <a:spcAft>
                <a:spcPts val="0"/>
              </a:spcAft>
            </a:pPr>
            <a:r>
              <a:rPr lang="en-US" sz="1000" b="0" kern="1200" dirty="0">
                <a:solidFill>
                  <a:prstClr val="black"/>
                </a:solidFill>
                <a:latin typeface="Calibri" panose="020F0502020204030204"/>
                <a:ea typeface="ＭＳ Ｐゴシック" pitchFamily="-12" charset="-128"/>
                <a:cs typeface="ＭＳ Ｐゴシック" pitchFamily="-12" charset="-128"/>
              </a:rPr>
              <a:t>Each “WAVE” </a:t>
            </a:r>
            <a:r>
              <a:rPr lang="en-US" sz="1000" kern="1200" dirty="0">
                <a:solidFill>
                  <a:prstClr val="black"/>
                </a:solidFill>
                <a:latin typeface="Calibri" panose="020F0502020204030204"/>
                <a:ea typeface="ＭＳ Ｐゴシック" pitchFamily="-12" charset="-128"/>
                <a:cs typeface="ＭＳ Ｐゴシック" pitchFamily="-12" charset="-128"/>
              </a:rPr>
              <a:t>will not be “Big Bang”</a:t>
            </a:r>
            <a:r>
              <a:rPr lang="en-US" sz="1000" b="0" kern="1200" dirty="0">
                <a:solidFill>
                  <a:prstClr val="black"/>
                </a:solidFill>
                <a:latin typeface="Calibri" panose="020F0502020204030204"/>
                <a:ea typeface="ＭＳ Ｐゴシック" pitchFamily="-12" charset="-128"/>
                <a:cs typeface="ＭＳ Ｐゴシック" pitchFamily="-12" charset="-128"/>
              </a:rPr>
              <a:t>. Applications will be installed to PROD in a staggered way within a WAVE.</a:t>
            </a:r>
          </a:p>
          <a:p>
            <a:pPr fontAlgn="auto">
              <a:spcBef>
                <a:spcPts val="0"/>
              </a:spcBef>
              <a:spcAft>
                <a:spcPts val="0"/>
              </a:spcAft>
            </a:pPr>
            <a:endParaRPr lang="en-US" sz="1000" b="0" kern="1200" dirty="0">
              <a:solidFill>
                <a:prstClr val="black"/>
              </a:solidFill>
              <a:latin typeface="Calibri" panose="020F0502020204030204"/>
              <a:ea typeface="ＭＳ Ｐゴシック" pitchFamily="-12" charset="-128"/>
              <a:cs typeface="ＭＳ Ｐゴシック" pitchFamily="-12" charset="-128"/>
            </a:endParaRPr>
          </a:p>
          <a:p>
            <a:pPr fontAlgn="auto">
              <a:spcBef>
                <a:spcPts val="0"/>
              </a:spcBef>
              <a:spcAft>
                <a:spcPts val="0"/>
              </a:spcAft>
            </a:pPr>
            <a:r>
              <a:rPr lang="en-US" sz="1000" kern="1200" dirty="0">
                <a:solidFill>
                  <a:prstClr val="black"/>
                </a:solidFill>
                <a:latin typeface="Calibri" panose="020F0502020204030204"/>
                <a:ea typeface="ＭＳ Ｐゴシック" pitchFamily="-12" charset="-128"/>
                <a:cs typeface="ＭＳ Ｐゴシック" pitchFamily="-12" charset="-128"/>
              </a:rPr>
              <a:t>Benefits:</a:t>
            </a:r>
          </a:p>
          <a:p>
            <a:pPr marL="214313" indent="-214313" fontAlgn="auto">
              <a:spcBef>
                <a:spcPts val="0"/>
              </a:spcBef>
              <a:spcAft>
                <a:spcPts val="0"/>
              </a:spcAft>
              <a:buFont typeface="Arial" panose="020B0604020202020204" pitchFamily="34" charset="0"/>
              <a:buChar char="•"/>
            </a:pPr>
            <a:r>
              <a:rPr lang="en-US" sz="1000" b="0" kern="1200" dirty="0">
                <a:solidFill>
                  <a:prstClr val="black"/>
                </a:solidFill>
                <a:latin typeface="Calibri" panose="020F0502020204030204"/>
                <a:ea typeface="ＭＳ Ｐゴシック" pitchFamily="-12" charset="-128"/>
                <a:cs typeface="ＭＳ Ｐゴシック" pitchFamily="-12" charset="-128"/>
              </a:rPr>
              <a:t>Mitigating the risk of “Big Bang” application release</a:t>
            </a:r>
          </a:p>
          <a:p>
            <a:pPr marL="214313" indent="-214313" fontAlgn="auto">
              <a:spcBef>
                <a:spcPts val="0"/>
              </a:spcBef>
              <a:spcAft>
                <a:spcPts val="0"/>
              </a:spcAft>
              <a:buFont typeface="Arial" panose="020B0604020202020204" pitchFamily="34" charset="0"/>
              <a:buChar char="•"/>
            </a:pPr>
            <a:r>
              <a:rPr lang="en-US" sz="1000" b="0" kern="1200" dirty="0">
                <a:solidFill>
                  <a:prstClr val="black"/>
                </a:solidFill>
                <a:latin typeface="Calibri" panose="020F0502020204030204"/>
                <a:ea typeface="ＭＳ Ｐゴシック" pitchFamily="-12" charset="-128"/>
                <a:cs typeface="ＭＳ Ｐゴシック" pitchFamily="-12" charset="-128"/>
              </a:rPr>
              <a:t>Minimal disruption to Business</a:t>
            </a:r>
          </a:p>
          <a:p>
            <a:pPr marL="214313" indent="-214313" fontAlgn="auto">
              <a:spcBef>
                <a:spcPts val="0"/>
              </a:spcBef>
              <a:spcAft>
                <a:spcPts val="0"/>
              </a:spcAft>
              <a:buFont typeface="Arial" panose="020B0604020202020204" pitchFamily="34" charset="0"/>
              <a:buChar char="•"/>
            </a:pPr>
            <a:r>
              <a:rPr lang="en-US" sz="1000" b="0" kern="1200" dirty="0">
                <a:solidFill>
                  <a:prstClr val="black"/>
                </a:solidFill>
                <a:latin typeface="Calibri" panose="020F0502020204030204"/>
                <a:ea typeface="ＭＳ Ｐゴシック" pitchFamily="-12" charset="-128"/>
                <a:cs typeface="ＭＳ Ｐゴシック" pitchFamily="-12" charset="-128"/>
              </a:rPr>
              <a:t>Optimal usage of Change Management</a:t>
            </a:r>
          </a:p>
          <a:p>
            <a:pPr marL="214313" indent="-214313" fontAlgn="auto">
              <a:spcBef>
                <a:spcPts val="0"/>
              </a:spcBef>
              <a:spcAft>
                <a:spcPts val="0"/>
              </a:spcAft>
              <a:buFont typeface="Arial" panose="020B0604020202020204" pitchFamily="34" charset="0"/>
              <a:buChar char="•"/>
            </a:pPr>
            <a:r>
              <a:rPr lang="en-US" sz="1000" b="0" kern="1200" dirty="0">
                <a:solidFill>
                  <a:prstClr val="black"/>
                </a:solidFill>
                <a:latin typeface="Calibri" panose="020F0502020204030204"/>
                <a:ea typeface="ＭＳ Ｐゴシック" pitchFamily="-12" charset="-128"/>
                <a:cs typeface="ＭＳ Ｐゴシック" pitchFamily="-12" charset="-128"/>
              </a:rPr>
              <a:t>Effective co-ordination between focused team </a:t>
            </a:r>
          </a:p>
          <a:p>
            <a:pPr marL="214313" indent="-214313" fontAlgn="auto">
              <a:spcBef>
                <a:spcPts val="0"/>
              </a:spcBef>
              <a:spcAft>
                <a:spcPts val="0"/>
              </a:spcAft>
              <a:buFont typeface="Arial" panose="020B0604020202020204" pitchFamily="34" charset="0"/>
              <a:buChar char="•"/>
            </a:pPr>
            <a:r>
              <a:rPr lang="en-US" sz="1000" b="0" kern="1200" dirty="0">
                <a:solidFill>
                  <a:prstClr val="black"/>
                </a:solidFill>
                <a:latin typeface="Calibri" panose="020F0502020204030204"/>
                <a:ea typeface="ＭＳ Ｐゴシック" pitchFamily="-12" charset="-128"/>
                <a:cs typeface="ＭＳ Ｐゴシック" pitchFamily="-12" charset="-128"/>
              </a:rPr>
              <a:t>Reduced peak team size, there by optimal resource utilization</a:t>
            </a:r>
          </a:p>
          <a:p>
            <a:endParaRPr lang="en-US" dirty="0"/>
          </a:p>
          <a:p>
            <a:endParaRPr lang="en-US" dirty="0"/>
          </a:p>
          <a:p>
            <a:pPr fontAlgn="auto">
              <a:spcBef>
                <a:spcPts val="0"/>
              </a:spcBef>
              <a:spcAft>
                <a:spcPts val="0"/>
              </a:spcAft>
            </a:pPr>
            <a:r>
              <a:rPr lang="en-US" sz="1350" dirty="0">
                <a:solidFill>
                  <a:prstClr val="black"/>
                </a:solidFill>
                <a:latin typeface="Calibri" panose="020F0502020204030204"/>
              </a:rPr>
              <a:t>Scope</a:t>
            </a:r>
          </a:p>
          <a:p>
            <a:pPr marL="214313" indent="-214313" fontAlgn="auto">
              <a:spcBef>
                <a:spcPts val="0"/>
              </a:spcBef>
              <a:spcAft>
                <a:spcPts val="0"/>
              </a:spcAft>
              <a:buFont typeface="Arial" panose="020B0604020202020204" pitchFamily="34" charset="0"/>
              <a:buChar char="•"/>
            </a:pPr>
            <a:r>
              <a:rPr lang="en-US" sz="1350" b="0" dirty="0">
                <a:solidFill>
                  <a:prstClr val="black"/>
                </a:solidFill>
                <a:latin typeface="Calibri" panose="020F0502020204030204"/>
              </a:rPr>
              <a:t>Cognizant identified remaining applications to have </a:t>
            </a:r>
            <a:r>
              <a:rPr lang="en-US" sz="1350" dirty="0">
                <a:solidFill>
                  <a:prstClr val="black"/>
                </a:solidFill>
                <a:latin typeface="Calibri" panose="020F0502020204030204"/>
              </a:rPr>
              <a:t>394 Delphi Apps </a:t>
            </a:r>
          </a:p>
          <a:p>
            <a:pPr marL="557213" lvl="1" indent="-214313" fontAlgn="auto">
              <a:spcBef>
                <a:spcPts val="0"/>
              </a:spcBef>
              <a:spcAft>
                <a:spcPts val="0"/>
              </a:spcAft>
              <a:buFont typeface="Arial" panose="020B0604020202020204" pitchFamily="34" charset="0"/>
              <a:buChar char="•"/>
            </a:pPr>
            <a:r>
              <a:rPr lang="en-US" sz="1350" b="0" dirty="0">
                <a:solidFill>
                  <a:prstClr val="black"/>
                </a:solidFill>
                <a:latin typeface="Calibri" panose="020F0502020204030204"/>
              </a:rPr>
              <a:t>WAVE 1 – 110 Delphi Applications</a:t>
            </a:r>
          </a:p>
          <a:p>
            <a:pPr marL="557213" lvl="1" indent="-214313" fontAlgn="auto">
              <a:spcBef>
                <a:spcPts val="0"/>
              </a:spcBef>
              <a:spcAft>
                <a:spcPts val="0"/>
              </a:spcAft>
              <a:buFont typeface="Arial" panose="020B0604020202020204" pitchFamily="34" charset="0"/>
              <a:buChar char="•"/>
            </a:pPr>
            <a:r>
              <a:rPr lang="en-US" sz="1350" b="0" dirty="0">
                <a:solidFill>
                  <a:prstClr val="black"/>
                </a:solidFill>
                <a:latin typeface="Calibri" panose="020F0502020204030204"/>
              </a:rPr>
              <a:t>WAVE 2 – 139 Delphi Applications</a:t>
            </a:r>
          </a:p>
          <a:p>
            <a:pPr marL="557213" lvl="1" indent="-214313" fontAlgn="auto">
              <a:spcBef>
                <a:spcPts val="0"/>
              </a:spcBef>
              <a:spcAft>
                <a:spcPts val="0"/>
              </a:spcAft>
              <a:buFont typeface="Arial" panose="020B0604020202020204" pitchFamily="34" charset="0"/>
              <a:buChar char="•"/>
            </a:pPr>
            <a:r>
              <a:rPr lang="en-US" sz="1350" b="0" dirty="0">
                <a:solidFill>
                  <a:prstClr val="black"/>
                </a:solidFill>
                <a:latin typeface="Calibri" panose="020F0502020204030204"/>
              </a:rPr>
              <a:t>WAVE 3 – 145 Delphi Applications</a:t>
            </a:r>
          </a:p>
          <a:p>
            <a:pPr marL="214313" indent="-214313" fontAlgn="auto">
              <a:spcBef>
                <a:spcPts val="0"/>
              </a:spcBef>
              <a:spcAft>
                <a:spcPts val="0"/>
              </a:spcAft>
              <a:buFont typeface="Arial" panose="020B0604020202020204" pitchFamily="34" charset="0"/>
              <a:buChar char="•"/>
            </a:pPr>
            <a:r>
              <a:rPr lang="en-US" sz="1350" b="0" dirty="0">
                <a:solidFill>
                  <a:prstClr val="black"/>
                </a:solidFill>
                <a:latin typeface="Calibri" panose="020F0502020204030204"/>
              </a:rPr>
              <a:t>Using Functional Point Estimation Model, the total effort is </a:t>
            </a:r>
            <a:r>
              <a:rPr lang="en-US" sz="1350" dirty="0">
                <a:solidFill>
                  <a:prstClr val="black"/>
                </a:solidFill>
                <a:latin typeface="Calibri" panose="020F0502020204030204"/>
              </a:rPr>
              <a:t>1074 PM</a:t>
            </a:r>
          </a:p>
          <a:p>
            <a:endParaRPr lang="en-US" dirty="0"/>
          </a:p>
        </p:txBody>
      </p:sp>
      <p:sp>
        <p:nvSpPr>
          <p:cNvPr id="4" name="Slide Number Placeholder 3"/>
          <p:cNvSpPr>
            <a:spLocks noGrp="1"/>
          </p:cNvSpPr>
          <p:nvPr>
            <p:ph type="sldNum" sz="quarter" idx="10"/>
          </p:nvPr>
        </p:nvSpPr>
        <p:spPr/>
        <p:txBody>
          <a:bodyPr/>
          <a:lstStyle/>
          <a:p>
            <a:pPr>
              <a:defRPr/>
            </a:pPr>
            <a:fld id="{5A0291BD-46C9-4318-BA4A-4A6C27D383AA}" type="slidenum">
              <a:rPr lang="en-US" smtClean="0">
                <a:solidFill>
                  <a:srgbClr val="000000"/>
                </a:solidFill>
              </a:rPr>
              <a:pPr>
                <a:defRPr/>
              </a:pPr>
              <a:t>18</a:t>
            </a:fld>
            <a:endParaRPr lang="en-US" dirty="0">
              <a:solidFill>
                <a:srgbClr val="000000"/>
              </a:solidFill>
            </a:endParaRPr>
          </a:p>
        </p:txBody>
      </p:sp>
    </p:spTree>
    <p:extLst>
      <p:ext uri="{BB962C8B-B14F-4D97-AF65-F5344CB8AC3E}">
        <p14:creationId xmlns:p14="http://schemas.microsoft.com/office/powerpoint/2010/main" val="324033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spcBef>
                <a:spcPts val="0"/>
              </a:spcBef>
              <a:spcAft>
                <a:spcPts val="0"/>
              </a:spcAft>
            </a:pPr>
            <a:r>
              <a:rPr lang="en-US" sz="1000" kern="1200" dirty="0">
                <a:solidFill>
                  <a:prstClr val="black"/>
                </a:solidFill>
                <a:latin typeface="Calibri" panose="020F0502020204030204"/>
                <a:ea typeface="ＭＳ Ｐゴシック" pitchFamily="-12" charset="-128"/>
                <a:cs typeface="ＭＳ Ｐゴシック" pitchFamily="-12" charset="-128"/>
              </a:rPr>
              <a:t>Approach:</a:t>
            </a:r>
          </a:p>
          <a:p>
            <a:pPr fontAlgn="auto">
              <a:spcBef>
                <a:spcPts val="0"/>
              </a:spcBef>
              <a:spcAft>
                <a:spcPts val="0"/>
              </a:spcAft>
            </a:pPr>
            <a:r>
              <a:rPr lang="en-US" sz="1000" b="0" kern="1200" dirty="0">
                <a:solidFill>
                  <a:prstClr val="black"/>
                </a:solidFill>
                <a:latin typeface="Calibri" panose="020F0502020204030204"/>
                <a:ea typeface="ＭＳ Ｐゴシック" pitchFamily="-12" charset="-128"/>
                <a:cs typeface="ＭＳ Ｐゴシック" pitchFamily="-12" charset="-128"/>
              </a:rPr>
              <a:t>Cognizant proposes “</a:t>
            </a:r>
            <a:r>
              <a:rPr lang="en-US" sz="1000" kern="1200" dirty="0">
                <a:solidFill>
                  <a:prstClr val="black"/>
                </a:solidFill>
                <a:latin typeface="Calibri" panose="020F0502020204030204"/>
                <a:ea typeface="ＭＳ Ｐゴシック" pitchFamily="-12" charset="-128"/>
                <a:cs typeface="ＭＳ Ｐゴシック" pitchFamily="-12" charset="-128"/>
              </a:rPr>
              <a:t>WAVE</a:t>
            </a:r>
            <a:r>
              <a:rPr lang="en-US" sz="1000" b="0" kern="1200" dirty="0">
                <a:solidFill>
                  <a:prstClr val="black"/>
                </a:solidFill>
                <a:latin typeface="Calibri" panose="020F0502020204030204"/>
                <a:ea typeface="ＭＳ Ｐゴシック" pitchFamily="-12" charset="-128"/>
                <a:cs typeface="ＭＳ Ｐゴシック" pitchFamily="-12" charset="-128"/>
              </a:rPr>
              <a:t>” based approach to modernize all the remaining applications.</a:t>
            </a:r>
          </a:p>
          <a:p>
            <a:pPr fontAlgn="auto">
              <a:spcBef>
                <a:spcPts val="0"/>
              </a:spcBef>
              <a:spcAft>
                <a:spcPts val="0"/>
              </a:spcAft>
            </a:pPr>
            <a:endParaRPr lang="en-US" sz="1000" b="0" kern="1200" dirty="0">
              <a:solidFill>
                <a:prstClr val="black"/>
              </a:solidFill>
              <a:latin typeface="Calibri" panose="020F0502020204030204"/>
              <a:ea typeface="ＭＳ Ｐゴシック" pitchFamily="-12" charset="-128"/>
              <a:cs typeface="ＭＳ Ｐゴシック" pitchFamily="-12" charset="-128"/>
            </a:endParaRPr>
          </a:p>
          <a:p>
            <a:pPr fontAlgn="auto">
              <a:spcBef>
                <a:spcPts val="0"/>
              </a:spcBef>
              <a:spcAft>
                <a:spcPts val="0"/>
              </a:spcAft>
            </a:pPr>
            <a:r>
              <a:rPr lang="en-US" sz="1000" b="0" kern="1200" dirty="0">
                <a:solidFill>
                  <a:prstClr val="black"/>
                </a:solidFill>
                <a:latin typeface="Calibri" panose="020F0502020204030204"/>
                <a:ea typeface="ＭＳ Ｐゴシック" pitchFamily="-12" charset="-128"/>
                <a:cs typeface="ＭＳ Ｐゴシック" pitchFamily="-12" charset="-128"/>
              </a:rPr>
              <a:t>Each “WAVE” </a:t>
            </a:r>
            <a:r>
              <a:rPr lang="en-US" sz="1000" kern="1200" dirty="0">
                <a:solidFill>
                  <a:prstClr val="black"/>
                </a:solidFill>
                <a:latin typeface="Calibri" panose="020F0502020204030204"/>
                <a:ea typeface="ＭＳ Ｐゴシック" pitchFamily="-12" charset="-128"/>
                <a:cs typeface="ＭＳ Ｐゴシック" pitchFamily="-12" charset="-128"/>
              </a:rPr>
              <a:t>will not be “Big Bang”</a:t>
            </a:r>
            <a:r>
              <a:rPr lang="en-US" sz="1000" b="0" kern="1200" dirty="0">
                <a:solidFill>
                  <a:prstClr val="black"/>
                </a:solidFill>
                <a:latin typeface="Calibri" panose="020F0502020204030204"/>
                <a:ea typeface="ＭＳ Ｐゴシック" pitchFamily="-12" charset="-128"/>
                <a:cs typeface="ＭＳ Ｐゴシック" pitchFamily="-12" charset="-128"/>
              </a:rPr>
              <a:t>. Applications will be installed to PROD in a staggered way within a WAVE.</a:t>
            </a:r>
          </a:p>
          <a:p>
            <a:pPr fontAlgn="auto">
              <a:spcBef>
                <a:spcPts val="0"/>
              </a:spcBef>
              <a:spcAft>
                <a:spcPts val="0"/>
              </a:spcAft>
            </a:pPr>
            <a:endParaRPr lang="en-US" sz="1000" b="0" kern="1200" dirty="0">
              <a:solidFill>
                <a:prstClr val="black"/>
              </a:solidFill>
              <a:latin typeface="Calibri" panose="020F0502020204030204"/>
              <a:ea typeface="ＭＳ Ｐゴシック" pitchFamily="-12" charset="-128"/>
              <a:cs typeface="ＭＳ Ｐゴシック" pitchFamily="-12" charset="-128"/>
            </a:endParaRPr>
          </a:p>
          <a:p>
            <a:pPr fontAlgn="auto">
              <a:spcBef>
                <a:spcPts val="0"/>
              </a:spcBef>
              <a:spcAft>
                <a:spcPts val="0"/>
              </a:spcAft>
            </a:pPr>
            <a:r>
              <a:rPr lang="en-US" sz="1000" kern="1200" dirty="0">
                <a:solidFill>
                  <a:prstClr val="black"/>
                </a:solidFill>
                <a:latin typeface="Calibri" panose="020F0502020204030204"/>
                <a:ea typeface="ＭＳ Ｐゴシック" pitchFamily="-12" charset="-128"/>
                <a:cs typeface="ＭＳ Ｐゴシック" pitchFamily="-12" charset="-128"/>
              </a:rPr>
              <a:t>Benefits:</a:t>
            </a:r>
          </a:p>
          <a:p>
            <a:pPr marL="214313" indent="-214313" fontAlgn="auto">
              <a:spcBef>
                <a:spcPts val="0"/>
              </a:spcBef>
              <a:spcAft>
                <a:spcPts val="0"/>
              </a:spcAft>
              <a:buFont typeface="Arial" panose="020B0604020202020204" pitchFamily="34" charset="0"/>
              <a:buChar char="•"/>
            </a:pPr>
            <a:r>
              <a:rPr lang="en-US" sz="1000" b="0" kern="1200" dirty="0">
                <a:solidFill>
                  <a:prstClr val="black"/>
                </a:solidFill>
                <a:latin typeface="Calibri" panose="020F0502020204030204"/>
                <a:ea typeface="ＭＳ Ｐゴシック" pitchFamily="-12" charset="-128"/>
                <a:cs typeface="ＭＳ Ｐゴシック" pitchFamily="-12" charset="-128"/>
              </a:rPr>
              <a:t>Mitigating the risk of “Big Bang” application release</a:t>
            </a:r>
          </a:p>
          <a:p>
            <a:pPr marL="214313" indent="-214313" fontAlgn="auto">
              <a:spcBef>
                <a:spcPts val="0"/>
              </a:spcBef>
              <a:spcAft>
                <a:spcPts val="0"/>
              </a:spcAft>
              <a:buFont typeface="Arial" panose="020B0604020202020204" pitchFamily="34" charset="0"/>
              <a:buChar char="•"/>
            </a:pPr>
            <a:r>
              <a:rPr lang="en-US" sz="1000" b="0" kern="1200" dirty="0">
                <a:solidFill>
                  <a:prstClr val="black"/>
                </a:solidFill>
                <a:latin typeface="Calibri" panose="020F0502020204030204"/>
                <a:ea typeface="ＭＳ Ｐゴシック" pitchFamily="-12" charset="-128"/>
                <a:cs typeface="ＭＳ Ｐゴシック" pitchFamily="-12" charset="-128"/>
              </a:rPr>
              <a:t>Minimal disruption to Business</a:t>
            </a:r>
          </a:p>
          <a:p>
            <a:pPr marL="214313" indent="-214313" fontAlgn="auto">
              <a:spcBef>
                <a:spcPts val="0"/>
              </a:spcBef>
              <a:spcAft>
                <a:spcPts val="0"/>
              </a:spcAft>
              <a:buFont typeface="Arial" panose="020B0604020202020204" pitchFamily="34" charset="0"/>
              <a:buChar char="•"/>
            </a:pPr>
            <a:r>
              <a:rPr lang="en-US" sz="1000" b="0" kern="1200" dirty="0">
                <a:solidFill>
                  <a:prstClr val="black"/>
                </a:solidFill>
                <a:latin typeface="Calibri" panose="020F0502020204030204"/>
                <a:ea typeface="ＭＳ Ｐゴシック" pitchFamily="-12" charset="-128"/>
                <a:cs typeface="ＭＳ Ｐゴシック" pitchFamily="-12" charset="-128"/>
              </a:rPr>
              <a:t>Optimal usage of Change Management</a:t>
            </a:r>
          </a:p>
          <a:p>
            <a:pPr marL="214313" indent="-214313" fontAlgn="auto">
              <a:spcBef>
                <a:spcPts val="0"/>
              </a:spcBef>
              <a:spcAft>
                <a:spcPts val="0"/>
              </a:spcAft>
              <a:buFont typeface="Arial" panose="020B0604020202020204" pitchFamily="34" charset="0"/>
              <a:buChar char="•"/>
            </a:pPr>
            <a:r>
              <a:rPr lang="en-US" sz="1000" b="0" kern="1200" dirty="0">
                <a:solidFill>
                  <a:prstClr val="black"/>
                </a:solidFill>
                <a:latin typeface="Calibri" panose="020F0502020204030204"/>
                <a:ea typeface="ＭＳ Ｐゴシック" pitchFamily="-12" charset="-128"/>
                <a:cs typeface="ＭＳ Ｐゴシック" pitchFamily="-12" charset="-128"/>
              </a:rPr>
              <a:t>Effective co-ordination between focused team </a:t>
            </a:r>
          </a:p>
          <a:p>
            <a:pPr marL="214313" indent="-214313" fontAlgn="auto">
              <a:spcBef>
                <a:spcPts val="0"/>
              </a:spcBef>
              <a:spcAft>
                <a:spcPts val="0"/>
              </a:spcAft>
              <a:buFont typeface="Arial" panose="020B0604020202020204" pitchFamily="34" charset="0"/>
              <a:buChar char="•"/>
            </a:pPr>
            <a:r>
              <a:rPr lang="en-US" sz="1000" b="0" kern="1200" dirty="0">
                <a:solidFill>
                  <a:prstClr val="black"/>
                </a:solidFill>
                <a:latin typeface="Calibri" panose="020F0502020204030204"/>
                <a:ea typeface="ＭＳ Ｐゴシック" pitchFamily="-12" charset="-128"/>
                <a:cs typeface="ＭＳ Ｐゴシック" pitchFamily="-12" charset="-128"/>
              </a:rPr>
              <a:t>Reduced peak team size, there by optimal resource utilization</a:t>
            </a:r>
          </a:p>
          <a:p>
            <a:endParaRPr lang="en-US" dirty="0"/>
          </a:p>
          <a:p>
            <a:endParaRPr lang="en-US" dirty="0"/>
          </a:p>
          <a:p>
            <a:pPr fontAlgn="auto">
              <a:spcBef>
                <a:spcPts val="0"/>
              </a:spcBef>
              <a:spcAft>
                <a:spcPts val="0"/>
              </a:spcAft>
            </a:pPr>
            <a:r>
              <a:rPr lang="en-US" sz="1350" dirty="0">
                <a:solidFill>
                  <a:prstClr val="black"/>
                </a:solidFill>
                <a:latin typeface="Calibri" panose="020F0502020204030204"/>
              </a:rPr>
              <a:t>Scope</a:t>
            </a:r>
          </a:p>
          <a:p>
            <a:pPr marL="214313" indent="-214313" fontAlgn="auto">
              <a:spcBef>
                <a:spcPts val="0"/>
              </a:spcBef>
              <a:spcAft>
                <a:spcPts val="0"/>
              </a:spcAft>
              <a:buFont typeface="Arial" panose="020B0604020202020204" pitchFamily="34" charset="0"/>
              <a:buChar char="•"/>
            </a:pPr>
            <a:r>
              <a:rPr lang="en-US" sz="1350" b="0" dirty="0">
                <a:solidFill>
                  <a:prstClr val="black"/>
                </a:solidFill>
                <a:latin typeface="Calibri" panose="020F0502020204030204"/>
              </a:rPr>
              <a:t>Cognizant identified remaining applications to have </a:t>
            </a:r>
            <a:r>
              <a:rPr lang="en-US" sz="1350" dirty="0">
                <a:solidFill>
                  <a:prstClr val="black"/>
                </a:solidFill>
                <a:latin typeface="Calibri" panose="020F0502020204030204"/>
              </a:rPr>
              <a:t>394 Delphi Apps </a:t>
            </a:r>
          </a:p>
          <a:p>
            <a:pPr marL="557213" lvl="1" indent="-214313" fontAlgn="auto">
              <a:spcBef>
                <a:spcPts val="0"/>
              </a:spcBef>
              <a:spcAft>
                <a:spcPts val="0"/>
              </a:spcAft>
              <a:buFont typeface="Arial" panose="020B0604020202020204" pitchFamily="34" charset="0"/>
              <a:buChar char="•"/>
            </a:pPr>
            <a:r>
              <a:rPr lang="en-US" sz="1350" b="0" dirty="0">
                <a:solidFill>
                  <a:prstClr val="black"/>
                </a:solidFill>
                <a:latin typeface="Calibri" panose="020F0502020204030204"/>
              </a:rPr>
              <a:t>WAVE 1 – 110 Delphi Applications</a:t>
            </a:r>
          </a:p>
          <a:p>
            <a:pPr marL="557213" lvl="1" indent="-214313" fontAlgn="auto">
              <a:spcBef>
                <a:spcPts val="0"/>
              </a:spcBef>
              <a:spcAft>
                <a:spcPts val="0"/>
              </a:spcAft>
              <a:buFont typeface="Arial" panose="020B0604020202020204" pitchFamily="34" charset="0"/>
              <a:buChar char="•"/>
            </a:pPr>
            <a:r>
              <a:rPr lang="en-US" sz="1350" b="0" dirty="0">
                <a:solidFill>
                  <a:prstClr val="black"/>
                </a:solidFill>
                <a:latin typeface="Calibri" panose="020F0502020204030204"/>
              </a:rPr>
              <a:t>WAVE 2 – 139 Delphi Applications</a:t>
            </a:r>
          </a:p>
          <a:p>
            <a:pPr marL="557213" lvl="1" indent="-214313" fontAlgn="auto">
              <a:spcBef>
                <a:spcPts val="0"/>
              </a:spcBef>
              <a:spcAft>
                <a:spcPts val="0"/>
              </a:spcAft>
              <a:buFont typeface="Arial" panose="020B0604020202020204" pitchFamily="34" charset="0"/>
              <a:buChar char="•"/>
            </a:pPr>
            <a:r>
              <a:rPr lang="en-US" sz="1350" b="0" dirty="0">
                <a:solidFill>
                  <a:prstClr val="black"/>
                </a:solidFill>
                <a:latin typeface="Calibri" panose="020F0502020204030204"/>
              </a:rPr>
              <a:t>WAVE 3 – 145 Delphi Applications</a:t>
            </a:r>
          </a:p>
          <a:p>
            <a:pPr marL="214313" indent="-214313" fontAlgn="auto">
              <a:spcBef>
                <a:spcPts val="0"/>
              </a:spcBef>
              <a:spcAft>
                <a:spcPts val="0"/>
              </a:spcAft>
              <a:buFont typeface="Arial" panose="020B0604020202020204" pitchFamily="34" charset="0"/>
              <a:buChar char="•"/>
            </a:pPr>
            <a:r>
              <a:rPr lang="en-US" sz="1350" b="0" dirty="0">
                <a:solidFill>
                  <a:prstClr val="black"/>
                </a:solidFill>
                <a:latin typeface="Calibri" panose="020F0502020204030204"/>
              </a:rPr>
              <a:t>Using Functional Point Estimation Model, the total effort is </a:t>
            </a:r>
            <a:r>
              <a:rPr lang="en-US" sz="1350" dirty="0">
                <a:solidFill>
                  <a:prstClr val="black"/>
                </a:solidFill>
                <a:latin typeface="Calibri" panose="020F0502020204030204"/>
              </a:rPr>
              <a:t>1074 PM</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A0291BD-46C9-4318-BA4A-4A6C27D383A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1953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94D0BD-8900-45EA-AA2E-538EEBD034E8}" type="slidenum">
              <a:rPr lang="en-US" smtClean="0"/>
              <a:t>23</a:t>
            </a:fld>
            <a:endParaRPr lang="en-US"/>
          </a:p>
        </p:txBody>
      </p:sp>
    </p:spTree>
    <p:extLst>
      <p:ext uri="{BB962C8B-B14F-4D97-AF65-F5344CB8AC3E}">
        <p14:creationId xmlns:p14="http://schemas.microsoft.com/office/powerpoint/2010/main" val="3488450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259FA6-43DD-4BED-A4DB-7F624BA1D484}" type="slidenum">
              <a:rPr lang="en-US" smtClean="0"/>
              <a:t>27</a:t>
            </a:fld>
            <a:endParaRPr lang="en-US"/>
          </a:p>
        </p:txBody>
      </p:sp>
    </p:spTree>
    <p:extLst>
      <p:ext uri="{BB962C8B-B14F-4D97-AF65-F5344CB8AC3E}">
        <p14:creationId xmlns:p14="http://schemas.microsoft.com/office/powerpoint/2010/main" val="3673551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Vinod has a point of view on this slide</a:t>
            </a:r>
            <a:endParaRPr lang="en-US" dirty="0"/>
          </a:p>
        </p:txBody>
      </p:sp>
      <p:sp>
        <p:nvSpPr>
          <p:cNvPr id="4" name="Slide Number Placeholder 3"/>
          <p:cNvSpPr>
            <a:spLocks noGrp="1"/>
          </p:cNvSpPr>
          <p:nvPr>
            <p:ph type="sldNum" sz="quarter" idx="10"/>
          </p:nvPr>
        </p:nvSpPr>
        <p:spPr/>
        <p:txBody>
          <a:bodyPr/>
          <a:lstStyle/>
          <a:p>
            <a:pPr>
              <a:defRPr/>
            </a:pPr>
            <a:fld id="{5A0291BD-46C9-4318-BA4A-4A6C27D383AA}" type="slidenum">
              <a:rPr lang="en-US" smtClean="0">
                <a:solidFill>
                  <a:srgbClr val="000000"/>
                </a:solidFill>
              </a:rPr>
              <a:pPr>
                <a:defRPr/>
              </a:pPr>
              <a:t>40</a:t>
            </a:fld>
            <a:endParaRPr lang="en-US" dirty="0">
              <a:solidFill>
                <a:srgbClr val="000000"/>
              </a:solidFill>
            </a:endParaRPr>
          </a:p>
        </p:txBody>
      </p:sp>
    </p:spTree>
    <p:extLst>
      <p:ext uri="{BB962C8B-B14F-4D97-AF65-F5344CB8AC3E}">
        <p14:creationId xmlns:p14="http://schemas.microsoft.com/office/powerpoint/2010/main" val="412603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ln/>
        </p:spPr>
        <p:txBody>
          <a:bodyPr/>
          <a:lstStyle/>
          <a:p>
            <a:pPr>
              <a:defRPr/>
            </a:pPr>
            <a:endParaRPr lang="en-US" sz="1063" dirty="0">
              <a:latin typeface="Arial" charset="0"/>
              <a:ea typeface="ＭＳ Ｐゴシック" charset="-128"/>
            </a:endParaRPr>
          </a:p>
        </p:txBody>
      </p:sp>
      <p:sp>
        <p:nvSpPr>
          <p:cNvPr id="22531" name="Slide Number Placeholder 3"/>
          <p:cNvSpPr>
            <a:spLocks noGrp="1"/>
          </p:cNvSpPr>
          <p:nvPr>
            <p:ph type="sldNum" sz="quarter" idx="5"/>
          </p:nvPr>
        </p:nvSpPr>
        <p:spPr>
          <a:noFill/>
        </p:spPr>
        <p:txBody>
          <a:bodyPr/>
          <a:lstStyle/>
          <a:p>
            <a:fld id="{BF25A374-AE55-4713-A8B5-FD5657EBF334}" type="slidenum">
              <a:rPr lang="en-US" smtClean="0">
                <a:ea typeface="ＭＳ Ｐゴシック"/>
                <a:cs typeface="ＭＳ Ｐゴシック"/>
              </a:rPr>
              <a:pPr/>
              <a:t>46</a:t>
            </a:fld>
            <a:endParaRPr lang="en-US" dirty="0">
              <a:ea typeface="ＭＳ Ｐゴシック"/>
              <a:cs typeface="ＭＳ Ｐゴシック"/>
            </a:endParaRPr>
          </a:p>
        </p:txBody>
      </p:sp>
    </p:spTree>
    <p:extLst>
      <p:ext uri="{BB962C8B-B14F-4D97-AF65-F5344CB8AC3E}">
        <p14:creationId xmlns:p14="http://schemas.microsoft.com/office/powerpoint/2010/main" val="4245643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 Id="rId5" Type="http://schemas.openxmlformats.org/officeDocument/2006/relationships/image" Target="../media/image27.emf"/><Relationship Id="rId4"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3"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588" y="4068"/>
            <a:ext cx="9140825" cy="5141714"/>
          </a:xfrm>
          <a:prstGeom prst="rect">
            <a:avLst/>
          </a:prstGeom>
          <a:noFill/>
          <a:ln w="9525">
            <a:noFill/>
            <a:miter lim="800000"/>
            <a:headEnd/>
            <a:tailEnd/>
          </a:ln>
        </p:spPr>
      </p:pic>
      <p:sp>
        <p:nvSpPr>
          <p:cNvPr id="4" name="Text Box 1042"/>
          <p:cNvSpPr txBox="1">
            <a:spLocks noChangeArrowheads="1"/>
          </p:cNvSpPr>
          <p:nvPr userDrawn="1"/>
        </p:nvSpPr>
        <p:spPr bwMode="auto">
          <a:xfrm>
            <a:off x="2771775" y="4801439"/>
            <a:ext cx="3600450" cy="249148"/>
          </a:xfrm>
          <a:prstGeom prst="rect">
            <a:avLst/>
          </a:prstGeom>
          <a:noFill/>
          <a:ln w="9525">
            <a:noFill/>
            <a:miter lim="800000"/>
            <a:headEnd/>
            <a:tailEnd/>
          </a:ln>
        </p:spPr>
        <p:txBody>
          <a:bodyPr lIns="81639" tIns="40819" rIns="81639" bIns="40819" anchor="ctr">
            <a:spAutoFit/>
          </a:bodyPr>
          <a:lstStyle/>
          <a:p>
            <a:pPr algn="ctr">
              <a:lnSpc>
                <a:spcPts val="1250"/>
              </a:lnSpc>
              <a:defRPr/>
            </a:pPr>
            <a:r>
              <a:rPr lang="en-US" sz="800" b="0" dirty="0">
                <a:latin typeface="Calibri" pitchFamily="34" charset="0"/>
                <a:ea typeface="ＭＳ Ｐゴシック" charset="-128"/>
                <a:cs typeface="Calibri" panose="020F0502020204030204" pitchFamily="34" charset="0"/>
              </a:rPr>
              <a:t>© 2018, Cognizant Technology Solutions. All Rights Reserved.</a:t>
            </a:r>
          </a:p>
        </p:txBody>
      </p:sp>
      <p:sp>
        <p:nvSpPr>
          <p:cNvPr id="2" name="Title 1"/>
          <p:cNvSpPr>
            <a:spLocks noGrp="1"/>
          </p:cNvSpPr>
          <p:nvPr>
            <p:ph type="title"/>
          </p:nvPr>
        </p:nvSpPr>
        <p:spPr>
          <a:xfrm>
            <a:off x="1" y="1887674"/>
            <a:ext cx="3779912" cy="1368152"/>
          </a:xfrm>
        </p:spPr>
        <p:txBody>
          <a:bodyPr anchor="ctr"/>
          <a:lstStyle>
            <a:lvl1pPr algn="ctr">
              <a:defRPr b="1">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5" name="Rectangle 4"/>
          <p:cNvSpPr/>
          <p:nvPr userDrawn="1"/>
        </p:nvSpPr>
        <p:spPr bwMode="auto">
          <a:xfrm>
            <a:off x="0" y="0"/>
            <a:ext cx="9144000" cy="7715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9898" t="27918" r="9010" b="27231"/>
          <a:stretch/>
        </p:blipFill>
        <p:spPr>
          <a:xfrm>
            <a:off x="107504" y="51470"/>
            <a:ext cx="2088232" cy="649673"/>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0312" y="4506637"/>
            <a:ext cx="1646611" cy="497967"/>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6_Section Header">
    <p:spTree>
      <p:nvGrpSpPr>
        <p:cNvPr id="1" name=""/>
        <p:cNvGrpSpPr/>
        <p:nvPr/>
      </p:nvGrpSpPr>
      <p:grpSpPr>
        <a:xfrm>
          <a:off x="0" y="0"/>
          <a:ext cx="0" cy="0"/>
          <a:chOff x="0" y="0"/>
          <a:chExt cx="0" cy="0"/>
        </a:xfrm>
      </p:grpSpPr>
      <p:sp>
        <p:nvSpPr>
          <p:cNvPr id="29" name="Rectangle 28"/>
          <p:cNvSpPr/>
          <p:nvPr/>
        </p:nvSpPr>
        <p:spPr>
          <a:xfrm>
            <a:off x="-1" y="111539"/>
            <a:ext cx="9140827" cy="3506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500" dirty="0">
              <a:solidFill>
                <a:prstClr val="white"/>
              </a:solidFill>
              <a:latin typeface="Calibri" panose="020F0502020204030204" pitchFamily="34" charset="0"/>
            </a:endParaRPr>
          </a:p>
        </p:txBody>
      </p:sp>
      <p:sp>
        <p:nvSpPr>
          <p:cNvPr id="30" name="Rectangle 29"/>
          <p:cNvSpPr/>
          <p:nvPr/>
        </p:nvSpPr>
        <p:spPr>
          <a:xfrm>
            <a:off x="6352" y="4711391"/>
            <a:ext cx="9144001" cy="434726"/>
          </a:xfrm>
          <a:prstGeom prst="rect">
            <a:avLst/>
          </a:prstGeom>
          <a:solidFill>
            <a:srgbClr val="0781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sp>
        <p:nvSpPr>
          <p:cNvPr id="31" name="Rectangle 30"/>
          <p:cNvSpPr/>
          <p:nvPr/>
        </p:nvSpPr>
        <p:spPr>
          <a:xfrm flipH="1">
            <a:off x="9527" y="4849660"/>
            <a:ext cx="2292351" cy="246217"/>
          </a:xfrm>
          <a:prstGeom prst="rect">
            <a:avLst/>
          </a:prstGeom>
        </p:spPr>
        <p:txBody>
          <a:bodyPr wrap="square" lIns="91436" tIns="45718" rIns="91436" bIns="45718">
            <a:spAutoFit/>
          </a:bodyPr>
          <a:lstStyle/>
          <a:p>
            <a:pPr defTabSz="457189"/>
            <a:fld id="{C175B9BB-39CA-4151-B7B7-BE2D0CEF28E0}" type="slidenum">
              <a:rPr lang="en-US" sz="1000" b="1">
                <a:solidFill>
                  <a:prstClr val="white"/>
                </a:solidFill>
              </a:rPr>
              <a:pPr defTabSz="457189"/>
              <a:t>‹#›</a:t>
            </a:fld>
            <a:endParaRPr lang="en-US" sz="1000" b="1" dirty="0">
              <a:solidFill>
                <a:prstClr val="white"/>
              </a:solidFill>
            </a:endParaRPr>
          </a:p>
        </p:txBody>
      </p:sp>
      <p:sp>
        <p:nvSpPr>
          <p:cNvPr id="32" name="TextBox 31"/>
          <p:cNvSpPr txBox="1"/>
          <p:nvPr/>
        </p:nvSpPr>
        <p:spPr>
          <a:xfrm>
            <a:off x="219463" y="4870141"/>
            <a:ext cx="7886313" cy="215440"/>
          </a:xfrm>
          <a:prstGeom prst="rect">
            <a:avLst/>
          </a:prstGeom>
          <a:noFill/>
        </p:spPr>
        <p:txBody>
          <a:bodyPr wrap="square" lIns="91436" tIns="45718" rIns="91436" bIns="45718" rtlCol="0">
            <a:spAutoFit/>
          </a:bodyPr>
          <a:lstStyle/>
          <a:p>
            <a:pPr defTabSz="457189" fontAlgn="base">
              <a:spcBef>
                <a:spcPct val="0"/>
              </a:spcBef>
              <a:spcAft>
                <a:spcPct val="0"/>
              </a:spcAft>
            </a:pPr>
            <a:r>
              <a:rPr lang="en-US" sz="800" dirty="0">
                <a:solidFill>
                  <a:prstClr val="white"/>
                </a:solidFill>
                <a:ea typeface="ＭＳ Ｐゴシック" charset="-128"/>
              </a:rPr>
              <a:t>| © 2017 Copyright 	 	                     	                                                                                                                                                 Confidential and Proprietary </a:t>
            </a:r>
          </a:p>
        </p:txBody>
      </p: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9325" y="4818889"/>
            <a:ext cx="1025400" cy="310101"/>
          </a:xfrm>
          <a:prstGeom prst="rect">
            <a:avLst/>
          </a:prstGeom>
        </p:spPr>
      </p:pic>
      <p:sp>
        <p:nvSpPr>
          <p:cNvPr id="34" name="Rounded Rectangle 33"/>
          <p:cNvSpPr/>
          <p:nvPr/>
        </p:nvSpPr>
        <p:spPr>
          <a:xfrm>
            <a:off x="3902711" y="4741367"/>
            <a:ext cx="1338580" cy="468809"/>
          </a:xfrm>
          <a:prstGeom prst="roundRect">
            <a:avLst>
              <a:gd name="adj" fmla="val 7895"/>
            </a:avLst>
          </a:prstGeom>
          <a:solidFill>
            <a:srgbClr val="078158"/>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9673" y="4761463"/>
            <a:ext cx="384654" cy="384654"/>
          </a:xfrm>
          <a:prstGeom prst="rect">
            <a:avLst/>
          </a:prstGeom>
        </p:spPr>
      </p:pic>
      <p:sp>
        <p:nvSpPr>
          <p:cNvPr id="44" name="Title Placeholder 32"/>
          <p:cNvSpPr>
            <a:spLocks noGrp="1"/>
          </p:cNvSpPr>
          <p:nvPr>
            <p:ph type="title"/>
          </p:nvPr>
        </p:nvSpPr>
        <p:spPr>
          <a:xfrm>
            <a:off x="-6351" y="111539"/>
            <a:ext cx="9144000" cy="350687"/>
          </a:xfrm>
          <a:prstGeom prst="rect">
            <a:avLst/>
          </a:prstGeom>
        </p:spPr>
        <p:txBody>
          <a:bodyPr vert="horz" lIns="91440" tIns="45720" rIns="91440" bIns="45720" rtlCol="0" anchor="ctr">
            <a:noAutofit/>
          </a:bodyPr>
          <a:lstStyle>
            <a:lvl1pPr>
              <a:defRPr sz="1500" b="1">
                <a:solidFill>
                  <a:srgbClr val="078158"/>
                </a:solidFill>
                <a:latin typeface="Calibri" panose="020F0502020204030204" pitchFamily="34" charset="0"/>
              </a:defRPr>
            </a:lvl1pPr>
          </a:lstStyle>
          <a:p>
            <a:r>
              <a:rPr lang="en-US" dirty="0"/>
              <a:t>Header text</a:t>
            </a:r>
          </a:p>
        </p:txBody>
      </p:sp>
      <p:grpSp>
        <p:nvGrpSpPr>
          <p:cNvPr id="45" name="Group 44"/>
          <p:cNvGrpSpPr/>
          <p:nvPr/>
        </p:nvGrpSpPr>
        <p:grpSpPr>
          <a:xfrm>
            <a:off x="2" y="-2"/>
            <a:ext cx="9150351" cy="100584"/>
            <a:chOff x="0" y="-2"/>
            <a:chExt cx="9150350" cy="83340"/>
          </a:xfrm>
        </p:grpSpPr>
        <p:sp>
          <p:nvSpPr>
            <p:cNvPr id="46" name="Rectangle 45"/>
            <p:cNvSpPr/>
            <p:nvPr/>
          </p:nvSpPr>
          <p:spPr>
            <a:xfrm>
              <a:off x="0" y="1042"/>
              <a:ext cx="1371600" cy="82296"/>
            </a:xfrm>
            <a:prstGeom prst="rect">
              <a:avLst/>
            </a:prstGeom>
            <a:solidFill>
              <a:srgbClr val="0781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sp>
          <p:nvSpPr>
            <p:cNvPr id="47" name="Rectangle 46"/>
            <p:cNvSpPr/>
            <p:nvPr userDrawn="1"/>
          </p:nvSpPr>
          <p:spPr>
            <a:xfrm>
              <a:off x="1327150" y="1042"/>
              <a:ext cx="1371600" cy="8229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sp>
          <p:nvSpPr>
            <p:cNvPr id="48" name="Rectangle 47"/>
            <p:cNvSpPr/>
            <p:nvPr userDrawn="1"/>
          </p:nvSpPr>
          <p:spPr>
            <a:xfrm>
              <a:off x="2628900" y="1042"/>
              <a:ext cx="1371600" cy="82296"/>
            </a:xfrm>
            <a:prstGeom prst="rect">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sp>
          <p:nvSpPr>
            <p:cNvPr id="49" name="Rectangle 48"/>
            <p:cNvSpPr/>
            <p:nvPr userDrawn="1"/>
          </p:nvSpPr>
          <p:spPr>
            <a:xfrm>
              <a:off x="3978275" y="1042"/>
              <a:ext cx="1371600" cy="82296"/>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sp>
          <p:nvSpPr>
            <p:cNvPr id="50" name="Rectangle 49"/>
            <p:cNvSpPr/>
            <p:nvPr userDrawn="1"/>
          </p:nvSpPr>
          <p:spPr>
            <a:xfrm>
              <a:off x="5316855" y="1042"/>
              <a:ext cx="1371600" cy="82296"/>
            </a:xfrm>
            <a:prstGeom prst="rect">
              <a:avLst/>
            </a:prstGeom>
            <a:solidFill>
              <a:srgbClr val="FF99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sp>
          <p:nvSpPr>
            <p:cNvPr id="51" name="Rectangle 50"/>
            <p:cNvSpPr/>
            <p:nvPr userDrawn="1"/>
          </p:nvSpPr>
          <p:spPr>
            <a:xfrm>
              <a:off x="6607175" y="1042"/>
              <a:ext cx="1371600" cy="8229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sp>
          <p:nvSpPr>
            <p:cNvPr id="52" name="Rectangle 51"/>
            <p:cNvSpPr/>
            <p:nvPr userDrawn="1"/>
          </p:nvSpPr>
          <p:spPr>
            <a:xfrm>
              <a:off x="7961630" y="-2"/>
              <a:ext cx="1188720" cy="83340"/>
            </a:xfrm>
            <a:prstGeom prst="rect">
              <a:avLst/>
            </a:prstGeom>
            <a:solidFill>
              <a:srgbClr val="07815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grpSp>
    </p:spTree>
    <p:extLst>
      <p:ext uri="{BB962C8B-B14F-4D97-AF65-F5344CB8AC3E}">
        <p14:creationId xmlns:p14="http://schemas.microsoft.com/office/powerpoint/2010/main" val="270812617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430" y="1141369"/>
            <a:ext cx="9166860" cy="1554480"/>
          </a:xfrm>
          <a:prstGeom prst="rect">
            <a:avLst/>
          </a:prstGeom>
        </p:spPr>
      </p:pic>
      <p:sp>
        <p:nvSpPr>
          <p:cNvPr id="9" name="Title 8"/>
          <p:cNvSpPr>
            <a:spLocks noGrp="1"/>
          </p:cNvSpPr>
          <p:nvPr>
            <p:ph type="title"/>
          </p:nvPr>
        </p:nvSpPr>
        <p:spPr>
          <a:xfrm>
            <a:off x="144967" y="1350000"/>
            <a:ext cx="7694342" cy="994172"/>
          </a:xfrm>
        </p:spPr>
        <p:txBody>
          <a:bodyPr>
            <a:normAutofit/>
          </a:bodyPr>
          <a:lstStyle>
            <a:lvl1pPr algn="ctr">
              <a:defRPr sz="32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11" name="Text Box 1042"/>
          <p:cNvSpPr txBox="1">
            <a:spLocks noChangeArrowheads="1"/>
          </p:cNvSpPr>
          <p:nvPr userDrawn="1"/>
        </p:nvSpPr>
        <p:spPr bwMode="auto">
          <a:xfrm>
            <a:off x="2771775" y="4894353"/>
            <a:ext cx="3600450" cy="249148"/>
          </a:xfrm>
          <a:prstGeom prst="rect">
            <a:avLst/>
          </a:prstGeom>
          <a:noFill/>
          <a:ln w="9525">
            <a:noFill/>
            <a:miter lim="800000"/>
            <a:headEnd/>
            <a:tailEnd/>
          </a:ln>
        </p:spPr>
        <p:txBody>
          <a:bodyPr lIns="81639" tIns="40819" rIns="81639" bIns="40819" anchor="ctr">
            <a:spAutoFit/>
          </a:bodyPr>
          <a:lstStyle/>
          <a:p>
            <a:pPr algn="ctr" fontAlgn="auto">
              <a:lnSpc>
                <a:spcPts val="1250"/>
              </a:lnSpc>
              <a:spcBef>
                <a:spcPts val="0"/>
              </a:spcBef>
              <a:spcAft>
                <a:spcPts val="0"/>
              </a:spcAft>
              <a:defRPr/>
            </a:pPr>
            <a:r>
              <a:rPr lang="en-US" sz="1000" b="0" dirty="0">
                <a:solidFill>
                  <a:prstClr val="black"/>
                </a:solidFill>
                <a:latin typeface="Calibri" pitchFamily="34" charset="0"/>
                <a:ea typeface="ＭＳ Ｐゴシック" charset="-128"/>
                <a:cs typeface="Calibri" panose="020F0502020204030204" pitchFamily="34" charset="0"/>
              </a:rPr>
              <a:t>© 2018, Cognizant Technology Solutions. All Rights Reserved.</a:t>
            </a:r>
          </a:p>
        </p:txBody>
      </p:sp>
      <p:pic>
        <p:nvPicPr>
          <p:cNvPr id="12" name="Picture 11"/>
          <p:cNvPicPr>
            <a:picLocks noChangeAspect="1"/>
          </p:cNvPicPr>
          <p:nvPr userDrawn="1"/>
        </p:nvPicPr>
        <p:blipFill rotWithShape="1">
          <a:blip r:embed="rId3"/>
          <a:srcRect r="66511"/>
          <a:stretch/>
        </p:blipFill>
        <p:spPr>
          <a:xfrm>
            <a:off x="7099925" y="465289"/>
            <a:ext cx="1768698" cy="2496243"/>
          </a:xfrm>
          <a:prstGeom prst="rect">
            <a:avLst/>
          </a:prstGeom>
        </p:spPr>
      </p:pic>
    </p:spTree>
    <p:extLst>
      <p:ext uri="{BB962C8B-B14F-4D97-AF65-F5344CB8AC3E}">
        <p14:creationId xmlns:p14="http://schemas.microsoft.com/office/powerpoint/2010/main" val="1827765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22860" y="2878988"/>
            <a:ext cx="9166860" cy="1554480"/>
          </a:xfrm>
          <a:prstGeom prst="rect">
            <a:avLst/>
          </a:prstGeom>
        </p:spPr>
      </p:pic>
      <p:sp>
        <p:nvSpPr>
          <p:cNvPr id="9" name="Title 8"/>
          <p:cNvSpPr>
            <a:spLocks noGrp="1"/>
          </p:cNvSpPr>
          <p:nvPr>
            <p:ph type="title"/>
          </p:nvPr>
        </p:nvSpPr>
        <p:spPr>
          <a:xfrm>
            <a:off x="144967" y="3090424"/>
            <a:ext cx="7694342" cy="994172"/>
          </a:xfrm>
        </p:spPr>
        <p:txBody>
          <a:bodyPr>
            <a:normAutofit/>
          </a:bodyPr>
          <a:lstStyle>
            <a:lvl1pPr algn="ctr">
              <a:defRPr sz="32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6" name="Picture 5"/>
          <p:cNvPicPr>
            <a:picLocks noChangeAspect="1"/>
          </p:cNvPicPr>
          <p:nvPr userDrawn="1"/>
        </p:nvPicPr>
        <p:blipFill rotWithShape="1">
          <a:blip r:embed="rId3"/>
          <a:srcRect l="66561"/>
          <a:stretch/>
        </p:blipFill>
        <p:spPr>
          <a:xfrm>
            <a:off x="7101239" y="2205713"/>
            <a:ext cx="1766071" cy="2496243"/>
          </a:xfrm>
          <a:prstGeom prst="rect">
            <a:avLst/>
          </a:prstGeom>
        </p:spPr>
      </p:pic>
      <p:sp>
        <p:nvSpPr>
          <p:cNvPr id="7" name="Text Box 1042"/>
          <p:cNvSpPr txBox="1">
            <a:spLocks noChangeArrowheads="1"/>
          </p:cNvSpPr>
          <p:nvPr userDrawn="1"/>
        </p:nvSpPr>
        <p:spPr bwMode="auto">
          <a:xfrm>
            <a:off x="2771775" y="4894353"/>
            <a:ext cx="3600450" cy="249148"/>
          </a:xfrm>
          <a:prstGeom prst="rect">
            <a:avLst/>
          </a:prstGeom>
          <a:noFill/>
          <a:ln w="9525">
            <a:noFill/>
            <a:miter lim="800000"/>
            <a:headEnd/>
            <a:tailEnd/>
          </a:ln>
        </p:spPr>
        <p:txBody>
          <a:bodyPr lIns="81639" tIns="40819" rIns="81639" bIns="40819" anchor="ctr">
            <a:spAutoFit/>
          </a:bodyPr>
          <a:lstStyle/>
          <a:p>
            <a:pPr algn="ctr" fontAlgn="auto">
              <a:lnSpc>
                <a:spcPts val="1250"/>
              </a:lnSpc>
              <a:spcBef>
                <a:spcPts val="0"/>
              </a:spcBef>
              <a:spcAft>
                <a:spcPts val="0"/>
              </a:spcAft>
              <a:defRPr/>
            </a:pPr>
            <a:r>
              <a:rPr lang="en-US" sz="1000" b="0" dirty="0">
                <a:solidFill>
                  <a:prstClr val="black"/>
                </a:solidFill>
                <a:latin typeface="Calibri" pitchFamily="34" charset="0"/>
                <a:ea typeface="ＭＳ Ｐゴシック" charset="-128"/>
                <a:cs typeface="Calibri" panose="020F0502020204030204" pitchFamily="34" charset="0"/>
              </a:rPr>
              <a:t>© 2018, Cognizant Technology Solutions. All Rights Reserved.</a:t>
            </a:r>
          </a:p>
        </p:txBody>
      </p:sp>
    </p:spTree>
    <p:extLst>
      <p:ext uri="{BB962C8B-B14F-4D97-AF65-F5344CB8AC3E}">
        <p14:creationId xmlns:p14="http://schemas.microsoft.com/office/powerpoint/2010/main" val="3950643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11430" y="550071"/>
            <a:ext cx="9166860" cy="586740"/>
          </a:xfrm>
          <a:prstGeom prst="rect">
            <a:avLst/>
          </a:prstGeom>
        </p:spPr>
      </p:pic>
      <p:sp>
        <p:nvSpPr>
          <p:cNvPr id="8" name="Title 7"/>
          <p:cNvSpPr>
            <a:spLocks noGrp="1"/>
          </p:cNvSpPr>
          <p:nvPr>
            <p:ph type="title"/>
          </p:nvPr>
        </p:nvSpPr>
        <p:spPr>
          <a:xfrm>
            <a:off x="0" y="550720"/>
            <a:ext cx="6496978" cy="585257"/>
          </a:xfrm>
          <a:noFill/>
        </p:spPr>
        <p:txBody>
          <a:bodyPr>
            <a:normAutofit/>
          </a:bodyPr>
          <a:lstStyle>
            <a:lvl1pPr algn="ctr">
              <a:defRPr sz="28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pic>
        <p:nvPicPr>
          <p:cNvPr id="2" name="Picture 1"/>
          <p:cNvPicPr>
            <a:picLocks noChangeAspect="1"/>
          </p:cNvPicPr>
          <p:nvPr userDrawn="1"/>
        </p:nvPicPr>
        <p:blipFill rotWithShape="1">
          <a:blip r:embed="rId3"/>
          <a:srcRect l="5909" r="3274"/>
          <a:stretch/>
        </p:blipFill>
        <p:spPr>
          <a:xfrm>
            <a:off x="0" y="1135977"/>
            <a:ext cx="9144000" cy="2939993"/>
          </a:xfrm>
          <a:prstGeom prst="rect">
            <a:avLst/>
          </a:prstGeom>
        </p:spPr>
      </p:pic>
      <p:pic>
        <p:nvPicPr>
          <p:cNvPr id="10" name="Picture 9"/>
          <p:cNvPicPr>
            <a:picLocks noChangeAspect="1"/>
          </p:cNvPicPr>
          <p:nvPr userDrawn="1"/>
        </p:nvPicPr>
        <p:blipFill>
          <a:blip r:embed="rId2"/>
          <a:stretch>
            <a:fillRect/>
          </a:stretch>
        </p:blipFill>
        <p:spPr>
          <a:xfrm>
            <a:off x="-22860" y="4075969"/>
            <a:ext cx="9166860" cy="586740"/>
          </a:xfrm>
          <a:prstGeom prst="rect">
            <a:avLst/>
          </a:prstGeom>
        </p:spPr>
      </p:pic>
      <p:sp>
        <p:nvSpPr>
          <p:cNvPr id="7" name="Text Box 1042"/>
          <p:cNvSpPr txBox="1">
            <a:spLocks noChangeArrowheads="1"/>
          </p:cNvSpPr>
          <p:nvPr userDrawn="1"/>
        </p:nvSpPr>
        <p:spPr bwMode="auto">
          <a:xfrm>
            <a:off x="2771775" y="4894353"/>
            <a:ext cx="3600450" cy="249148"/>
          </a:xfrm>
          <a:prstGeom prst="rect">
            <a:avLst/>
          </a:prstGeom>
          <a:noFill/>
          <a:ln w="9525">
            <a:noFill/>
            <a:miter lim="800000"/>
            <a:headEnd/>
            <a:tailEnd/>
          </a:ln>
        </p:spPr>
        <p:txBody>
          <a:bodyPr lIns="81639" tIns="40819" rIns="81639" bIns="40819" anchor="ctr">
            <a:spAutoFit/>
          </a:bodyPr>
          <a:lstStyle/>
          <a:p>
            <a:pPr algn="ctr" fontAlgn="auto">
              <a:lnSpc>
                <a:spcPts val="1250"/>
              </a:lnSpc>
              <a:spcBef>
                <a:spcPts val="0"/>
              </a:spcBef>
              <a:spcAft>
                <a:spcPts val="0"/>
              </a:spcAft>
              <a:defRPr/>
            </a:pPr>
            <a:r>
              <a:rPr lang="en-US" sz="1000" b="0" dirty="0">
                <a:solidFill>
                  <a:prstClr val="black"/>
                </a:solidFill>
                <a:latin typeface="Calibri" pitchFamily="34" charset="0"/>
                <a:ea typeface="ＭＳ Ｐゴシック" charset="-128"/>
                <a:cs typeface="Calibri" panose="020F0502020204030204" pitchFamily="34" charset="0"/>
              </a:rPr>
              <a:t>© 2018, Cognizant Technology Solutions. All Rights Reserved.</a:t>
            </a:r>
          </a:p>
        </p:txBody>
      </p:sp>
    </p:spTree>
    <p:extLst>
      <p:ext uri="{BB962C8B-B14F-4D97-AF65-F5344CB8AC3E}">
        <p14:creationId xmlns:p14="http://schemas.microsoft.com/office/powerpoint/2010/main" val="1389950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7"/>
          <p:cNvSpPr>
            <a:spLocks noGrp="1"/>
          </p:cNvSpPr>
          <p:nvPr>
            <p:ph type="title"/>
          </p:nvPr>
        </p:nvSpPr>
        <p:spPr>
          <a:xfrm>
            <a:off x="238359" y="2252547"/>
            <a:ext cx="6496978" cy="888875"/>
          </a:xfrm>
        </p:spPr>
        <p:txBody>
          <a:bodyPr>
            <a:normAutofit/>
          </a:bodyPr>
          <a:lstStyle>
            <a:lvl1pPr algn="ctr">
              <a:defRPr sz="2800" b="1">
                <a:solidFill>
                  <a:schemeClr val="bg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10" name="Text Box 1042"/>
          <p:cNvSpPr txBox="1">
            <a:spLocks noChangeArrowheads="1"/>
          </p:cNvSpPr>
          <p:nvPr userDrawn="1"/>
        </p:nvSpPr>
        <p:spPr bwMode="auto">
          <a:xfrm>
            <a:off x="3064376" y="4829129"/>
            <a:ext cx="3600450" cy="249148"/>
          </a:xfrm>
          <a:prstGeom prst="rect">
            <a:avLst/>
          </a:prstGeom>
          <a:noFill/>
          <a:ln w="9525">
            <a:noFill/>
            <a:miter lim="800000"/>
            <a:headEnd/>
            <a:tailEnd/>
          </a:ln>
        </p:spPr>
        <p:txBody>
          <a:bodyPr lIns="81639" tIns="40819" rIns="81639" bIns="40819" anchor="ctr">
            <a:spAutoFit/>
          </a:bodyPr>
          <a:lstStyle/>
          <a:p>
            <a:pPr algn="ctr" fontAlgn="auto">
              <a:lnSpc>
                <a:spcPts val="1250"/>
              </a:lnSpc>
              <a:spcBef>
                <a:spcPts val="0"/>
              </a:spcBef>
              <a:spcAft>
                <a:spcPts val="0"/>
              </a:spcAft>
              <a:defRPr/>
            </a:pPr>
            <a:r>
              <a:rPr lang="en-US" sz="1000" b="0" dirty="0">
                <a:solidFill>
                  <a:prstClr val="white"/>
                </a:solidFill>
                <a:latin typeface="Calibri" pitchFamily="34" charset="0"/>
                <a:ea typeface="ＭＳ Ｐゴシック" charset="-128"/>
                <a:cs typeface="Calibri" panose="020F0502020204030204" pitchFamily="34" charset="0"/>
              </a:rPr>
              <a:t>© 2018, Cognizant Technology Solutions. All Rights Reserved.</a:t>
            </a:r>
          </a:p>
        </p:txBody>
      </p:sp>
      <p:pic>
        <p:nvPicPr>
          <p:cNvPr id="2" name="Picture 1"/>
          <p:cNvPicPr>
            <a:picLocks noChangeAspect="1"/>
          </p:cNvPicPr>
          <p:nvPr userDrawn="1"/>
        </p:nvPicPr>
        <p:blipFill>
          <a:blip r:embed="rId2"/>
          <a:stretch>
            <a:fillRect/>
          </a:stretch>
        </p:blipFill>
        <p:spPr>
          <a:xfrm>
            <a:off x="6431280" y="1955453"/>
            <a:ext cx="2712720" cy="1684020"/>
          </a:xfrm>
          <a:prstGeom prst="rect">
            <a:avLst/>
          </a:prstGeom>
        </p:spPr>
      </p:pic>
      <p:sp>
        <p:nvSpPr>
          <p:cNvPr id="5" name="Text Box 1042"/>
          <p:cNvSpPr txBox="1">
            <a:spLocks noChangeArrowheads="1"/>
          </p:cNvSpPr>
          <p:nvPr userDrawn="1"/>
        </p:nvSpPr>
        <p:spPr bwMode="auto">
          <a:xfrm>
            <a:off x="2771775" y="4894353"/>
            <a:ext cx="3600450" cy="249148"/>
          </a:xfrm>
          <a:prstGeom prst="rect">
            <a:avLst/>
          </a:prstGeom>
          <a:noFill/>
          <a:ln w="9525">
            <a:noFill/>
            <a:miter lim="800000"/>
            <a:headEnd/>
            <a:tailEnd/>
          </a:ln>
        </p:spPr>
        <p:txBody>
          <a:bodyPr lIns="81639" tIns="40819" rIns="81639" bIns="40819" anchor="ctr">
            <a:spAutoFit/>
          </a:bodyPr>
          <a:lstStyle/>
          <a:p>
            <a:pPr algn="ctr" fontAlgn="auto">
              <a:lnSpc>
                <a:spcPts val="1250"/>
              </a:lnSpc>
              <a:spcBef>
                <a:spcPts val="0"/>
              </a:spcBef>
              <a:spcAft>
                <a:spcPts val="0"/>
              </a:spcAft>
              <a:defRPr/>
            </a:pPr>
            <a:r>
              <a:rPr lang="en-US" sz="1000" b="0" dirty="0">
                <a:solidFill>
                  <a:prstClr val="black"/>
                </a:solidFill>
                <a:latin typeface="Calibri" pitchFamily="34" charset="0"/>
                <a:ea typeface="ＭＳ Ｐゴシック" charset="-128"/>
                <a:cs typeface="Calibri" panose="020F0502020204030204" pitchFamily="34" charset="0"/>
              </a:rPr>
              <a:t>© 2018, Cognizant Technology Solutions. All Rights Reserved.</a:t>
            </a:r>
          </a:p>
        </p:txBody>
      </p:sp>
    </p:spTree>
    <p:extLst>
      <p:ext uri="{BB962C8B-B14F-4D97-AF65-F5344CB8AC3E}">
        <p14:creationId xmlns:p14="http://schemas.microsoft.com/office/powerpoint/2010/main" val="25490953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4696870"/>
            <a:ext cx="9144000" cy="446631"/>
          </a:xfrm>
          <a:prstGeom prst="rect">
            <a:avLst/>
          </a:prstGeom>
        </p:spPr>
      </p:pic>
      <p:sp>
        <p:nvSpPr>
          <p:cNvPr id="6" name="Title 5"/>
          <p:cNvSpPr>
            <a:spLocks noGrp="1"/>
          </p:cNvSpPr>
          <p:nvPr>
            <p:ph type="title"/>
          </p:nvPr>
        </p:nvSpPr>
        <p:spPr>
          <a:xfrm>
            <a:off x="144967" y="6215"/>
            <a:ext cx="7619399" cy="417531"/>
          </a:xfrm>
        </p:spPr>
        <p:txBody>
          <a:bodyPr>
            <a:noAutofit/>
          </a:bodyPr>
          <a:lstStyle>
            <a:lvl1pPr>
              <a:defRPr sz="1800" b="1">
                <a:latin typeface="Calibri" panose="020F0502020204030204" pitchFamily="34" charset="0"/>
                <a:cs typeface="Calibri" panose="020F0502020204030204" pitchFamily="34" charset="0"/>
              </a:defRPr>
            </a:lvl1pPr>
          </a:lstStyle>
          <a:p>
            <a:r>
              <a:rPr lang="en-US" dirty="0"/>
              <a:t>Click to edit Master title style</a:t>
            </a:r>
          </a:p>
        </p:txBody>
      </p:sp>
      <p:cxnSp>
        <p:nvCxnSpPr>
          <p:cNvPr id="10" name="Straight Connector 9"/>
          <p:cNvCxnSpPr/>
          <p:nvPr userDrawn="1"/>
        </p:nvCxnSpPr>
        <p:spPr>
          <a:xfrm>
            <a:off x="0" y="423746"/>
            <a:ext cx="9144000" cy="0"/>
          </a:xfrm>
          <a:prstGeom prst="line">
            <a:avLst/>
          </a:prstGeom>
          <a:ln w="9525">
            <a:solidFill>
              <a:srgbClr val="8F8FFF"/>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3119838" y="4867438"/>
            <a:ext cx="422275" cy="246221"/>
          </a:xfrm>
          <a:prstGeom prst="rect">
            <a:avLst/>
          </a:prstGeom>
          <a:noFill/>
        </p:spPr>
        <p:txBody>
          <a:bodyPr wrap="square" rtlCol="0" anchor="ctr">
            <a:spAutoFit/>
          </a:bodyPr>
          <a:lstStyle/>
          <a:p>
            <a:pPr fontAlgn="auto">
              <a:spcBef>
                <a:spcPts val="0"/>
              </a:spcBef>
              <a:spcAft>
                <a:spcPts val="0"/>
              </a:spcAft>
            </a:pPr>
            <a:fld id="{A0FEA6A9-45C6-4663-985C-5A7365E9D44E}" type="slidenum">
              <a:rPr lang="en-US" sz="1000" b="0" smtClean="0">
                <a:solidFill>
                  <a:prstClr val="black"/>
                </a:solidFill>
                <a:latin typeface="Calibri" panose="020F0502020204030204" pitchFamily="34" charset="0"/>
                <a:ea typeface="+mn-ea"/>
                <a:cs typeface="Calibri" panose="020F0502020204030204" pitchFamily="34" charset="0"/>
              </a:rPr>
              <a:pPr fontAlgn="auto">
                <a:spcBef>
                  <a:spcPts val="0"/>
                </a:spcBef>
                <a:spcAft>
                  <a:spcPts val="0"/>
                </a:spcAft>
              </a:pPr>
              <a:t>‹#›</a:t>
            </a:fld>
            <a:endParaRPr lang="en-US" sz="1000" b="0" dirty="0">
              <a:solidFill>
                <a:prstClr val="black"/>
              </a:solidFill>
              <a:latin typeface="Calibri" panose="020F0502020204030204" pitchFamily="34" charset="0"/>
              <a:ea typeface="+mn-ea"/>
              <a:cs typeface="Calibri" panose="020F0502020204030204" pitchFamily="34" charset="0"/>
            </a:endParaRPr>
          </a:p>
        </p:txBody>
      </p:sp>
      <p:cxnSp>
        <p:nvCxnSpPr>
          <p:cNvPr id="23" name="Straight Connector 22"/>
          <p:cNvCxnSpPr/>
          <p:nvPr userDrawn="1"/>
        </p:nvCxnSpPr>
        <p:spPr>
          <a:xfrm>
            <a:off x="3426225" y="4937521"/>
            <a:ext cx="0" cy="1462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074" name="Picture 2" descr="Homepa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73543" y="4747110"/>
            <a:ext cx="1218898" cy="3567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rotWithShape="1">
          <a:blip r:embed="rId4"/>
          <a:srcRect l="6173" t="12502" r="85584" b="77981"/>
          <a:stretch/>
        </p:blipFill>
        <p:spPr>
          <a:xfrm>
            <a:off x="1" y="-11646"/>
            <a:ext cx="169766" cy="435392"/>
          </a:xfrm>
          <a:prstGeom prst="rect">
            <a:avLst/>
          </a:prstGeom>
        </p:spPr>
      </p:pic>
      <p:sp>
        <p:nvSpPr>
          <p:cNvPr id="11" name="Text Box 1042"/>
          <p:cNvSpPr txBox="1">
            <a:spLocks noChangeArrowheads="1"/>
          </p:cNvSpPr>
          <p:nvPr userDrawn="1"/>
        </p:nvSpPr>
        <p:spPr bwMode="auto">
          <a:xfrm>
            <a:off x="3314386" y="4894353"/>
            <a:ext cx="3600450" cy="249148"/>
          </a:xfrm>
          <a:prstGeom prst="rect">
            <a:avLst/>
          </a:prstGeom>
          <a:noFill/>
          <a:ln w="9525">
            <a:noFill/>
            <a:miter lim="800000"/>
            <a:headEnd/>
            <a:tailEnd/>
          </a:ln>
        </p:spPr>
        <p:txBody>
          <a:bodyPr lIns="81639" tIns="40819" rIns="81639" bIns="40819" anchor="ctr">
            <a:spAutoFit/>
          </a:bodyPr>
          <a:lstStyle/>
          <a:p>
            <a:pPr algn="ctr" fontAlgn="auto">
              <a:lnSpc>
                <a:spcPts val="1250"/>
              </a:lnSpc>
              <a:spcBef>
                <a:spcPts val="0"/>
              </a:spcBef>
              <a:spcAft>
                <a:spcPts val="0"/>
              </a:spcAft>
              <a:defRPr/>
            </a:pPr>
            <a:r>
              <a:rPr lang="en-US" sz="1000" b="0" dirty="0">
                <a:solidFill>
                  <a:prstClr val="black"/>
                </a:solidFill>
                <a:latin typeface="Calibri" pitchFamily="34" charset="0"/>
                <a:ea typeface="ＭＳ Ｐゴシック" charset="-128"/>
                <a:cs typeface="Calibri" panose="020F0502020204030204" pitchFamily="34" charset="0"/>
              </a:rPr>
              <a:t>© 2018, Cognizant Technology Solutions. All Rights Reserved.</a:t>
            </a:r>
          </a:p>
        </p:txBody>
      </p:sp>
      <p:pic>
        <p:nvPicPr>
          <p:cNvPr id="12" name="Picture 11" descr="Cognizant_LOGO_on black.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9766" y="4727012"/>
            <a:ext cx="1313760" cy="397749"/>
          </a:xfrm>
          <a:prstGeom prst="rect">
            <a:avLst/>
          </a:prstGeom>
        </p:spPr>
      </p:pic>
    </p:spTree>
    <p:extLst>
      <p:ext uri="{BB962C8B-B14F-4D97-AF65-F5344CB8AC3E}">
        <p14:creationId xmlns:p14="http://schemas.microsoft.com/office/powerpoint/2010/main" val="3488395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94FB43-4C8D-4999-9F2C-6494639FFF97}" type="datetime1">
              <a:rPr lang="en-US" smtClean="0">
                <a:solidFill>
                  <a:prstClr val="black">
                    <a:tint val="75000"/>
                  </a:prstClr>
                </a:solidFill>
              </a:rPr>
              <a:pPr/>
              <a:t>3/27/2018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639CF3E7-4957-47E6-A51F-4D67C0D99EDB}"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1446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a:off x="0" y="0"/>
            <a:ext cx="9144000" cy="5143500"/>
          </a:xfrm>
          <a:prstGeom prst="rect">
            <a:avLst/>
          </a:prstGeom>
          <a:gradFill rotWithShape="1">
            <a:gsLst>
              <a:gs pos="0">
                <a:srgbClr val="404040"/>
              </a:gs>
              <a:gs pos="30000">
                <a:srgbClr val="0D0D0D"/>
              </a:gs>
              <a:gs pos="100000">
                <a:srgbClr val="0D0D0D"/>
              </a:gs>
            </a:gsLst>
            <a:lin ang="5400000"/>
          </a:gra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lstStyle/>
          <a:p>
            <a:pPr defTabSz="685766" eaLnBrk="0" hangingPunct="0">
              <a:defRPr/>
            </a:pPr>
            <a:endParaRPr lang="en-US" sz="1800" dirty="0">
              <a:solidFill>
                <a:srgbClr val="000000"/>
              </a:solidFill>
              <a:latin typeface="Arial" pitchFamily="-12" charset="0"/>
              <a:ea typeface="ＭＳ Ｐゴシック" pitchFamily="-12" charset="-128"/>
              <a:cs typeface="ＭＳ Ｐゴシック" pitchFamily="-12" charset="-128"/>
            </a:endParaRPr>
          </a:p>
        </p:txBody>
      </p:sp>
      <p:sp>
        <p:nvSpPr>
          <p:cNvPr id="3" name="Rectangle 33"/>
          <p:cNvSpPr>
            <a:spLocks noChangeArrowheads="1"/>
          </p:cNvSpPr>
          <p:nvPr/>
        </p:nvSpPr>
        <p:spPr bwMode="auto">
          <a:xfrm>
            <a:off x="228600" y="4686300"/>
            <a:ext cx="5181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defTabSz="685766">
              <a:lnSpc>
                <a:spcPct val="190000"/>
              </a:lnSpc>
              <a:defRPr/>
            </a:pPr>
            <a:r>
              <a:rPr lang="en-US" altLang="en-US" sz="675" dirty="0">
                <a:solidFill>
                  <a:srgbClr val="595959"/>
                </a:solidFill>
                <a:latin typeface="Verdana" pitchFamily="34" charset="0"/>
                <a:cs typeface="+mn-cs"/>
              </a:rPr>
              <a:t>      </a:t>
            </a:r>
            <a:r>
              <a:rPr lang="en-US" altLang="en-US" sz="600" dirty="0">
                <a:solidFill>
                  <a:srgbClr val="595959"/>
                </a:solidFill>
                <a:latin typeface="Verdana" pitchFamily="34" charset="0"/>
                <a:cs typeface="+mn-cs"/>
              </a:rPr>
              <a:t>|  </a:t>
            </a:r>
            <a:r>
              <a:rPr lang="en-US" altLang="en-US" sz="600" b="0" dirty="0">
                <a:solidFill>
                  <a:srgbClr val="595959"/>
                </a:solidFill>
                <a:latin typeface="Verdana" pitchFamily="34" charset="0"/>
                <a:cs typeface="+mn-cs"/>
              </a:rPr>
              <a:t>©2017, Cognizant 		</a:t>
            </a:r>
            <a:endParaRPr lang="en-US" altLang="en-US" sz="675" b="0" dirty="0">
              <a:solidFill>
                <a:srgbClr val="595959"/>
              </a:solidFill>
              <a:latin typeface="Verdana" pitchFamily="34" charset="0"/>
              <a:cs typeface="+mn-cs"/>
            </a:endParaRPr>
          </a:p>
        </p:txBody>
      </p:sp>
      <p:pic>
        <p:nvPicPr>
          <p:cNvPr id="4" name="Picture 6" descr="Cognizant_black_bak_logo_edit.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200900" y="4576762"/>
            <a:ext cx="1943100"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2"/>
          <p:cNvSpPr>
            <a:spLocks noGrp="1" noChangeArrowheads="1"/>
          </p:cNvSpPr>
          <p:nvPr>
            <p:ph type="sldNum" sz="quarter" idx="10"/>
          </p:nvPr>
        </p:nvSpPr>
        <p:spPr>
          <a:xfrm>
            <a:off x="76200" y="4743450"/>
            <a:ext cx="457200" cy="342900"/>
          </a:xfrm>
          <a:prstGeom prst="rect">
            <a:avLst/>
          </a:prstGeom>
        </p:spPr>
        <p:txBody>
          <a:bodyPr/>
          <a:lstStyle>
            <a:lvl1pPr>
              <a:defRPr sz="900">
                <a:solidFill>
                  <a:srgbClr val="6DB23F"/>
                </a:solidFill>
              </a:defRPr>
            </a:lvl1pPr>
          </a:lstStyle>
          <a:p>
            <a:pPr defTabSz="685766">
              <a:defRPr/>
            </a:pPr>
            <a:fld id="{D321E37B-7F59-4946-A62B-563F46F9A268}" type="slidenum">
              <a:rPr lang="en-US" smtClean="0">
                <a:ea typeface="ＭＳ Ｐゴシック" charset="-128"/>
              </a:rPr>
              <a:pPr defTabSz="685766">
                <a:defRPr/>
              </a:pPr>
              <a:t>‹#›</a:t>
            </a:fld>
            <a:endParaRPr lang="en-US" dirty="0">
              <a:ea typeface="ＭＳ Ｐゴシック" charset="-128"/>
            </a:endParaRPr>
          </a:p>
        </p:txBody>
      </p:sp>
    </p:spTree>
    <p:extLst>
      <p:ext uri="{BB962C8B-B14F-4D97-AF65-F5344CB8AC3E}">
        <p14:creationId xmlns:p14="http://schemas.microsoft.com/office/powerpoint/2010/main" val="31450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7149" tIns="28575" rIns="57149" bIns="28575" rtlCol="0" anchor="ctr"/>
          <a:lstStyle/>
          <a:p>
            <a:pPr algn="ctr" defTabSz="768342" fontAlgn="auto">
              <a:spcBef>
                <a:spcPts val="0"/>
              </a:spcBef>
              <a:spcAft>
                <a:spcPts val="0"/>
              </a:spcAft>
            </a:pPr>
            <a:endParaRPr lang="en-US" sz="1625" b="0" dirty="0">
              <a:solidFill>
                <a:prstClr val="white"/>
              </a:solidFill>
            </a:endParaRPr>
          </a:p>
        </p:txBody>
      </p:sp>
      <p:sp>
        <p:nvSpPr>
          <p:cNvPr id="2" name="Title 1"/>
          <p:cNvSpPr>
            <a:spLocks noGrp="1"/>
          </p:cNvSpPr>
          <p:nvPr>
            <p:ph type="title" hasCustomPrompt="1"/>
          </p:nvPr>
        </p:nvSpPr>
        <p:spPr>
          <a:xfrm>
            <a:off x="879138" y="61381"/>
            <a:ext cx="8071061" cy="384647"/>
          </a:xfrm>
        </p:spPr>
        <p:txBody>
          <a:bodyPr/>
          <a:lstStyle>
            <a:lvl1pPr>
              <a:defRPr sz="1500" b="0">
                <a:solidFill>
                  <a:srgbClr val="0070C0"/>
                </a:solidFill>
                <a:latin typeface="Calibri" panose="020F0502020204030204" pitchFamily="34" charset="0"/>
              </a:defRPr>
            </a:lvl1pPr>
          </a:lstStyle>
          <a:p>
            <a:r>
              <a:rPr lang="en-US" dirty="0"/>
              <a:t>CLICK TO EDIT MASTER TITLE STYLE</a:t>
            </a:r>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8017395" y="4731576"/>
            <a:ext cx="932802" cy="282803"/>
          </a:xfrm>
          <a:prstGeom prst="rect">
            <a:avLst/>
          </a:prstGeom>
        </p:spPr>
      </p:pic>
      <p:pic>
        <p:nvPicPr>
          <p:cNvPr id="9" name="Picture 8"/>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6444321" y="4784330"/>
            <a:ext cx="1367689" cy="177293"/>
          </a:xfrm>
          <a:prstGeom prst="rect">
            <a:avLst/>
          </a:prstGeom>
          <a:noFill/>
          <a:ln>
            <a:noFill/>
          </a:ln>
        </p:spPr>
      </p:pic>
      <p:sp>
        <p:nvSpPr>
          <p:cNvPr id="10" name="TextBox 9"/>
          <p:cNvSpPr txBox="1"/>
          <p:nvPr userDrawn="1"/>
        </p:nvSpPr>
        <p:spPr>
          <a:xfrm>
            <a:off x="478654" y="4853923"/>
            <a:ext cx="1237597" cy="138751"/>
          </a:xfrm>
          <a:prstGeom prst="rect">
            <a:avLst/>
          </a:prstGeom>
          <a:noFill/>
        </p:spPr>
        <p:txBody>
          <a:bodyPr lIns="42032" tIns="21016" rIns="42032" bIns="21016">
            <a:spAutoFit/>
          </a:bodyPr>
          <a:lstStyle/>
          <a:p>
            <a:pPr defTabSz="571404" eaLnBrk="0" fontAlgn="auto" hangingPunct="0">
              <a:spcBef>
                <a:spcPts val="0"/>
              </a:spcBef>
              <a:spcAft>
                <a:spcPts val="0"/>
              </a:spcAft>
              <a:defRPr/>
            </a:pPr>
            <a:r>
              <a:rPr lang="en-US" sz="626" b="0" i="1" dirty="0">
                <a:solidFill>
                  <a:prstClr val="black">
                    <a:lumMod val="75000"/>
                    <a:lumOff val="25000"/>
                  </a:prstClr>
                </a:solidFill>
                <a:latin typeface="Calibri" panose="020F0502020204030204" pitchFamily="34" charset="0"/>
                <a:ea typeface="+mn-ea"/>
                <a:cs typeface="+mn-cs"/>
              </a:rPr>
              <a:t>Copyright © 2018 Cognizant</a:t>
            </a:r>
          </a:p>
        </p:txBody>
      </p:sp>
      <p:cxnSp>
        <p:nvCxnSpPr>
          <p:cNvPr id="14" name="Straight Connector 13"/>
          <p:cNvCxnSpPr/>
          <p:nvPr userDrawn="1"/>
        </p:nvCxnSpPr>
        <p:spPr>
          <a:xfrm rot="5400000">
            <a:off x="364506" y="4913857"/>
            <a:ext cx="189472"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7902009" y="4765497"/>
            <a:ext cx="0" cy="21495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9907" y="1"/>
            <a:ext cx="889042" cy="472976"/>
          </a:xfrm>
          <a:prstGeom prst="rect">
            <a:avLst/>
          </a:prstGeom>
        </p:spPr>
      </p:pic>
      <p:grpSp>
        <p:nvGrpSpPr>
          <p:cNvPr id="12" name="Group 4"/>
          <p:cNvGrpSpPr>
            <a:grpSpLocks noChangeAspect="1"/>
          </p:cNvGrpSpPr>
          <p:nvPr userDrawn="1"/>
        </p:nvGrpSpPr>
        <p:grpSpPr bwMode="auto">
          <a:xfrm>
            <a:off x="-9920" y="1"/>
            <a:ext cx="888903" cy="473183"/>
            <a:chOff x="-10" y="0"/>
            <a:chExt cx="896" cy="477"/>
          </a:xfrm>
        </p:grpSpPr>
        <p:sp>
          <p:nvSpPr>
            <p:cNvPr id="17" name="AutoShape 3"/>
            <p:cNvSpPr>
              <a:spLocks noChangeAspect="1" noChangeArrowheads="1" noTextEdit="1"/>
            </p:cNvSpPr>
            <p:nvPr userDrawn="1"/>
          </p:nvSpPr>
          <p:spPr bwMode="auto">
            <a:xfrm>
              <a:off x="-10" y="0"/>
              <a:ext cx="896"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768342" fontAlgn="auto">
                <a:spcBef>
                  <a:spcPts val="0"/>
                </a:spcBef>
                <a:spcAft>
                  <a:spcPts val="0"/>
                </a:spcAft>
              </a:pPr>
              <a:endParaRPr lang="en-US" sz="1625" b="0" dirty="0">
                <a:solidFill>
                  <a:prstClr val="black"/>
                </a:solidFill>
                <a:latin typeface="Calibri" panose="020F0502020204030204"/>
                <a:ea typeface="+mn-ea"/>
                <a:cs typeface="+mn-cs"/>
              </a:endParaRPr>
            </a:p>
          </p:txBody>
        </p:sp>
        <p:sp>
          <p:nvSpPr>
            <p:cNvPr id="18" name="Freeform 17"/>
            <p:cNvSpPr>
              <a:spLocks/>
            </p:cNvSpPr>
            <p:nvPr userDrawn="1"/>
          </p:nvSpPr>
          <p:spPr bwMode="auto">
            <a:xfrm>
              <a:off x="55" y="81"/>
              <a:ext cx="357" cy="371"/>
            </a:xfrm>
            <a:custGeom>
              <a:avLst/>
              <a:gdLst>
                <a:gd name="T0" fmla="*/ 357 w 357"/>
                <a:gd name="T1" fmla="*/ 313 h 371"/>
                <a:gd name="T2" fmla="*/ 295 w 357"/>
                <a:gd name="T3" fmla="*/ 371 h 371"/>
                <a:gd name="T4" fmla="*/ 0 w 357"/>
                <a:gd name="T5" fmla="*/ 59 h 371"/>
                <a:gd name="T6" fmla="*/ 60 w 357"/>
                <a:gd name="T7" fmla="*/ 0 h 371"/>
                <a:gd name="T8" fmla="*/ 357 w 357"/>
                <a:gd name="T9" fmla="*/ 313 h 371"/>
              </a:gdLst>
              <a:ahLst/>
              <a:cxnLst>
                <a:cxn ang="0">
                  <a:pos x="T0" y="T1"/>
                </a:cxn>
                <a:cxn ang="0">
                  <a:pos x="T2" y="T3"/>
                </a:cxn>
                <a:cxn ang="0">
                  <a:pos x="T4" y="T5"/>
                </a:cxn>
                <a:cxn ang="0">
                  <a:pos x="T6" y="T7"/>
                </a:cxn>
                <a:cxn ang="0">
                  <a:pos x="T8" y="T9"/>
                </a:cxn>
              </a:cxnLst>
              <a:rect l="0" t="0" r="r" b="b"/>
              <a:pathLst>
                <a:path w="357" h="371">
                  <a:moveTo>
                    <a:pt x="357" y="313"/>
                  </a:moveTo>
                  <a:lnTo>
                    <a:pt x="295" y="371"/>
                  </a:lnTo>
                  <a:lnTo>
                    <a:pt x="0" y="59"/>
                  </a:lnTo>
                  <a:lnTo>
                    <a:pt x="60" y="0"/>
                  </a:lnTo>
                  <a:lnTo>
                    <a:pt x="357" y="313"/>
                  </a:lnTo>
                  <a:close/>
                </a:path>
              </a:pathLst>
            </a:custGeom>
            <a:solidFill>
              <a:srgbClr val="C1C1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8342" fontAlgn="auto">
                <a:spcBef>
                  <a:spcPts val="0"/>
                </a:spcBef>
                <a:spcAft>
                  <a:spcPts val="0"/>
                </a:spcAft>
              </a:pPr>
              <a:endParaRPr lang="en-US" sz="1625" b="0" dirty="0">
                <a:solidFill>
                  <a:prstClr val="black"/>
                </a:solidFill>
                <a:latin typeface="Calibri" panose="020F0502020204030204"/>
                <a:ea typeface="+mn-ea"/>
                <a:cs typeface="+mn-cs"/>
              </a:endParaRPr>
            </a:p>
          </p:txBody>
        </p:sp>
        <p:sp>
          <p:nvSpPr>
            <p:cNvPr id="19" name="Freeform 18"/>
            <p:cNvSpPr>
              <a:spLocks/>
            </p:cNvSpPr>
            <p:nvPr userDrawn="1"/>
          </p:nvSpPr>
          <p:spPr bwMode="auto">
            <a:xfrm>
              <a:off x="-12" y="0"/>
              <a:ext cx="900" cy="477"/>
            </a:xfrm>
            <a:custGeom>
              <a:avLst/>
              <a:gdLst>
                <a:gd name="T0" fmla="*/ 451 w 900"/>
                <a:gd name="T1" fmla="*/ 477 h 477"/>
                <a:gd name="T2" fmla="*/ 900 w 900"/>
                <a:gd name="T3" fmla="*/ 0 h 477"/>
                <a:gd name="T4" fmla="*/ 0 w 900"/>
                <a:gd name="T5" fmla="*/ 0 h 477"/>
                <a:gd name="T6" fmla="*/ 451 w 900"/>
                <a:gd name="T7" fmla="*/ 477 h 477"/>
              </a:gdLst>
              <a:ahLst/>
              <a:cxnLst>
                <a:cxn ang="0">
                  <a:pos x="T0" y="T1"/>
                </a:cxn>
                <a:cxn ang="0">
                  <a:pos x="T2" y="T3"/>
                </a:cxn>
                <a:cxn ang="0">
                  <a:pos x="T4" y="T5"/>
                </a:cxn>
                <a:cxn ang="0">
                  <a:pos x="T6" y="T7"/>
                </a:cxn>
              </a:cxnLst>
              <a:rect l="0" t="0" r="r" b="b"/>
              <a:pathLst>
                <a:path w="900" h="477">
                  <a:moveTo>
                    <a:pt x="451" y="477"/>
                  </a:moveTo>
                  <a:lnTo>
                    <a:pt x="900" y="0"/>
                  </a:lnTo>
                  <a:lnTo>
                    <a:pt x="0" y="0"/>
                  </a:lnTo>
                  <a:lnTo>
                    <a:pt x="451" y="477"/>
                  </a:lnTo>
                  <a:close/>
                </a:path>
              </a:pathLst>
            </a:custGeom>
            <a:solidFill>
              <a:srgbClr val="1AA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768342" fontAlgn="auto">
                <a:spcBef>
                  <a:spcPts val="0"/>
                </a:spcBef>
                <a:spcAft>
                  <a:spcPts val="0"/>
                </a:spcAft>
              </a:pPr>
              <a:endParaRPr lang="en-US" sz="1625" b="0" dirty="0">
                <a:solidFill>
                  <a:prstClr val="black"/>
                </a:solidFill>
                <a:latin typeface="Calibri" panose="020F0502020204030204"/>
                <a:ea typeface="+mn-ea"/>
                <a:cs typeface="+mn-cs"/>
              </a:endParaRPr>
            </a:p>
          </p:txBody>
        </p:sp>
      </p:grpSp>
      <p:sp>
        <p:nvSpPr>
          <p:cNvPr id="21" name="TextBox 20"/>
          <p:cNvSpPr txBox="1"/>
          <p:nvPr userDrawn="1"/>
        </p:nvSpPr>
        <p:spPr>
          <a:xfrm>
            <a:off x="132161" y="4803670"/>
            <a:ext cx="376569" cy="253916"/>
          </a:xfrm>
          <a:prstGeom prst="rect">
            <a:avLst/>
          </a:prstGeom>
          <a:noFill/>
        </p:spPr>
        <p:txBody>
          <a:bodyPr wrap="square" rtlCol="0">
            <a:spAutoFit/>
          </a:bodyPr>
          <a:lstStyle/>
          <a:p>
            <a:pPr algn="ctr" fontAlgn="auto">
              <a:spcBef>
                <a:spcPts val="0"/>
              </a:spcBef>
              <a:spcAft>
                <a:spcPts val="0"/>
              </a:spcAft>
            </a:pPr>
            <a:fld id="{410122D5-ED9C-44A0-A303-6EAF239A8D3B}" type="slidenum">
              <a:rPr lang="en-US" sz="1050" b="0" smtClean="0">
                <a:solidFill>
                  <a:prstClr val="black">
                    <a:lumMod val="75000"/>
                    <a:lumOff val="25000"/>
                  </a:prstClr>
                </a:solidFill>
                <a:latin typeface="Calibri" panose="020F0502020204030204" pitchFamily="34" charset="0"/>
                <a:ea typeface="+mn-ea"/>
                <a:cs typeface="+mn-cs"/>
              </a:rPr>
              <a:pPr algn="ctr" fontAlgn="auto">
                <a:spcBef>
                  <a:spcPts val="0"/>
                </a:spcBef>
                <a:spcAft>
                  <a:spcPts val="0"/>
                </a:spcAft>
              </a:pPr>
              <a:t>‹#›</a:t>
            </a:fld>
            <a:endParaRPr lang="en-US" sz="1050" b="0" dirty="0">
              <a:solidFill>
                <a:prstClr val="black">
                  <a:lumMod val="75000"/>
                  <a:lumOff val="25000"/>
                </a:prstClr>
              </a:solidFill>
              <a:latin typeface="Calibri" panose="020F0502020204030204" pitchFamily="34" charset="0"/>
              <a:ea typeface="+mn-ea"/>
              <a:cs typeface="+mn-cs"/>
            </a:endParaRPr>
          </a:p>
        </p:txBody>
      </p:sp>
    </p:spTree>
    <p:extLst>
      <p:ext uri="{BB962C8B-B14F-4D97-AF65-F5344CB8AC3E}">
        <p14:creationId xmlns:p14="http://schemas.microsoft.com/office/powerpoint/2010/main" val="1862945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and Text">
    <p:spTree>
      <p:nvGrpSpPr>
        <p:cNvPr id="1" name=""/>
        <p:cNvGrpSpPr/>
        <p:nvPr/>
      </p:nvGrpSpPr>
      <p:grpSpPr>
        <a:xfrm>
          <a:off x="0" y="0"/>
          <a:ext cx="0" cy="0"/>
          <a:chOff x="0" y="0"/>
          <a:chExt cx="0" cy="0"/>
        </a:xfrm>
      </p:grpSpPr>
      <p:sp>
        <p:nvSpPr>
          <p:cNvPr id="2" name="Title 1"/>
          <p:cNvSpPr>
            <a:spLocks noGrp="1"/>
          </p:cNvSpPr>
          <p:nvPr>
            <p:ph type="title"/>
          </p:nvPr>
        </p:nvSpPr>
        <p:spPr>
          <a:xfrm>
            <a:off x="36945" y="9237"/>
            <a:ext cx="8464987" cy="455444"/>
          </a:xfrm>
        </p:spPr>
        <p:txBody>
          <a:bodyPr anchor="ctr">
            <a:normAutofit/>
          </a:bodyPr>
          <a:lstStyle/>
          <a:p>
            <a:endParaRPr lang="en-US" dirty="0"/>
          </a:p>
        </p:txBody>
      </p:sp>
      <p:sp>
        <p:nvSpPr>
          <p:cNvPr id="5" name="Text Placeholder 4"/>
          <p:cNvSpPr>
            <a:spLocks noGrp="1"/>
          </p:cNvSpPr>
          <p:nvPr>
            <p:ph type="body" sz="quarter" idx="13"/>
          </p:nvPr>
        </p:nvSpPr>
        <p:spPr>
          <a:xfrm>
            <a:off x="314859" y="994479"/>
            <a:ext cx="8460842" cy="3280567"/>
          </a:xfrm>
          <a:prstGeom prst="rect">
            <a:avLst/>
          </a:prstGeom>
        </p:spPr>
        <p:txBody>
          <a:bodyPr vert="horz">
            <a:normAutofit/>
          </a:bodyPr>
          <a:lstStyle>
            <a:lvl1pPr marL="0" indent="0">
              <a:buNone/>
              <a:defRPr sz="2800">
                <a:solidFill>
                  <a:srgbClr val="141414"/>
                </a:solidFill>
                <a:latin typeface="Calibri" panose="020F0502020204030204" pitchFamily="34" charset="0"/>
                <a:cs typeface="Calibri" panose="020F0502020204030204" pitchFamily="34" charset="0"/>
              </a:defRPr>
            </a:lvl1pPr>
            <a:lvl2pPr marL="228594" indent="-227007">
              <a:buClr>
                <a:schemeClr val="accent2"/>
              </a:buClr>
              <a:buFont typeface="Arial"/>
              <a:buChar char="•"/>
              <a:defRPr sz="2400">
                <a:solidFill>
                  <a:srgbClr val="141414"/>
                </a:solidFill>
                <a:latin typeface="Calibri" panose="020F0502020204030204" pitchFamily="34" charset="0"/>
                <a:cs typeface="Calibri" panose="020F0502020204030204" pitchFamily="34" charset="0"/>
              </a:defRPr>
            </a:lvl2pPr>
            <a:lvl3pPr marL="287331" indent="-166684">
              <a:buClr>
                <a:schemeClr val="accent2"/>
              </a:buClr>
              <a:buFont typeface="Arial"/>
              <a:buChar char="•"/>
              <a:defRPr sz="2000">
                <a:solidFill>
                  <a:srgbClr val="141414"/>
                </a:solidFill>
                <a:latin typeface="Calibri" panose="020F0502020204030204" pitchFamily="34" charset="0"/>
                <a:cs typeface="Calibri" panose="020F0502020204030204" pitchFamily="34" charset="0"/>
              </a:defRPr>
            </a:lvl3pPr>
            <a:lvl4pPr marL="393690" indent="-176209">
              <a:buClr>
                <a:schemeClr val="accent2"/>
              </a:buClr>
              <a:buFont typeface="Arial"/>
              <a:buChar char="•"/>
              <a:defRPr sz="1800">
                <a:solidFill>
                  <a:srgbClr val="141414"/>
                </a:solidFill>
                <a:latin typeface="Calibri" panose="020F0502020204030204" pitchFamily="34" charset="0"/>
                <a:cs typeface="Calibri" panose="020F0502020204030204" pitchFamily="34" charset="0"/>
              </a:defRPr>
            </a:lvl4pPr>
            <a:lvl5pPr marL="512750" indent="-176209">
              <a:buClr>
                <a:schemeClr val="accent2"/>
              </a:buClr>
              <a:buFont typeface="Arial"/>
              <a:buChar char="•"/>
              <a:defRPr sz="1800">
                <a:solidFill>
                  <a:srgbClr val="141414"/>
                </a:solidFill>
                <a:latin typeface="Calibri" panose="020F050202020403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2379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3"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1588" y="4068"/>
            <a:ext cx="9140824" cy="5141714"/>
          </a:xfrm>
          <a:prstGeom prst="rect">
            <a:avLst/>
          </a:prstGeom>
          <a:noFill/>
          <a:ln w="9525">
            <a:noFill/>
            <a:miter lim="800000"/>
            <a:headEnd/>
            <a:tailEnd/>
          </a:ln>
        </p:spPr>
      </p:pic>
      <p:sp>
        <p:nvSpPr>
          <p:cNvPr id="4" name="Text Box 1042"/>
          <p:cNvSpPr txBox="1">
            <a:spLocks noChangeArrowheads="1"/>
          </p:cNvSpPr>
          <p:nvPr userDrawn="1"/>
        </p:nvSpPr>
        <p:spPr bwMode="auto">
          <a:xfrm>
            <a:off x="2771775" y="4801439"/>
            <a:ext cx="3600450" cy="249148"/>
          </a:xfrm>
          <a:prstGeom prst="rect">
            <a:avLst/>
          </a:prstGeom>
          <a:noFill/>
          <a:ln w="9525">
            <a:noFill/>
            <a:miter lim="800000"/>
            <a:headEnd/>
            <a:tailEnd/>
          </a:ln>
        </p:spPr>
        <p:txBody>
          <a:bodyPr lIns="81639" tIns="40819" rIns="81639" bIns="40819" anchor="ctr">
            <a:spAutoFit/>
          </a:bodyPr>
          <a:lstStyle/>
          <a:p>
            <a:pPr algn="ctr">
              <a:lnSpc>
                <a:spcPts val="1250"/>
              </a:lnSpc>
              <a:defRPr/>
            </a:pPr>
            <a:r>
              <a:rPr lang="en-US" sz="800" b="0" dirty="0">
                <a:latin typeface="Calibri" pitchFamily="34" charset="0"/>
                <a:ea typeface="ＭＳ Ｐゴシック" charset="-128"/>
                <a:cs typeface="Calibri" panose="020F0502020204030204" pitchFamily="34" charset="0"/>
              </a:rPr>
              <a:t>© 2018, Cognizant Technology Solutions. All Rights Reserved.</a:t>
            </a:r>
          </a:p>
        </p:txBody>
      </p:sp>
      <p:sp>
        <p:nvSpPr>
          <p:cNvPr id="2" name="Title 1"/>
          <p:cNvSpPr>
            <a:spLocks noGrp="1"/>
          </p:cNvSpPr>
          <p:nvPr>
            <p:ph type="title"/>
          </p:nvPr>
        </p:nvSpPr>
        <p:spPr>
          <a:xfrm>
            <a:off x="1" y="1887674"/>
            <a:ext cx="3779912" cy="1368152"/>
          </a:xfrm>
        </p:spPr>
        <p:txBody>
          <a:bodyPr anchor="ctr"/>
          <a:lstStyle>
            <a:lvl1pPr algn="ctr">
              <a:defRPr b="1">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sp>
        <p:nvSpPr>
          <p:cNvPr id="5" name="Rectangle 4"/>
          <p:cNvSpPr/>
          <p:nvPr userDrawn="1"/>
        </p:nvSpPr>
        <p:spPr bwMode="auto">
          <a:xfrm>
            <a:off x="0" y="0"/>
            <a:ext cx="9144000" cy="7715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pitchFamily="-12" charset="0"/>
              <a:ea typeface="ＭＳ Ｐゴシック" pitchFamily="-12" charset="-128"/>
              <a:cs typeface="ＭＳ Ｐゴシック" pitchFamily="-12" charset="-128"/>
            </a:endParaRP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9898" t="27918" r="9010" b="27231"/>
          <a:stretch/>
        </p:blipFill>
        <p:spPr>
          <a:xfrm>
            <a:off x="107504" y="51470"/>
            <a:ext cx="2088232" cy="649673"/>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0312" y="4506637"/>
            <a:ext cx="1646611" cy="497967"/>
          </a:xfrm>
          <a:prstGeom prst="rect">
            <a:avLst/>
          </a:prstGeom>
        </p:spPr>
      </p:pic>
    </p:spTree>
    <p:extLst>
      <p:ext uri="{BB962C8B-B14F-4D97-AF65-F5344CB8AC3E}">
        <p14:creationId xmlns:p14="http://schemas.microsoft.com/office/powerpoint/2010/main" val="238277331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Header and Text">
    <p:spTree>
      <p:nvGrpSpPr>
        <p:cNvPr id="1" name=""/>
        <p:cNvGrpSpPr/>
        <p:nvPr/>
      </p:nvGrpSpPr>
      <p:grpSpPr>
        <a:xfrm>
          <a:off x="0" y="0"/>
          <a:ext cx="0" cy="0"/>
          <a:chOff x="0" y="0"/>
          <a:chExt cx="0" cy="0"/>
        </a:xfrm>
      </p:grpSpPr>
      <p:sp>
        <p:nvSpPr>
          <p:cNvPr id="2" name="Title 1"/>
          <p:cNvSpPr>
            <a:spLocks noGrp="1"/>
          </p:cNvSpPr>
          <p:nvPr>
            <p:ph type="title"/>
          </p:nvPr>
        </p:nvSpPr>
        <p:spPr>
          <a:xfrm>
            <a:off x="170509" y="65317"/>
            <a:ext cx="8464987" cy="359229"/>
          </a:xfrm>
        </p:spPr>
        <p:txBody>
          <a:bodyPr anchor="ctr">
            <a:noAutofit/>
          </a:bodyPr>
          <a:lstStyle/>
          <a:p>
            <a:endParaRPr lang="en-US" dirty="0"/>
          </a:p>
        </p:txBody>
      </p:sp>
    </p:spTree>
    <p:extLst>
      <p:ext uri="{BB962C8B-B14F-4D97-AF65-F5344CB8AC3E}">
        <p14:creationId xmlns:p14="http://schemas.microsoft.com/office/powerpoint/2010/main" val="302073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Header and Text">
    <p:spTree>
      <p:nvGrpSpPr>
        <p:cNvPr id="1" name=""/>
        <p:cNvGrpSpPr/>
        <p:nvPr/>
      </p:nvGrpSpPr>
      <p:grpSpPr>
        <a:xfrm>
          <a:off x="0" y="0"/>
          <a:ext cx="0" cy="0"/>
          <a:chOff x="0" y="0"/>
          <a:chExt cx="0" cy="0"/>
        </a:xfrm>
      </p:grpSpPr>
      <p:sp>
        <p:nvSpPr>
          <p:cNvPr id="2" name="Title 1"/>
          <p:cNvSpPr>
            <a:spLocks noGrp="1"/>
          </p:cNvSpPr>
          <p:nvPr>
            <p:ph type="title"/>
          </p:nvPr>
        </p:nvSpPr>
        <p:spPr>
          <a:xfrm>
            <a:off x="170509" y="65317"/>
            <a:ext cx="8464987" cy="359229"/>
          </a:xfrm>
        </p:spPr>
        <p:txBody>
          <a:bodyPr anchor="ctr">
            <a:noAutofit/>
          </a:bodyPr>
          <a:lstStyle/>
          <a:p>
            <a:endParaRPr lang="en-US" dirty="0"/>
          </a:p>
        </p:txBody>
      </p:sp>
    </p:spTree>
    <p:extLst>
      <p:ext uri="{BB962C8B-B14F-4D97-AF65-F5344CB8AC3E}">
        <p14:creationId xmlns:p14="http://schemas.microsoft.com/office/powerpoint/2010/main" val="6546283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hasCustomPrompt="1"/>
          </p:nvPr>
        </p:nvSpPr>
        <p:spPr>
          <a:xfrm>
            <a:off x="304364" y="247696"/>
            <a:ext cx="8464987" cy="455444"/>
          </a:xfrm>
        </p:spPr>
        <p:txBody>
          <a:bodyPr/>
          <a:lstStyle>
            <a:lvl1pPr>
              <a:defRPr sz="1800">
                <a:solidFill>
                  <a:srgbClr val="0099CC"/>
                </a:solidFill>
              </a:defRPr>
            </a:lvl1pPr>
          </a:lstStyle>
          <a:p>
            <a:r>
              <a:rPr lang="en-US" dirty="0"/>
              <a:t>Header</a:t>
            </a:r>
          </a:p>
        </p:txBody>
      </p:sp>
      <p:cxnSp>
        <p:nvCxnSpPr>
          <p:cNvPr id="9" name="Straight Connector 8"/>
          <p:cNvCxnSpPr/>
          <p:nvPr userDrawn="1"/>
        </p:nvCxnSpPr>
        <p:spPr>
          <a:xfrm>
            <a:off x="408218" y="238125"/>
            <a:ext cx="8363857"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036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3" name="Rectangle 23"/>
          <p:cNvSpPr>
            <a:spLocks noChangeArrowheads="1"/>
          </p:cNvSpPr>
          <p:nvPr userDrawn="1"/>
        </p:nvSpPr>
        <p:spPr bwMode="auto">
          <a:xfrm flipV="1">
            <a:off x="0" y="460375"/>
            <a:ext cx="9144000" cy="55563"/>
          </a:xfrm>
          <a:prstGeom prst="rect">
            <a:avLst/>
          </a:prstGeom>
          <a:solidFill>
            <a:srgbClr val="1762AF"/>
          </a:solidFill>
          <a:ln>
            <a:noFill/>
            <a:headEnd/>
            <a:tailEnd/>
          </a:ln>
          <a:effectLst/>
        </p:spPr>
        <p:style>
          <a:lnRef idx="1">
            <a:schemeClr val="accent4"/>
          </a:lnRef>
          <a:fillRef idx="2">
            <a:schemeClr val="accent4"/>
          </a:fillRef>
          <a:effectRef idx="1">
            <a:schemeClr val="accent4"/>
          </a:effectRef>
          <a:fontRef idx="minor">
            <a:schemeClr val="dk1"/>
          </a:fontRef>
        </p:style>
        <p:txBody>
          <a:bodyPr wrap="none" lIns="81639" tIns="40819" rIns="81639" bIns="40819" anchor="ctr"/>
          <a:lstStyle/>
          <a:p>
            <a:pPr>
              <a:defRPr/>
            </a:pPr>
            <a:endParaRPr lang="en-US" sz="1328" dirty="0">
              <a:latin typeface="Calibri" panose="020F0502020204030204" pitchFamily="34" charset="0"/>
              <a:cs typeface="Calibri" panose="020F0502020204030204" pitchFamily="34" charset="0"/>
            </a:endParaRPr>
          </a:p>
        </p:txBody>
      </p:sp>
      <p:sp>
        <p:nvSpPr>
          <p:cNvPr id="4" name="Rectangle 10"/>
          <p:cNvSpPr>
            <a:spLocks noChangeArrowheads="1"/>
          </p:cNvSpPr>
          <p:nvPr userDrawn="1"/>
        </p:nvSpPr>
        <p:spPr bwMode="auto">
          <a:xfrm flipV="1">
            <a:off x="0" y="-9525"/>
            <a:ext cx="9144000" cy="511175"/>
          </a:xfrm>
          <a:prstGeom prst="rect">
            <a:avLst/>
          </a:prstGeom>
          <a:solidFill>
            <a:schemeClr val="bg1">
              <a:lumMod val="95000"/>
            </a:schemeClr>
          </a:solidFill>
          <a:ln>
            <a:noFill/>
            <a:headEnd/>
            <a:tailEnd/>
          </a:ln>
          <a:effectLst/>
        </p:spPr>
        <p:style>
          <a:lnRef idx="1">
            <a:schemeClr val="accent4"/>
          </a:lnRef>
          <a:fillRef idx="2">
            <a:schemeClr val="accent4"/>
          </a:fillRef>
          <a:effectRef idx="1">
            <a:schemeClr val="accent4"/>
          </a:effectRef>
          <a:fontRef idx="minor">
            <a:schemeClr val="dk1"/>
          </a:fontRef>
        </p:style>
        <p:txBody>
          <a:bodyPr wrap="none" lIns="81639" tIns="40819" rIns="81639" bIns="40819" anchor="ctr"/>
          <a:lstStyle/>
          <a:p>
            <a:pPr>
              <a:defRPr/>
            </a:pPr>
            <a:endParaRPr lang="en-US" sz="1328" dirty="0">
              <a:latin typeface="Calibri" panose="020F0502020204030204" pitchFamily="34" charset="0"/>
              <a:cs typeface="Calibri" panose="020F0502020204030204" pitchFamily="34" charset="0"/>
            </a:endParaRPr>
          </a:p>
        </p:txBody>
      </p:sp>
      <p:sp>
        <p:nvSpPr>
          <p:cNvPr id="5" name="Rectangle 33"/>
          <p:cNvSpPr>
            <a:spLocks noChangeArrowheads="1"/>
          </p:cNvSpPr>
          <p:nvPr/>
        </p:nvSpPr>
        <p:spPr bwMode="auto">
          <a:xfrm>
            <a:off x="234950" y="4929188"/>
            <a:ext cx="1439863" cy="242887"/>
          </a:xfrm>
          <a:prstGeom prst="rect">
            <a:avLst/>
          </a:prstGeom>
          <a:noFill/>
          <a:ln w="9525">
            <a:noFill/>
            <a:miter lim="800000"/>
            <a:headEnd/>
            <a:tailEnd/>
          </a:ln>
          <a:effectLst/>
        </p:spPr>
        <p:txBody>
          <a:bodyPr lIns="81639" tIns="40819" rIns="81639" bIns="40819" anchor="ctr"/>
          <a:lstStyle/>
          <a:p>
            <a:pPr algn="ctr" eaLnBrk="0" hangingPunct="0">
              <a:lnSpc>
                <a:spcPct val="190000"/>
              </a:lnSpc>
              <a:defRPr/>
            </a:pPr>
            <a:r>
              <a:rPr lang="en-US" sz="875" dirty="0">
                <a:solidFill>
                  <a:srgbClr val="000000"/>
                </a:solidFill>
                <a:latin typeface="Calibri" panose="020F0502020204030204" pitchFamily="34" charset="0"/>
                <a:ea typeface="ＭＳ Ｐゴシック" charset="-128"/>
                <a:cs typeface="Calibri" panose="020F0502020204030204" pitchFamily="34" charset="0"/>
              </a:rPr>
              <a:t>|  </a:t>
            </a:r>
            <a:r>
              <a:rPr lang="en-US" sz="875" b="0" dirty="0">
                <a:solidFill>
                  <a:srgbClr val="000000"/>
                </a:solidFill>
                <a:latin typeface="Calibri" panose="020F0502020204030204" pitchFamily="34" charset="0"/>
                <a:ea typeface="ＭＳ Ｐゴシック" charset="-128"/>
                <a:cs typeface="Calibri" panose="020F0502020204030204" pitchFamily="34" charset="0"/>
              </a:rPr>
              <a:t>©2018, Cognizant 	</a:t>
            </a:r>
          </a:p>
        </p:txBody>
      </p:sp>
      <p:sp>
        <p:nvSpPr>
          <p:cNvPr id="6" name="Rectangle 8"/>
          <p:cNvSpPr/>
          <p:nvPr userDrawn="1"/>
        </p:nvSpPr>
        <p:spPr>
          <a:xfrm>
            <a:off x="233363" y="4832350"/>
            <a:ext cx="325437" cy="230188"/>
          </a:xfrm>
          <a:prstGeom prst="rect">
            <a:avLst/>
          </a:prstGeom>
        </p:spPr>
        <p:txBody>
          <a:bodyPr lIns="81639" tIns="40819" rIns="81639" bIns="40819" anchor="ctr">
            <a:spAutoFit/>
          </a:bodyPr>
          <a:lstStyle/>
          <a:p>
            <a:pPr algn="ctr" defTabSz="816388" eaLnBrk="0" hangingPunct="0">
              <a:lnSpc>
                <a:spcPct val="110000"/>
              </a:lnSpc>
              <a:defRPr/>
            </a:pPr>
            <a:fld id="{5C13BDA2-DA94-4CEB-9CB2-F0DB47CEBB23}" type="slidenum">
              <a:rPr lang="en-US" sz="875" b="0">
                <a:latin typeface="Calibri" panose="020F0502020204030204" pitchFamily="34" charset="0"/>
                <a:ea typeface="ＭＳ Ｐゴシック" charset="-128"/>
                <a:cs typeface="Calibri" panose="020F0502020204030204" pitchFamily="34" charset="0"/>
              </a:rPr>
              <a:pPr algn="ctr" defTabSz="816388" eaLnBrk="0" hangingPunct="0">
                <a:lnSpc>
                  <a:spcPct val="110000"/>
                </a:lnSpc>
                <a:defRPr/>
              </a:pPr>
              <a:t>‹#›</a:t>
            </a:fld>
            <a:endParaRPr lang="en-US" sz="875" b="0" dirty="0">
              <a:latin typeface="Calibri" panose="020F0502020204030204" pitchFamily="34" charset="0"/>
              <a:ea typeface="ＭＳ Ｐゴシック" charset="-128"/>
              <a:cs typeface="Calibri" panose="020F0502020204030204" pitchFamily="34" charset="0"/>
            </a:endParaRPr>
          </a:p>
        </p:txBody>
      </p:sp>
      <p:sp>
        <p:nvSpPr>
          <p:cNvPr id="7" name="Rectangle 20"/>
          <p:cNvSpPr>
            <a:spLocks noChangeArrowheads="1"/>
          </p:cNvSpPr>
          <p:nvPr userDrawn="1"/>
        </p:nvSpPr>
        <p:spPr bwMode="auto">
          <a:xfrm flipV="1">
            <a:off x="0" y="5087938"/>
            <a:ext cx="9144000" cy="55562"/>
          </a:xfrm>
          <a:prstGeom prst="rect">
            <a:avLst/>
          </a:prstGeom>
          <a:solidFill>
            <a:srgbClr val="1762AF"/>
          </a:solidFill>
          <a:ln>
            <a:noFill/>
            <a:headEnd/>
            <a:tailEnd/>
          </a:ln>
          <a:effectLst/>
        </p:spPr>
        <p:style>
          <a:lnRef idx="1">
            <a:schemeClr val="accent4"/>
          </a:lnRef>
          <a:fillRef idx="2">
            <a:schemeClr val="accent4"/>
          </a:fillRef>
          <a:effectRef idx="1">
            <a:schemeClr val="accent4"/>
          </a:effectRef>
          <a:fontRef idx="minor">
            <a:schemeClr val="dk1"/>
          </a:fontRef>
        </p:style>
        <p:txBody>
          <a:bodyPr wrap="none" lIns="81639" tIns="40819" rIns="81639" bIns="40819" anchor="ctr"/>
          <a:lstStyle/>
          <a:p>
            <a:pPr>
              <a:defRPr/>
            </a:pPr>
            <a:endParaRPr lang="en-US" sz="1328"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152400" y="51471"/>
            <a:ext cx="8164016" cy="408954"/>
          </a:xfrm>
        </p:spPr>
        <p:txBody>
          <a:bodyPr anchor="ctr"/>
          <a:lstStyle>
            <a:lvl1pPr>
              <a:defRPr sz="1800" b="1">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grpSp>
        <p:nvGrpSpPr>
          <p:cNvPr id="15" name="Group 14"/>
          <p:cNvGrpSpPr/>
          <p:nvPr userDrawn="1"/>
        </p:nvGrpSpPr>
        <p:grpSpPr>
          <a:xfrm>
            <a:off x="7857503" y="4832350"/>
            <a:ext cx="1251001" cy="239713"/>
            <a:chOff x="7020272" y="4667250"/>
            <a:chExt cx="2112616" cy="404813"/>
          </a:xfrm>
        </p:grpSpPr>
        <p:pic>
          <p:nvPicPr>
            <p:cNvPr id="8" name="CG_logoReflect_RGB.png"/>
            <p:cNvPicPr>
              <a:picLocks noChangeAspect="1"/>
            </p:cNvPicPr>
            <p:nvPr userDrawn="1"/>
          </p:nvPicPr>
          <p:blipFill>
            <a:blip r:embed="rId2"/>
            <a:srcRect/>
            <a:stretch>
              <a:fillRect/>
            </a:stretch>
          </p:blipFill>
          <p:spPr bwMode="auto">
            <a:xfrm>
              <a:off x="7953375" y="4667250"/>
              <a:ext cx="1179513" cy="404813"/>
            </a:xfrm>
            <a:prstGeom prst="rect">
              <a:avLst/>
            </a:prstGeom>
            <a:noFill/>
            <a:ln w="9525">
              <a:noFill/>
              <a:miter lim="800000"/>
              <a:headEnd/>
              <a:tailEnd/>
            </a:ln>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9898" t="27918" r="9010" b="27231"/>
            <a:stretch/>
          </p:blipFill>
          <p:spPr>
            <a:xfrm>
              <a:off x="7020272" y="4751495"/>
              <a:ext cx="902990" cy="280930"/>
            </a:xfrm>
            <a:prstGeom prst="rect">
              <a:avLst/>
            </a:prstGeom>
          </p:spPr>
        </p:pic>
        <p:cxnSp>
          <p:nvCxnSpPr>
            <p:cNvPr id="12" name="Straight Connector 11"/>
            <p:cNvCxnSpPr/>
            <p:nvPr userDrawn="1"/>
          </p:nvCxnSpPr>
          <p:spPr bwMode="auto">
            <a:xfrm>
              <a:off x="7980759" y="4751495"/>
              <a:ext cx="0" cy="26852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88976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Rectangle 23"/>
          <p:cNvSpPr>
            <a:spLocks noChangeArrowheads="1"/>
          </p:cNvSpPr>
          <p:nvPr userDrawn="1"/>
        </p:nvSpPr>
        <p:spPr bwMode="auto">
          <a:xfrm flipV="1">
            <a:off x="0" y="460375"/>
            <a:ext cx="9144000" cy="55563"/>
          </a:xfrm>
          <a:prstGeom prst="rect">
            <a:avLst/>
          </a:prstGeom>
          <a:solidFill>
            <a:srgbClr val="1762AF"/>
          </a:solidFill>
          <a:ln>
            <a:noFill/>
            <a:headEnd/>
            <a:tailEnd/>
          </a:ln>
          <a:effectLst/>
        </p:spPr>
        <p:style>
          <a:lnRef idx="1">
            <a:schemeClr val="accent4"/>
          </a:lnRef>
          <a:fillRef idx="2">
            <a:schemeClr val="accent4"/>
          </a:fillRef>
          <a:effectRef idx="1">
            <a:schemeClr val="accent4"/>
          </a:effectRef>
          <a:fontRef idx="minor">
            <a:schemeClr val="dk1"/>
          </a:fontRef>
        </p:style>
        <p:txBody>
          <a:bodyPr wrap="none" lIns="81639" tIns="40819" rIns="81639" bIns="40819" anchor="ctr"/>
          <a:lstStyle/>
          <a:p>
            <a:pPr>
              <a:defRPr/>
            </a:pPr>
            <a:endParaRPr lang="en-US" sz="1328" dirty="0">
              <a:latin typeface="Calibri" panose="020F0502020204030204" pitchFamily="34" charset="0"/>
              <a:cs typeface="Calibri" panose="020F0502020204030204" pitchFamily="34" charset="0"/>
            </a:endParaRPr>
          </a:p>
        </p:txBody>
      </p:sp>
      <p:sp>
        <p:nvSpPr>
          <p:cNvPr id="4" name="Rectangle 10"/>
          <p:cNvSpPr>
            <a:spLocks noChangeArrowheads="1"/>
          </p:cNvSpPr>
          <p:nvPr userDrawn="1"/>
        </p:nvSpPr>
        <p:spPr bwMode="auto">
          <a:xfrm flipV="1">
            <a:off x="0" y="-9525"/>
            <a:ext cx="9144000" cy="511175"/>
          </a:xfrm>
          <a:prstGeom prst="rect">
            <a:avLst/>
          </a:prstGeom>
          <a:solidFill>
            <a:schemeClr val="bg1">
              <a:lumMod val="95000"/>
            </a:schemeClr>
          </a:solidFill>
          <a:ln>
            <a:noFill/>
            <a:headEnd/>
            <a:tailEnd/>
          </a:ln>
          <a:effectLst/>
        </p:spPr>
        <p:style>
          <a:lnRef idx="1">
            <a:schemeClr val="accent4"/>
          </a:lnRef>
          <a:fillRef idx="2">
            <a:schemeClr val="accent4"/>
          </a:fillRef>
          <a:effectRef idx="1">
            <a:schemeClr val="accent4"/>
          </a:effectRef>
          <a:fontRef idx="minor">
            <a:schemeClr val="dk1"/>
          </a:fontRef>
        </p:style>
        <p:txBody>
          <a:bodyPr wrap="none" lIns="81639" tIns="40819" rIns="81639" bIns="40819" anchor="ctr"/>
          <a:lstStyle/>
          <a:p>
            <a:pPr>
              <a:defRPr/>
            </a:pPr>
            <a:endParaRPr lang="en-US" sz="1328" dirty="0">
              <a:latin typeface="Calibri" panose="020F0502020204030204" pitchFamily="34" charset="0"/>
              <a:cs typeface="Calibri" panose="020F0502020204030204" pitchFamily="34" charset="0"/>
            </a:endParaRPr>
          </a:p>
        </p:txBody>
      </p:sp>
      <p:sp>
        <p:nvSpPr>
          <p:cNvPr id="5" name="Rectangle 33"/>
          <p:cNvSpPr>
            <a:spLocks noChangeArrowheads="1"/>
          </p:cNvSpPr>
          <p:nvPr/>
        </p:nvSpPr>
        <p:spPr bwMode="auto">
          <a:xfrm>
            <a:off x="234950" y="4929188"/>
            <a:ext cx="1439863" cy="242887"/>
          </a:xfrm>
          <a:prstGeom prst="rect">
            <a:avLst/>
          </a:prstGeom>
          <a:noFill/>
          <a:ln w="9525">
            <a:noFill/>
            <a:miter lim="800000"/>
            <a:headEnd/>
            <a:tailEnd/>
          </a:ln>
          <a:effectLst/>
        </p:spPr>
        <p:txBody>
          <a:bodyPr lIns="81639" tIns="40819" rIns="81639" bIns="40819" anchor="ctr"/>
          <a:lstStyle/>
          <a:p>
            <a:pPr algn="ctr" eaLnBrk="0" hangingPunct="0">
              <a:lnSpc>
                <a:spcPct val="190000"/>
              </a:lnSpc>
              <a:defRPr/>
            </a:pPr>
            <a:r>
              <a:rPr lang="en-US" sz="875" dirty="0">
                <a:solidFill>
                  <a:srgbClr val="000000"/>
                </a:solidFill>
                <a:latin typeface="Calibri" panose="020F0502020204030204" pitchFamily="34" charset="0"/>
                <a:ea typeface="ＭＳ Ｐゴシック" charset="-128"/>
                <a:cs typeface="Calibri" panose="020F0502020204030204" pitchFamily="34" charset="0"/>
              </a:rPr>
              <a:t>|  </a:t>
            </a:r>
            <a:r>
              <a:rPr lang="en-US" sz="875" b="0" dirty="0">
                <a:solidFill>
                  <a:srgbClr val="000000"/>
                </a:solidFill>
                <a:latin typeface="Calibri" panose="020F0502020204030204" pitchFamily="34" charset="0"/>
                <a:ea typeface="ＭＳ Ｐゴシック" charset="-128"/>
                <a:cs typeface="Calibri" panose="020F0502020204030204" pitchFamily="34" charset="0"/>
              </a:rPr>
              <a:t>©2018, Cognizant 	</a:t>
            </a:r>
          </a:p>
        </p:txBody>
      </p:sp>
      <p:sp>
        <p:nvSpPr>
          <p:cNvPr id="6" name="Rectangle 8"/>
          <p:cNvSpPr/>
          <p:nvPr userDrawn="1"/>
        </p:nvSpPr>
        <p:spPr>
          <a:xfrm>
            <a:off x="233363" y="4832350"/>
            <a:ext cx="325437" cy="230188"/>
          </a:xfrm>
          <a:prstGeom prst="rect">
            <a:avLst/>
          </a:prstGeom>
        </p:spPr>
        <p:txBody>
          <a:bodyPr lIns="81639" tIns="40819" rIns="81639" bIns="40819" anchor="ctr">
            <a:spAutoFit/>
          </a:bodyPr>
          <a:lstStyle/>
          <a:p>
            <a:pPr algn="ctr" defTabSz="816388" eaLnBrk="0" hangingPunct="0">
              <a:lnSpc>
                <a:spcPct val="110000"/>
              </a:lnSpc>
              <a:defRPr/>
            </a:pPr>
            <a:fld id="{5C13BDA2-DA94-4CEB-9CB2-F0DB47CEBB23}" type="slidenum">
              <a:rPr lang="en-US" sz="875" b="0">
                <a:latin typeface="Calibri" panose="020F0502020204030204" pitchFamily="34" charset="0"/>
                <a:ea typeface="ＭＳ Ｐゴシック" charset="-128"/>
                <a:cs typeface="Calibri" panose="020F0502020204030204" pitchFamily="34" charset="0"/>
              </a:rPr>
              <a:pPr algn="ctr" defTabSz="816388" eaLnBrk="0" hangingPunct="0">
                <a:lnSpc>
                  <a:spcPct val="110000"/>
                </a:lnSpc>
                <a:defRPr/>
              </a:pPr>
              <a:t>‹#›</a:t>
            </a:fld>
            <a:endParaRPr lang="en-US" sz="875" b="0" dirty="0">
              <a:latin typeface="Calibri" panose="020F0502020204030204" pitchFamily="34" charset="0"/>
              <a:ea typeface="ＭＳ Ｐゴシック" charset="-128"/>
              <a:cs typeface="Calibri" panose="020F0502020204030204" pitchFamily="34" charset="0"/>
            </a:endParaRPr>
          </a:p>
        </p:txBody>
      </p:sp>
      <p:sp>
        <p:nvSpPr>
          <p:cNvPr id="7" name="Rectangle 20"/>
          <p:cNvSpPr>
            <a:spLocks noChangeArrowheads="1"/>
          </p:cNvSpPr>
          <p:nvPr userDrawn="1"/>
        </p:nvSpPr>
        <p:spPr bwMode="auto">
          <a:xfrm flipV="1">
            <a:off x="0" y="5087938"/>
            <a:ext cx="9144000" cy="55562"/>
          </a:xfrm>
          <a:prstGeom prst="rect">
            <a:avLst/>
          </a:prstGeom>
          <a:solidFill>
            <a:srgbClr val="1762AF"/>
          </a:solidFill>
          <a:ln>
            <a:noFill/>
            <a:headEnd/>
            <a:tailEnd/>
          </a:ln>
          <a:effectLst/>
        </p:spPr>
        <p:style>
          <a:lnRef idx="1">
            <a:schemeClr val="accent4"/>
          </a:lnRef>
          <a:fillRef idx="2">
            <a:schemeClr val="accent4"/>
          </a:fillRef>
          <a:effectRef idx="1">
            <a:schemeClr val="accent4"/>
          </a:effectRef>
          <a:fontRef idx="minor">
            <a:schemeClr val="dk1"/>
          </a:fontRef>
        </p:style>
        <p:txBody>
          <a:bodyPr wrap="none" lIns="81639" tIns="40819" rIns="81639" bIns="40819" anchor="ctr"/>
          <a:lstStyle/>
          <a:p>
            <a:pPr>
              <a:defRPr/>
            </a:pPr>
            <a:endParaRPr lang="en-US" sz="1328"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152400" y="51471"/>
            <a:ext cx="8164016" cy="408954"/>
          </a:xfrm>
        </p:spPr>
        <p:txBody>
          <a:bodyPr anchor="ctr"/>
          <a:lstStyle>
            <a:lvl1pPr>
              <a:defRPr sz="1800" b="1">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grpSp>
        <p:nvGrpSpPr>
          <p:cNvPr id="15" name="Group 14"/>
          <p:cNvGrpSpPr/>
          <p:nvPr userDrawn="1"/>
        </p:nvGrpSpPr>
        <p:grpSpPr>
          <a:xfrm>
            <a:off x="7857503" y="4832350"/>
            <a:ext cx="1251001" cy="239713"/>
            <a:chOff x="7020272" y="4667250"/>
            <a:chExt cx="2112616" cy="404813"/>
          </a:xfrm>
        </p:grpSpPr>
        <p:pic>
          <p:nvPicPr>
            <p:cNvPr id="8" name="CG_logoReflect_RGB.png"/>
            <p:cNvPicPr>
              <a:picLocks noChangeAspect="1"/>
            </p:cNvPicPr>
            <p:nvPr userDrawn="1"/>
          </p:nvPicPr>
          <p:blipFill>
            <a:blip r:embed="rId2"/>
            <a:srcRect/>
            <a:stretch>
              <a:fillRect/>
            </a:stretch>
          </p:blipFill>
          <p:spPr bwMode="auto">
            <a:xfrm>
              <a:off x="7953375" y="4667250"/>
              <a:ext cx="1179513" cy="404813"/>
            </a:xfrm>
            <a:prstGeom prst="rect">
              <a:avLst/>
            </a:prstGeom>
            <a:noFill/>
            <a:ln w="9525">
              <a:noFill/>
              <a:miter lim="800000"/>
              <a:headEnd/>
              <a:tailEnd/>
            </a:ln>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9898" t="27918" r="9010" b="27231"/>
            <a:stretch/>
          </p:blipFill>
          <p:spPr>
            <a:xfrm>
              <a:off x="7020272" y="4751495"/>
              <a:ext cx="902990" cy="280930"/>
            </a:xfrm>
            <a:prstGeom prst="rect">
              <a:avLst/>
            </a:prstGeom>
          </p:spPr>
        </p:pic>
        <p:cxnSp>
          <p:nvCxnSpPr>
            <p:cNvPr id="12" name="Straight Connector 11"/>
            <p:cNvCxnSpPr/>
            <p:nvPr userDrawn="1"/>
          </p:nvCxnSpPr>
          <p:spPr bwMode="auto">
            <a:xfrm>
              <a:off x="7980759" y="4751495"/>
              <a:ext cx="0" cy="26852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w="9525">
            <a:noFill/>
            <a:miter lim="800000"/>
            <a:headEnd/>
            <a:tailEnd/>
          </a:ln>
        </p:spPr>
      </p:pic>
      <p:sp>
        <p:nvSpPr>
          <p:cNvPr id="5" name="Rectangle 33"/>
          <p:cNvSpPr>
            <a:spLocks noChangeArrowheads="1"/>
          </p:cNvSpPr>
          <p:nvPr userDrawn="1"/>
        </p:nvSpPr>
        <p:spPr bwMode="auto">
          <a:xfrm>
            <a:off x="203717" y="4891059"/>
            <a:ext cx="1123950" cy="163513"/>
          </a:xfrm>
          <a:prstGeom prst="rect">
            <a:avLst/>
          </a:prstGeom>
          <a:noFill/>
          <a:ln w="9525">
            <a:noFill/>
            <a:miter lim="800000"/>
            <a:headEnd/>
            <a:tailEnd/>
          </a:ln>
          <a:effectLst/>
        </p:spPr>
        <p:txBody>
          <a:bodyPr lIns="81639" tIns="40819" rIns="81639" bIns="40819" anchor="ctr"/>
          <a:lstStyle/>
          <a:p>
            <a:pPr algn="r" eaLnBrk="0" hangingPunct="0">
              <a:lnSpc>
                <a:spcPct val="190000"/>
              </a:lnSpc>
              <a:defRPr/>
            </a:pPr>
            <a:r>
              <a:rPr lang="en-US" sz="875" dirty="0">
                <a:latin typeface="Calibri" panose="020F0502020204030204" pitchFamily="34" charset="0"/>
                <a:ea typeface="ＭＳ Ｐゴシック" charset="-128"/>
                <a:cs typeface="Calibri" panose="020F0502020204030204" pitchFamily="34" charset="0"/>
              </a:rPr>
              <a:t>      </a:t>
            </a:r>
            <a:r>
              <a:rPr lang="en-US" sz="750" dirty="0">
                <a:latin typeface="Calibri" panose="020F0502020204030204" pitchFamily="34" charset="0"/>
                <a:ea typeface="ＭＳ Ｐゴシック" charset="-128"/>
                <a:cs typeface="Calibri" panose="020F0502020204030204" pitchFamily="34" charset="0"/>
              </a:rPr>
              <a:t>|  </a:t>
            </a:r>
            <a:r>
              <a:rPr lang="en-US" sz="750" b="0" dirty="0">
                <a:latin typeface="Calibri" panose="020F0502020204030204" pitchFamily="34" charset="0"/>
                <a:ea typeface="ＭＳ Ｐゴシック" charset="-128"/>
                <a:cs typeface="Calibri" panose="020F0502020204030204" pitchFamily="34" charset="0"/>
              </a:rPr>
              <a:t>©2018, Cognizant</a:t>
            </a:r>
            <a:endParaRPr lang="en-US" sz="875" b="0" dirty="0">
              <a:latin typeface="Calibri" panose="020F0502020204030204" pitchFamily="34" charset="0"/>
              <a:ea typeface="ＭＳ Ｐゴシック" charset="-128"/>
              <a:cs typeface="Calibri" panose="020F0502020204030204" pitchFamily="34" charset="0"/>
            </a:endParaRPr>
          </a:p>
        </p:txBody>
      </p:sp>
      <p:sp>
        <p:nvSpPr>
          <p:cNvPr id="6" name="Rectangle 7"/>
          <p:cNvSpPr/>
          <p:nvPr userDrawn="1"/>
        </p:nvSpPr>
        <p:spPr>
          <a:xfrm>
            <a:off x="11629" y="4884709"/>
            <a:ext cx="387350" cy="250825"/>
          </a:xfrm>
          <a:prstGeom prst="rect">
            <a:avLst/>
          </a:prstGeom>
          <a:effectLst/>
        </p:spPr>
        <p:txBody>
          <a:bodyPr lIns="81639" tIns="40819" rIns="81639" bIns="40819" anchor="ctr">
            <a:spAutoFit/>
          </a:bodyPr>
          <a:lstStyle/>
          <a:p>
            <a:pPr algn="r" defTabSz="816388" eaLnBrk="0" hangingPunct="0">
              <a:lnSpc>
                <a:spcPct val="110000"/>
              </a:lnSpc>
              <a:defRPr/>
            </a:pPr>
            <a:fld id="{8F6773BF-7893-4427-A8E1-3E5BA04AB46D}" type="slidenum">
              <a:rPr lang="en-US" sz="1000" b="0">
                <a:latin typeface="Calibri" panose="020F0502020204030204" pitchFamily="34" charset="0"/>
                <a:ea typeface="ＭＳ Ｐゴシック" charset="-128"/>
                <a:cs typeface="Calibri" panose="020F0502020204030204" pitchFamily="34" charset="0"/>
              </a:rPr>
              <a:pPr algn="r" defTabSz="816388" eaLnBrk="0" hangingPunct="0">
                <a:lnSpc>
                  <a:spcPct val="110000"/>
                </a:lnSpc>
                <a:defRPr/>
              </a:pPr>
              <a:t>‹#›</a:t>
            </a:fld>
            <a:endParaRPr lang="en-US" sz="1000" b="0" dirty="0">
              <a:latin typeface="Calibri" panose="020F0502020204030204" pitchFamily="34" charset="0"/>
              <a:ea typeface="ＭＳ Ｐゴシック" charset="-128"/>
              <a:cs typeface="Calibri" panose="020F0502020204030204" pitchFamily="34" charset="0"/>
            </a:endParaRPr>
          </a:p>
        </p:txBody>
      </p:sp>
      <p:sp>
        <p:nvSpPr>
          <p:cNvPr id="3" name="Title 2"/>
          <p:cNvSpPr>
            <a:spLocks noGrp="1"/>
          </p:cNvSpPr>
          <p:nvPr>
            <p:ph type="title"/>
          </p:nvPr>
        </p:nvSpPr>
        <p:spPr>
          <a:xfrm>
            <a:off x="11630" y="3219822"/>
            <a:ext cx="9132370" cy="585065"/>
          </a:xfrm>
        </p:spPr>
        <p:txBody>
          <a:bodyPr anchor="ctr"/>
          <a:lstStyle>
            <a:lvl1pPr algn="ctr">
              <a:defRPr>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grpSp>
        <p:nvGrpSpPr>
          <p:cNvPr id="10" name="Group 9"/>
          <p:cNvGrpSpPr/>
          <p:nvPr userDrawn="1"/>
        </p:nvGrpSpPr>
        <p:grpSpPr>
          <a:xfrm>
            <a:off x="6510159" y="4587974"/>
            <a:ext cx="2526337" cy="484089"/>
            <a:chOff x="7020272" y="4667250"/>
            <a:chExt cx="2112616" cy="404813"/>
          </a:xfrm>
        </p:grpSpPr>
        <p:pic>
          <p:nvPicPr>
            <p:cNvPr id="11" name="CG_logoReflect_RGB.png"/>
            <p:cNvPicPr>
              <a:picLocks noChangeAspect="1"/>
            </p:cNvPicPr>
            <p:nvPr userDrawn="1"/>
          </p:nvPicPr>
          <p:blipFill>
            <a:blip r:embed="rId3"/>
            <a:srcRect/>
            <a:stretch>
              <a:fillRect/>
            </a:stretch>
          </p:blipFill>
          <p:spPr bwMode="auto">
            <a:xfrm>
              <a:off x="7953375" y="4667250"/>
              <a:ext cx="1179513" cy="404813"/>
            </a:xfrm>
            <a:prstGeom prst="rect">
              <a:avLst/>
            </a:prstGeom>
            <a:noFill/>
            <a:ln w="9525">
              <a:noFill/>
              <a:miter lim="800000"/>
              <a:headEnd/>
              <a:tailEnd/>
            </a:ln>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9898" t="27918" r="9010" b="27231"/>
            <a:stretch/>
          </p:blipFill>
          <p:spPr>
            <a:xfrm>
              <a:off x="7020272" y="4751495"/>
              <a:ext cx="902990" cy="280930"/>
            </a:xfrm>
            <a:prstGeom prst="rect">
              <a:avLst/>
            </a:prstGeom>
          </p:spPr>
        </p:pic>
        <p:cxnSp>
          <p:nvCxnSpPr>
            <p:cNvPr id="13" name="Straight Connector 12"/>
            <p:cNvCxnSpPr/>
            <p:nvPr userDrawn="1"/>
          </p:nvCxnSpPr>
          <p:spPr bwMode="auto">
            <a:xfrm>
              <a:off x="7980759" y="4751495"/>
              <a:ext cx="0" cy="26852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6_Title Only">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w="9525">
            <a:noFill/>
            <a:miter lim="800000"/>
            <a:headEnd/>
            <a:tailEnd/>
          </a:ln>
        </p:spPr>
      </p:pic>
      <p:sp>
        <p:nvSpPr>
          <p:cNvPr id="5" name="Rectangle 33"/>
          <p:cNvSpPr>
            <a:spLocks noChangeArrowheads="1"/>
          </p:cNvSpPr>
          <p:nvPr userDrawn="1"/>
        </p:nvSpPr>
        <p:spPr bwMode="auto">
          <a:xfrm>
            <a:off x="203717" y="4891059"/>
            <a:ext cx="1123950" cy="163513"/>
          </a:xfrm>
          <a:prstGeom prst="rect">
            <a:avLst/>
          </a:prstGeom>
          <a:noFill/>
          <a:ln w="9525">
            <a:noFill/>
            <a:miter lim="800000"/>
            <a:headEnd/>
            <a:tailEnd/>
          </a:ln>
          <a:effectLst/>
        </p:spPr>
        <p:txBody>
          <a:bodyPr lIns="81639" tIns="40819" rIns="81639" bIns="40819" anchor="ctr"/>
          <a:lstStyle/>
          <a:p>
            <a:pPr algn="r" eaLnBrk="0" hangingPunct="0">
              <a:lnSpc>
                <a:spcPct val="190000"/>
              </a:lnSpc>
              <a:defRPr/>
            </a:pPr>
            <a:r>
              <a:rPr lang="en-US" sz="875" dirty="0">
                <a:latin typeface="Calibri" panose="020F0502020204030204" pitchFamily="34" charset="0"/>
                <a:ea typeface="ＭＳ Ｐゴシック" charset="-128"/>
                <a:cs typeface="Calibri" panose="020F0502020204030204" pitchFamily="34" charset="0"/>
              </a:rPr>
              <a:t>      </a:t>
            </a:r>
            <a:r>
              <a:rPr lang="en-US" sz="750" dirty="0">
                <a:latin typeface="Calibri" panose="020F0502020204030204" pitchFamily="34" charset="0"/>
                <a:ea typeface="ＭＳ Ｐゴシック" charset="-128"/>
                <a:cs typeface="Calibri" panose="020F0502020204030204" pitchFamily="34" charset="0"/>
              </a:rPr>
              <a:t>|  </a:t>
            </a:r>
            <a:r>
              <a:rPr lang="en-US" sz="750" b="0" dirty="0">
                <a:latin typeface="Calibri" panose="020F0502020204030204" pitchFamily="34" charset="0"/>
                <a:ea typeface="ＭＳ Ｐゴシック" charset="-128"/>
                <a:cs typeface="Calibri" panose="020F0502020204030204" pitchFamily="34" charset="0"/>
              </a:rPr>
              <a:t>©2018, Cognizant</a:t>
            </a:r>
            <a:endParaRPr lang="en-US" sz="875" b="0" dirty="0">
              <a:latin typeface="Calibri" panose="020F0502020204030204" pitchFamily="34" charset="0"/>
              <a:ea typeface="ＭＳ Ｐゴシック" charset="-128"/>
              <a:cs typeface="Calibri" panose="020F0502020204030204" pitchFamily="34" charset="0"/>
            </a:endParaRPr>
          </a:p>
        </p:txBody>
      </p:sp>
      <p:sp>
        <p:nvSpPr>
          <p:cNvPr id="6" name="Rectangle 7"/>
          <p:cNvSpPr/>
          <p:nvPr userDrawn="1"/>
        </p:nvSpPr>
        <p:spPr>
          <a:xfrm>
            <a:off x="11629" y="4884709"/>
            <a:ext cx="387350" cy="250825"/>
          </a:xfrm>
          <a:prstGeom prst="rect">
            <a:avLst/>
          </a:prstGeom>
          <a:effectLst/>
        </p:spPr>
        <p:txBody>
          <a:bodyPr lIns="81639" tIns="40819" rIns="81639" bIns="40819" anchor="ctr">
            <a:spAutoFit/>
          </a:bodyPr>
          <a:lstStyle/>
          <a:p>
            <a:pPr algn="r" defTabSz="816388" eaLnBrk="0" hangingPunct="0">
              <a:lnSpc>
                <a:spcPct val="110000"/>
              </a:lnSpc>
              <a:defRPr/>
            </a:pPr>
            <a:fld id="{8F6773BF-7893-4427-A8E1-3E5BA04AB46D}" type="slidenum">
              <a:rPr lang="en-US" sz="1000" b="0">
                <a:latin typeface="Calibri" panose="020F0502020204030204" pitchFamily="34" charset="0"/>
                <a:ea typeface="ＭＳ Ｐゴシック" charset="-128"/>
                <a:cs typeface="Calibri" panose="020F0502020204030204" pitchFamily="34" charset="0"/>
              </a:rPr>
              <a:pPr algn="r" defTabSz="816388" eaLnBrk="0" hangingPunct="0">
                <a:lnSpc>
                  <a:spcPct val="110000"/>
                </a:lnSpc>
                <a:defRPr/>
              </a:pPr>
              <a:t>‹#›</a:t>
            </a:fld>
            <a:endParaRPr lang="en-US" sz="1000" b="0" dirty="0">
              <a:latin typeface="Calibri" panose="020F0502020204030204" pitchFamily="34" charset="0"/>
              <a:ea typeface="ＭＳ Ｐゴシック" charset="-128"/>
              <a:cs typeface="Calibri" panose="020F0502020204030204" pitchFamily="34" charset="0"/>
            </a:endParaRPr>
          </a:p>
        </p:txBody>
      </p:sp>
      <p:sp>
        <p:nvSpPr>
          <p:cNvPr id="3" name="Title 2"/>
          <p:cNvSpPr>
            <a:spLocks noGrp="1"/>
          </p:cNvSpPr>
          <p:nvPr>
            <p:ph type="title"/>
          </p:nvPr>
        </p:nvSpPr>
        <p:spPr>
          <a:xfrm>
            <a:off x="11630" y="3219822"/>
            <a:ext cx="9132370" cy="585065"/>
          </a:xfrm>
        </p:spPr>
        <p:txBody>
          <a:bodyPr anchor="ctr"/>
          <a:lstStyle>
            <a:lvl1pPr algn="ctr">
              <a:defRPr>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grpSp>
        <p:nvGrpSpPr>
          <p:cNvPr id="10" name="Group 9"/>
          <p:cNvGrpSpPr/>
          <p:nvPr userDrawn="1"/>
        </p:nvGrpSpPr>
        <p:grpSpPr>
          <a:xfrm>
            <a:off x="6510159" y="4587974"/>
            <a:ext cx="2526337" cy="484089"/>
            <a:chOff x="7020272" y="4667250"/>
            <a:chExt cx="2112616" cy="404813"/>
          </a:xfrm>
        </p:grpSpPr>
        <p:pic>
          <p:nvPicPr>
            <p:cNvPr id="11" name="CG_logoReflect_RGB.png"/>
            <p:cNvPicPr>
              <a:picLocks noChangeAspect="1"/>
            </p:cNvPicPr>
            <p:nvPr userDrawn="1"/>
          </p:nvPicPr>
          <p:blipFill>
            <a:blip r:embed="rId3"/>
            <a:srcRect/>
            <a:stretch>
              <a:fillRect/>
            </a:stretch>
          </p:blipFill>
          <p:spPr bwMode="auto">
            <a:xfrm>
              <a:off x="7953375" y="4667250"/>
              <a:ext cx="1179513" cy="404813"/>
            </a:xfrm>
            <a:prstGeom prst="rect">
              <a:avLst/>
            </a:prstGeom>
            <a:noFill/>
            <a:ln w="9525">
              <a:noFill/>
              <a:miter lim="800000"/>
              <a:headEnd/>
              <a:tailEnd/>
            </a:ln>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9898" t="27918" r="9010" b="27231"/>
            <a:stretch/>
          </p:blipFill>
          <p:spPr>
            <a:xfrm>
              <a:off x="7020272" y="4751495"/>
              <a:ext cx="902990" cy="280930"/>
            </a:xfrm>
            <a:prstGeom prst="rect">
              <a:avLst/>
            </a:prstGeom>
          </p:spPr>
        </p:pic>
        <p:cxnSp>
          <p:nvCxnSpPr>
            <p:cNvPr id="13" name="Straight Connector 12"/>
            <p:cNvCxnSpPr/>
            <p:nvPr userDrawn="1"/>
          </p:nvCxnSpPr>
          <p:spPr bwMode="auto">
            <a:xfrm>
              <a:off x="7980759" y="4751495"/>
              <a:ext cx="0" cy="26852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39612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1_Title Only">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w="9525">
            <a:noFill/>
            <a:miter lim="800000"/>
            <a:headEnd/>
            <a:tailEnd/>
          </a:ln>
        </p:spPr>
      </p:pic>
      <p:sp>
        <p:nvSpPr>
          <p:cNvPr id="5" name="Rectangle 33"/>
          <p:cNvSpPr>
            <a:spLocks noChangeArrowheads="1"/>
          </p:cNvSpPr>
          <p:nvPr userDrawn="1"/>
        </p:nvSpPr>
        <p:spPr bwMode="auto">
          <a:xfrm>
            <a:off x="203717" y="4891059"/>
            <a:ext cx="1123950" cy="163513"/>
          </a:xfrm>
          <a:prstGeom prst="rect">
            <a:avLst/>
          </a:prstGeom>
          <a:noFill/>
          <a:ln w="9525">
            <a:noFill/>
            <a:miter lim="800000"/>
            <a:headEnd/>
            <a:tailEnd/>
          </a:ln>
          <a:effectLst/>
        </p:spPr>
        <p:txBody>
          <a:bodyPr lIns="81639" tIns="40819" rIns="81639" bIns="40819" anchor="ctr"/>
          <a:lstStyle/>
          <a:p>
            <a:pPr algn="r" eaLnBrk="0" hangingPunct="0">
              <a:lnSpc>
                <a:spcPct val="190000"/>
              </a:lnSpc>
              <a:defRPr/>
            </a:pPr>
            <a:r>
              <a:rPr lang="en-US" sz="875" dirty="0">
                <a:latin typeface="Calibri" panose="020F0502020204030204" pitchFamily="34" charset="0"/>
                <a:ea typeface="ＭＳ Ｐゴシック" charset="-128"/>
                <a:cs typeface="Calibri" panose="020F0502020204030204" pitchFamily="34" charset="0"/>
              </a:rPr>
              <a:t>      </a:t>
            </a:r>
            <a:r>
              <a:rPr lang="en-US" sz="750" dirty="0">
                <a:latin typeface="Calibri" panose="020F0502020204030204" pitchFamily="34" charset="0"/>
                <a:ea typeface="ＭＳ Ｐゴシック" charset="-128"/>
                <a:cs typeface="Calibri" panose="020F0502020204030204" pitchFamily="34" charset="0"/>
              </a:rPr>
              <a:t>|  </a:t>
            </a:r>
            <a:r>
              <a:rPr lang="en-US" sz="750" b="0" dirty="0">
                <a:latin typeface="Calibri" panose="020F0502020204030204" pitchFamily="34" charset="0"/>
                <a:ea typeface="ＭＳ Ｐゴシック" charset="-128"/>
                <a:cs typeface="Calibri" panose="020F0502020204030204" pitchFamily="34" charset="0"/>
              </a:rPr>
              <a:t>©2018, Cognizant</a:t>
            </a:r>
            <a:endParaRPr lang="en-US" sz="875" b="0" dirty="0">
              <a:latin typeface="Calibri" panose="020F0502020204030204" pitchFamily="34" charset="0"/>
              <a:ea typeface="ＭＳ Ｐゴシック" charset="-128"/>
              <a:cs typeface="Calibri" panose="020F0502020204030204" pitchFamily="34" charset="0"/>
            </a:endParaRPr>
          </a:p>
        </p:txBody>
      </p:sp>
      <p:sp>
        <p:nvSpPr>
          <p:cNvPr id="6" name="Rectangle 7"/>
          <p:cNvSpPr/>
          <p:nvPr userDrawn="1"/>
        </p:nvSpPr>
        <p:spPr>
          <a:xfrm>
            <a:off x="11629" y="4884709"/>
            <a:ext cx="387350" cy="250825"/>
          </a:xfrm>
          <a:prstGeom prst="rect">
            <a:avLst/>
          </a:prstGeom>
          <a:effectLst/>
        </p:spPr>
        <p:txBody>
          <a:bodyPr lIns="81639" tIns="40819" rIns="81639" bIns="40819" anchor="ctr">
            <a:spAutoFit/>
          </a:bodyPr>
          <a:lstStyle/>
          <a:p>
            <a:pPr algn="r" defTabSz="816388" eaLnBrk="0" hangingPunct="0">
              <a:lnSpc>
                <a:spcPct val="110000"/>
              </a:lnSpc>
              <a:defRPr/>
            </a:pPr>
            <a:fld id="{8F6773BF-7893-4427-A8E1-3E5BA04AB46D}" type="slidenum">
              <a:rPr lang="en-US" sz="1000" b="0">
                <a:latin typeface="Calibri" panose="020F0502020204030204" pitchFamily="34" charset="0"/>
                <a:ea typeface="ＭＳ Ｐゴシック" charset="-128"/>
                <a:cs typeface="Calibri" panose="020F0502020204030204" pitchFamily="34" charset="0"/>
              </a:rPr>
              <a:pPr algn="r" defTabSz="816388" eaLnBrk="0" hangingPunct="0">
                <a:lnSpc>
                  <a:spcPct val="110000"/>
                </a:lnSpc>
                <a:defRPr/>
              </a:pPr>
              <a:t>‹#›</a:t>
            </a:fld>
            <a:endParaRPr lang="en-US" sz="1000" b="0" dirty="0">
              <a:latin typeface="Calibri" panose="020F0502020204030204" pitchFamily="34" charset="0"/>
              <a:ea typeface="ＭＳ Ｐゴシック" charset="-128"/>
              <a:cs typeface="Calibri" panose="020F0502020204030204" pitchFamily="34" charset="0"/>
            </a:endParaRPr>
          </a:p>
        </p:txBody>
      </p:sp>
      <p:sp>
        <p:nvSpPr>
          <p:cNvPr id="3" name="Title 2"/>
          <p:cNvSpPr>
            <a:spLocks noGrp="1"/>
          </p:cNvSpPr>
          <p:nvPr>
            <p:ph type="title"/>
          </p:nvPr>
        </p:nvSpPr>
        <p:spPr>
          <a:xfrm>
            <a:off x="11630" y="3219822"/>
            <a:ext cx="9132370" cy="585065"/>
          </a:xfrm>
        </p:spPr>
        <p:txBody>
          <a:bodyPr anchor="ctr"/>
          <a:lstStyle>
            <a:lvl1pPr algn="ctr">
              <a:defRPr>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grpSp>
        <p:nvGrpSpPr>
          <p:cNvPr id="10" name="Group 9"/>
          <p:cNvGrpSpPr/>
          <p:nvPr userDrawn="1"/>
        </p:nvGrpSpPr>
        <p:grpSpPr>
          <a:xfrm>
            <a:off x="6510159" y="4587974"/>
            <a:ext cx="2526337" cy="484089"/>
            <a:chOff x="7020272" y="4667250"/>
            <a:chExt cx="2112616" cy="404813"/>
          </a:xfrm>
        </p:grpSpPr>
        <p:pic>
          <p:nvPicPr>
            <p:cNvPr id="11" name="CG_logoReflect_RGB.png"/>
            <p:cNvPicPr>
              <a:picLocks noChangeAspect="1"/>
            </p:cNvPicPr>
            <p:nvPr userDrawn="1"/>
          </p:nvPicPr>
          <p:blipFill>
            <a:blip r:embed="rId3"/>
            <a:srcRect/>
            <a:stretch>
              <a:fillRect/>
            </a:stretch>
          </p:blipFill>
          <p:spPr bwMode="auto">
            <a:xfrm>
              <a:off x="7953375" y="4667250"/>
              <a:ext cx="1179513" cy="404813"/>
            </a:xfrm>
            <a:prstGeom prst="rect">
              <a:avLst/>
            </a:prstGeom>
            <a:noFill/>
            <a:ln w="9525">
              <a:noFill/>
              <a:miter lim="800000"/>
              <a:headEnd/>
              <a:tailEnd/>
            </a:ln>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9898" t="27918" r="9010" b="27231"/>
            <a:stretch/>
          </p:blipFill>
          <p:spPr>
            <a:xfrm>
              <a:off x="7020272" y="4751495"/>
              <a:ext cx="902990" cy="280930"/>
            </a:xfrm>
            <a:prstGeom prst="rect">
              <a:avLst/>
            </a:prstGeom>
          </p:spPr>
        </p:pic>
        <p:cxnSp>
          <p:nvCxnSpPr>
            <p:cNvPr id="13" name="Straight Connector 12"/>
            <p:cNvCxnSpPr/>
            <p:nvPr userDrawn="1"/>
          </p:nvCxnSpPr>
          <p:spPr bwMode="auto">
            <a:xfrm>
              <a:off x="7980759" y="4751495"/>
              <a:ext cx="0" cy="26852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79623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w="9525">
            <a:noFill/>
            <a:miter lim="800000"/>
            <a:headEnd/>
            <a:tailEnd/>
          </a:ln>
        </p:spPr>
      </p:pic>
      <p:sp>
        <p:nvSpPr>
          <p:cNvPr id="5" name="Rectangle 33"/>
          <p:cNvSpPr>
            <a:spLocks noChangeArrowheads="1"/>
          </p:cNvSpPr>
          <p:nvPr userDrawn="1"/>
        </p:nvSpPr>
        <p:spPr bwMode="auto">
          <a:xfrm>
            <a:off x="203717" y="4891059"/>
            <a:ext cx="1123950" cy="163513"/>
          </a:xfrm>
          <a:prstGeom prst="rect">
            <a:avLst/>
          </a:prstGeom>
          <a:noFill/>
          <a:ln w="9525">
            <a:noFill/>
            <a:miter lim="800000"/>
            <a:headEnd/>
            <a:tailEnd/>
          </a:ln>
          <a:effectLst/>
        </p:spPr>
        <p:txBody>
          <a:bodyPr lIns="81639" tIns="40819" rIns="81639" bIns="40819" anchor="ctr"/>
          <a:lstStyle/>
          <a:p>
            <a:pPr algn="r" eaLnBrk="0" hangingPunct="0">
              <a:lnSpc>
                <a:spcPct val="190000"/>
              </a:lnSpc>
              <a:defRPr/>
            </a:pPr>
            <a:r>
              <a:rPr lang="en-US" sz="875" dirty="0">
                <a:latin typeface="Calibri" panose="020F0502020204030204" pitchFamily="34" charset="0"/>
                <a:ea typeface="ＭＳ Ｐゴシック" charset="-128"/>
                <a:cs typeface="Calibri" panose="020F0502020204030204" pitchFamily="34" charset="0"/>
              </a:rPr>
              <a:t>      </a:t>
            </a:r>
            <a:r>
              <a:rPr lang="en-US" sz="750" dirty="0">
                <a:latin typeface="Calibri" panose="020F0502020204030204" pitchFamily="34" charset="0"/>
                <a:ea typeface="ＭＳ Ｐゴシック" charset="-128"/>
                <a:cs typeface="Calibri" panose="020F0502020204030204" pitchFamily="34" charset="0"/>
              </a:rPr>
              <a:t>|  </a:t>
            </a:r>
            <a:r>
              <a:rPr lang="en-US" sz="750" b="0" dirty="0">
                <a:latin typeface="Calibri" panose="020F0502020204030204" pitchFamily="34" charset="0"/>
                <a:ea typeface="ＭＳ Ｐゴシック" charset="-128"/>
                <a:cs typeface="Calibri" panose="020F0502020204030204" pitchFamily="34" charset="0"/>
              </a:rPr>
              <a:t>©2018, Cognizant</a:t>
            </a:r>
            <a:endParaRPr lang="en-US" sz="875" b="0" dirty="0">
              <a:latin typeface="Calibri" panose="020F0502020204030204" pitchFamily="34" charset="0"/>
              <a:ea typeface="ＭＳ Ｐゴシック" charset="-128"/>
              <a:cs typeface="Calibri" panose="020F0502020204030204" pitchFamily="34" charset="0"/>
            </a:endParaRPr>
          </a:p>
        </p:txBody>
      </p:sp>
      <p:sp>
        <p:nvSpPr>
          <p:cNvPr id="6" name="Rectangle 7"/>
          <p:cNvSpPr/>
          <p:nvPr userDrawn="1"/>
        </p:nvSpPr>
        <p:spPr>
          <a:xfrm>
            <a:off x="11629" y="4884709"/>
            <a:ext cx="387350" cy="250825"/>
          </a:xfrm>
          <a:prstGeom prst="rect">
            <a:avLst/>
          </a:prstGeom>
          <a:effectLst/>
        </p:spPr>
        <p:txBody>
          <a:bodyPr lIns="81639" tIns="40819" rIns="81639" bIns="40819" anchor="ctr">
            <a:spAutoFit/>
          </a:bodyPr>
          <a:lstStyle/>
          <a:p>
            <a:pPr algn="r" defTabSz="816388" eaLnBrk="0" hangingPunct="0">
              <a:lnSpc>
                <a:spcPct val="110000"/>
              </a:lnSpc>
              <a:defRPr/>
            </a:pPr>
            <a:fld id="{8F6773BF-7893-4427-A8E1-3E5BA04AB46D}" type="slidenum">
              <a:rPr lang="en-US" sz="1000" b="0">
                <a:latin typeface="Calibri" panose="020F0502020204030204" pitchFamily="34" charset="0"/>
                <a:ea typeface="ＭＳ Ｐゴシック" charset="-128"/>
                <a:cs typeface="Calibri" panose="020F0502020204030204" pitchFamily="34" charset="0"/>
              </a:rPr>
              <a:pPr algn="r" defTabSz="816388" eaLnBrk="0" hangingPunct="0">
                <a:lnSpc>
                  <a:spcPct val="110000"/>
                </a:lnSpc>
                <a:defRPr/>
              </a:pPr>
              <a:t>‹#›</a:t>
            </a:fld>
            <a:endParaRPr lang="en-US" sz="1000" b="0" dirty="0">
              <a:latin typeface="Calibri" panose="020F0502020204030204" pitchFamily="34" charset="0"/>
              <a:ea typeface="ＭＳ Ｐゴシック" charset="-128"/>
              <a:cs typeface="Calibri" panose="020F0502020204030204" pitchFamily="34" charset="0"/>
            </a:endParaRPr>
          </a:p>
        </p:txBody>
      </p:sp>
      <p:sp>
        <p:nvSpPr>
          <p:cNvPr id="3" name="Title 2"/>
          <p:cNvSpPr>
            <a:spLocks noGrp="1"/>
          </p:cNvSpPr>
          <p:nvPr>
            <p:ph type="title"/>
          </p:nvPr>
        </p:nvSpPr>
        <p:spPr>
          <a:xfrm>
            <a:off x="11630" y="3219822"/>
            <a:ext cx="9132370" cy="585065"/>
          </a:xfrm>
        </p:spPr>
        <p:txBody>
          <a:bodyPr anchor="ctr"/>
          <a:lstStyle>
            <a:lvl1pPr algn="ctr">
              <a:defRPr>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grpSp>
        <p:nvGrpSpPr>
          <p:cNvPr id="10" name="Group 9"/>
          <p:cNvGrpSpPr/>
          <p:nvPr userDrawn="1"/>
        </p:nvGrpSpPr>
        <p:grpSpPr>
          <a:xfrm>
            <a:off x="6510159" y="4587974"/>
            <a:ext cx="2526337" cy="484089"/>
            <a:chOff x="7020272" y="4667250"/>
            <a:chExt cx="2112616" cy="404813"/>
          </a:xfrm>
        </p:grpSpPr>
        <p:pic>
          <p:nvPicPr>
            <p:cNvPr id="11" name="CG_logoReflect_RGB.png"/>
            <p:cNvPicPr>
              <a:picLocks noChangeAspect="1"/>
            </p:cNvPicPr>
            <p:nvPr userDrawn="1"/>
          </p:nvPicPr>
          <p:blipFill>
            <a:blip r:embed="rId3"/>
            <a:srcRect/>
            <a:stretch>
              <a:fillRect/>
            </a:stretch>
          </p:blipFill>
          <p:spPr bwMode="auto">
            <a:xfrm>
              <a:off x="7953375" y="4667250"/>
              <a:ext cx="1179513" cy="404813"/>
            </a:xfrm>
            <a:prstGeom prst="rect">
              <a:avLst/>
            </a:prstGeom>
            <a:noFill/>
            <a:ln w="9525">
              <a:noFill/>
              <a:miter lim="800000"/>
              <a:headEnd/>
              <a:tailEnd/>
            </a:ln>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9898" t="27918" r="9010" b="27231"/>
            <a:stretch/>
          </p:blipFill>
          <p:spPr>
            <a:xfrm>
              <a:off x="7020272" y="4751495"/>
              <a:ext cx="902990" cy="280930"/>
            </a:xfrm>
            <a:prstGeom prst="rect">
              <a:avLst/>
            </a:prstGeom>
          </p:spPr>
        </p:pic>
        <p:cxnSp>
          <p:nvCxnSpPr>
            <p:cNvPr id="13" name="Straight Connector 12"/>
            <p:cNvCxnSpPr/>
            <p:nvPr userDrawn="1"/>
          </p:nvCxnSpPr>
          <p:spPr bwMode="auto">
            <a:xfrm>
              <a:off x="7980759" y="4751495"/>
              <a:ext cx="0" cy="26852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37423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w="9525">
            <a:noFill/>
            <a:miter lim="800000"/>
            <a:headEnd/>
            <a:tailEnd/>
          </a:ln>
        </p:spPr>
      </p:pic>
      <p:sp>
        <p:nvSpPr>
          <p:cNvPr id="5" name="Rectangle 33"/>
          <p:cNvSpPr>
            <a:spLocks noChangeArrowheads="1"/>
          </p:cNvSpPr>
          <p:nvPr userDrawn="1"/>
        </p:nvSpPr>
        <p:spPr bwMode="auto">
          <a:xfrm>
            <a:off x="203717" y="4891059"/>
            <a:ext cx="1123950" cy="163513"/>
          </a:xfrm>
          <a:prstGeom prst="rect">
            <a:avLst/>
          </a:prstGeom>
          <a:noFill/>
          <a:ln w="9525">
            <a:noFill/>
            <a:miter lim="800000"/>
            <a:headEnd/>
            <a:tailEnd/>
          </a:ln>
          <a:effectLst/>
        </p:spPr>
        <p:txBody>
          <a:bodyPr lIns="81639" tIns="40819" rIns="81639" bIns="40819" anchor="ctr"/>
          <a:lstStyle/>
          <a:p>
            <a:pPr algn="r" eaLnBrk="0" hangingPunct="0">
              <a:lnSpc>
                <a:spcPct val="190000"/>
              </a:lnSpc>
              <a:defRPr/>
            </a:pPr>
            <a:r>
              <a:rPr lang="en-US" sz="875" dirty="0">
                <a:latin typeface="Calibri" panose="020F0502020204030204" pitchFamily="34" charset="0"/>
                <a:ea typeface="ＭＳ Ｐゴシック" charset="-128"/>
                <a:cs typeface="Calibri" panose="020F0502020204030204" pitchFamily="34" charset="0"/>
              </a:rPr>
              <a:t>      </a:t>
            </a:r>
            <a:r>
              <a:rPr lang="en-US" sz="750" dirty="0">
                <a:latin typeface="Calibri" panose="020F0502020204030204" pitchFamily="34" charset="0"/>
                <a:ea typeface="ＭＳ Ｐゴシック" charset="-128"/>
                <a:cs typeface="Calibri" panose="020F0502020204030204" pitchFamily="34" charset="0"/>
              </a:rPr>
              <a:t>|  </a:t>
            </a:r>
            <a:r>
              <a:rPr lang="en-US" sz="750" b="0" dirty="0">
                <a:latin typeface="Calibri" panose="020F0502020204030204" pitchFamily="34" charset="0"/>
                <a:ea typeface="ＭＳ Ｐゴシック" charset="-128"/>
                <a:cs typeface="Calibri" panose="020F0502020204030204" pitchFamily="34" charset="0"/>
              </a:rPr>
              <a:t>©2018, Cognizant</a:t>
            </a:r>
            <a:endParaRPr lang="en-US" sz="875" b="0" dirty="0">
              <a:latin typeface="Calibri" panose="020F0502020204030204" pitchFamily="34" charset="0"/>
              <a:ea typeface="ＭＳ Ｐゴシック" charset="-128"/>
              <a:cs typeface="Calibri" panose="020F0502020204030204" pitchFamily="34" charset="0"/>
            </a:endParaRPr>
          </a:p>
        </p:txBody>
      </p:sp>
      <p:sp>
        <p:nvSpPr>
          <p:cNvPr id="6" name="Rectangle 7"/>
          <p:cNvSpPr/>
          <p:nvPr userDrawn="1"/>
        </p:nvSpPr>
        <p:spPr>
          <a:xfrm>
            <a:off x="11629" y="4884709"/>
            <a:ext cx="387350" cy="250825"/>
          </a:xfrm>
          <a:prstGeom prst="rect">
            <a:avLst/>
          </a:prstGeom>
          <a:effectLst/>
        </p:spPr>
        <p:txBody>
          <a:bodyPr lIns="81639" tIns="40819" rIns="81639" bIns="40819" anchor="ctr">
            <a:spAutoFit/>
          </a:bodyPr>
          <a:lstStyle/>
          <a:p>
            <a:pPr algn="r" defTabSz="816388" eaLnBrk="0" hangingPunct="0">
              <a:lnSpc>
                <a:spcPct val="110000"/>
              </a:lnSpc>
              <a:defRPr/>
            </a:pPr>
            <a:fld id="{8F6773BF-7893-4427-A8E1-3E5BA04AB46D}" type="slidenum">
              <a:rPr lang="en-US" sz="1000" b="0">
                <a:latin typeface="Calibri" panose="020F0502020204030204" pitchFamily="34" charset="0"/>
                <a:ea typeface="ＭＳ Ｐゴシック" charset="-128"/>
                <a:cs typeface="Calibri" panose="020F0502020204030204" pitchFamily="34" charset="0"/>
              </a:rPr>
              <a:pPr algn="r" defTabSz="816388" eaLnBrk="0" hangingPunct="0">
                <a:lnSpc>
                  <a:spcPct val="110000"/>
                </a:lnSpc>
                <a:defRPr/>
              </a:pPr>
              <a:t>‹#›</a:t>
            </a:fld>
            <a:endParaRPr lang="en-US" sz="1000" b="0" dirty="0">
              <a:latin typeface="Calibri" panose="020F0502020204030204" pitchFamily="34" charset="0"/>
              <a:ea typeface="ＭＳ Ｐゴシック" charset="-128"/>
              <a:cs typeface="Calibri" panose="020F0502020204030204" pitchFamily="34" charset="0"/>
            </a:endParaRPr>
          </a:p>
        </p:txBody>
      </p:sp>
      <p:sp>
        <p:nvSpPr>
          <p:cNvPr id="3" name="Title 2"/>
          <p:cNvSpPr>
            <a:spLocks noGrp="1"/>
          </p:cNvSpPr>
          <p:nvPr>
            <p:ph type="title"/>
          </p:nvPr>
        </p:nvSpPr>
        <p:spPr>
          <a:xfrm>
            <a:off x="11630" y="3219822"/>
            <a:ext cx="9132370" cy="585065"/>
          </a:xfrm>
        </p:spPr>
        <p:txBody>
          <a:bodyPr anchor="ctr"/>
          <a:lstStyle>
            <a:lvl1pPr algn="ctr">
              <a:defRPr>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grpSp>
        <p:nvGrpSpPr>
          <p:cNvPr id="10" name="Group 9"/>
          <p:cNvGrpSpPr/>
          <p:nvPr userDrawn="1"/>
        </p:nvGrpSpPr>
        <p:grpSpPr>
          <a:xfrm>
            <a:off x="6510159" y="4587974"/>
            <a:ext cx="2526337" cy="484089"/>
            <a:chOff x="7020272" y="4667250"/>
            <a:chExt cx="2112616" cy="404813"/>
          </a:xfrm>
        </p:grpSpPr>
        <p:pic>
          <p:nvPicPr>
            <p:cNvPr id="11" name="CG_logoReflect_RGB.png"/>
            <p:cNvPicPr>
              <a:picLocks noChangeAspect="1"/>
            </p:cNvPicPr>
            <p:nvPr userDrawn="1"/>
          </p:nvPicPr>
          <p:blipFill>
            <a:blip r:embed="rId3"/>
            <a:srcRect/>
            <a:stretch>
              <a:fillRect/>
            </a:stretch>
          </p:blipFill>
          <p:spPr bwMode="auto">
            <a:xfrm>
              <a:off x="7953375" y="4667250"/>
              <a:ext cx="1179513" cy="404813"/>
            </a:xfrm>
            <a:prstGeom prst="rect">
              <a:avLst/>
            </a:prstGeom>
            <a:noFill/>
            <a:ln w="9525">
              <a:noFill/>
              <a:miter lim="800000"/>
              <a:headEnd/>
              <a:tailEnd/>
            </a:ln>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9898" t="27918" r="9010" b="27231"/>
            <a:stretch/>
          </p:blipFill>
          <p:spPr>
            <a:xfrm>
              <a:off x="7020272" y="4751495"/>
              <a:ext cx="902990" cy="280930"/>
            </a:xfrm>
            <a:prstGeom prst="rect">
              <a:avLst/>
            </a:prstGeom>
          </p:spPr>
        </p:pic>
        <p:cxnSp>
          <p:nvCxnSpPr>
            <p:cNvPr id="13" name="Straight Connector 12"/>
            <p:cNvCxnSpPr/>
            <p:nvPr userDrawn="1"/>
          </p:nvCxnSpPr>
          <p:spPr bwMode="auto">
            <a:xfrm>
              <a:off x="7980759" y="4751495"/>
              <a:ext cx="0" cy="26852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924824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pic>
        <p:nvPicPr>
          <p:cNvPr id="4"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ln w="9525">
            <a:noFill/>
            <a:miter lim="800000"/>
            <a:headEnd/>
            <a:tailEnd/>
          </a:ln>
        </p:spPr>
      </p:pic>
      <p:sp>
        <p:nvSpPr>
          <p:cNvPr id="5" name="Rectangle 33"/>
          <p:cNvSpPr>
            <a:spLocks noChangeArrowheads="1"/>
          </p:cNvSpPr>
          <p:nvPr userDrawn="1"/>
        </p:nvSpPr>
        <p:spPr bwMode="auto">
          <a:xfrm>
            <a:off x="203717" y="4891059"/>
            <a:ext cx="1123950" cy="163513"/>
          </a:xfrm>
          <a:prstGeom prst="rect">
            <a:avLst/>
          </a:prstGeom>
          <a:noFill/>
          <a:ln w="9525">
            <a:noFill/>
            <a:miter lim="800000"/>
            <a:headEnd/>
            <a:tailEnd/>
          </a:ln>
          <a:effectLst/>
        </p:spPr>
        <p:txBody>
          <a:bodyPr lIns="81639" tIns="40819" rIns="81639" bIns="40819" anchor="ctr"/>
          <a:lstStyle/>
          <a:p>
            <a:pPr algn="r" eaLnBrk="0" hangingPunct="0">
              <a:lnSpc>
                <a:spcPct val="190000"/>
              </a:lnSpc>
              <a:defRPr/>
            </a:pPr>
            <a:r>
              <a:rPr lang="en-US" sz="875" dirty="0">
                <a:latin typeface="Calibri" panose="020F0502020204030204" pitchFamily="34" charset="0"/>
                <a:ea typeface="ＭＳ Ｐゴシック" charset="-128"/>
                <a:cs typeface="Calibri" panose="020F0502020204030204" pitchFamily="34" charset="0"/>
              </a:rPr>
              <a:t>      </a:t>
            </a:r>
            <a:r>
              <a:rPr lang="en-US" sz="750" dirty="0">
                <a:latin typeface="Calibri" panose="020F0502020204030204" pitchFamily="34" charset="0"/>
                <a:ea typeface="ＭＳ Ｐゴシック" charset="-128"/>
                <a:cs typeface="Calibri" panose="020F0502020204030204" pitchFamily="34" charset="0"/>
              </a:rPr>
              <a:t>|  </a:t>
            </a:r>
            <a:r>
              <a:rPr lang="en-US" sz="750" b="0" dirty="0">
                <a:latin typeface="Calibri" panose="020F0502020204030204" pitchFamily="34" charset="0"/>
                <a:ea typeface="ＭＳ Ｐゴシック" charset="-128"/>
                <a:cs typeface="Calibri" panose="020F0502020204030204" pitchFamily="34" charset="0"/>
              </a:rPr>
              <a:t>©2018, Cognizant</a:t>
            </a:r>
            <a:endParaRPr lang="en-US" sz="875" b="0" dirty="0">
              <a:latin typeface="Calibri" panose="020F0502020204030204" pitchFamily="34" charset="0"/>
              <a:ea typeface="ＭＳ Ｐゴシック" charset="-128"/>
              <a:cs typeface="Calibri" panose="020F0502020204030204" pitchFamily="34" charset="0"/>
            </a:endParaRPr>
          </a:p>
        </p:txBody>
      </p:sp>
      <p:sp>
        <p:nvSpPr>
          <p:cNvPr id="6" name="Rectangle 7"/>
          <p:cNvSpPr/>
          <p:nvPr userDrawn="1"/>
        </p:nvSpPr>
        <p:spPr>
          <a:xfrm>
            <a:off x="11629" y="4884709"/>
            <a:ext cx="387350" cy="250825"/>
          </a:xfrm>
          <a:prstGeom prst="rect">
            <a:avLst/>
          </a:prstGeom>
          <a:effectLst/>
        </p:spPr>
        <p:txBody>
          <a:bodyPr lIns="81639" tIns="40819" rIns="81639" bIns="40819" anchor="ctr">
            <a:spAutoFit/>
          </a:bodyPr>
          <a:lstStyle/>
          <a:p>
            <a:pPr algn="r" defTabSz="816388" eaLnBrk="0" hangingPunct="0">
              <a:lnSpc>
                <a:spcPct val="110000"/>
              </a:lnSpc>
              <a:defRPr/>
            </a:pPr>
            <a:fld id="{8F6773BF-7893-4427-A8E1-3E5BA04AB46D}" type="slidenum">
              <a:rPr lang="en-US" sz="1000" b="0">
                <a:latin typeface="Calibri" panose="020F0502020204030204" pitchFamily="34" charset="0"/>
                <a:ea typeface="ＭＳ Ｐゴシック" charset="-128"/>
                <a:cs typeface="Calibri" panose="020F0502020204030204" pitchFamily="34" charset="0"/>
              </a:rPr>
              <a:pPr algn="r" defTabSz="816388" eaLnBrk="0" hangingPunct="0">
                <a:lnSpc>
                  <a:spcPct val="110000"/>
                </a:lnSpc>
                <a:defRPr/>
              </a:pPr>
              <a:t>‹#›</a:t>
            </a:fld>
            <a:endParaRPr lang="en-US" sz="1000" b="0" dirty="0">
              <a:latin typeface="Calibri" panose="020F0502020204030204" pitchFamily="34" charset="0"/>
              <a:ea typeface="ＭＳ Ｐゴシック" charset="-128"/>
              <a:cs typeface="Calibri" panose="020F0502020204030204" pitchFamily="34" charset="0"/>
            </a:endParaRPr>
          </a:p>
        </p:txBody>
      </p:sp>
      <p:sp>
        <p:nvSpPr>
          <p:cNvPr id="3" name="Title 2"/>
          <p:cNvSpPr>
            <a:spLocks noGrp="1"/>
          </p:cNvSpPr>
          <p:nvPr>
            <p:ph type="title"/>
          </p:nvPr>
        </p:nvSpPr>
        <p:spPr>
          <a:xfrm>
            <a:off x="11630" y="3219822"/>
            <a:ext cx="9132370" cy="585065"/>
          </a:xfrm>
        </p:spPr>
        <p:txBody>
          <a:bodyPr anchor="ctr"/>
          <a:lstStyle>
            <a:lvl1pPr algn="ctr">
              <a:defRPr>
                <a:solidFill>
                  <a:schemeClr val="tx1"/>
                </a:solidFill>
                <a:latin typeface="Calibri" panose="020F0502020204030204" pitchFamily="34" charset="0"/>
                <a:cs typeface="Calibri" panose="020F0502020204030204" pitchFamily="34" charset="0"/>
              </a:defRPr>
            </a:lvl1pPr>
          </a:lstStyle>
          <a:p>
            <a:r>
              <a:rPr lang="en-US" dirty="0"/>
              <a:t>Click to edit Master title style</a:t>
            </a:r>
          </a:p>
        </p:txBody>
      </p:sp>
      <p:grpSp>
        <p:nvGrpSpPr>
          <p:cNvPr id="10" name="Group 9"/>
          <p:cNvGrpSpPr/>
          <p:nvPr userDrawn="1"/>
        </p:nvGrpSpPr>
        <p:grpSpPr>
          <a:xfrm>
            <a:off x="6510159" y="4587974"/>
            <a:ext cx="2526337" cy="484089"/>
            <a:chOff x="7020272" y="4667250"/>
            <a:chExt cx="2112616" cy="404813"/>
          </a:xfrm>
        </p:grpSpPr>
        <p:pic>
          <p:nvPicPr>
            <p:cNvPr id="11" name="CG_logoReflect_RGB.png"/>
            <p:cNvPicPr>
              <a:picLocks noChangeAspect="1"/>
            </p:cNvPicPr>
            <p:nvPr userDrawn="1"/>
          </p:nvPicPr>
          <p:blipFill>
            <a:blip r:embed="rId3"/>
            <a:srcRect/>
            <a:stretch>
              <a:fillRect/>
            </a:stretch>
          </p:blipFill>
          <p:spPr bwMode="auto">
            <a:xfrm>
              <a:off x="7953375" y="4667250"/>
              <a:ext cx="1179513" cy="404813"/>
            </a:xfrm>
            <a:prstGeom prst="rect">
              <a:avLst/>
            </a:prstGeom>
            <a:noFill/>
            <a:ln w="9525">
              <a:noFill/>
              <a:miter lim="800000"/>
              <a:headEnd/>
              <a:tailEnd/>
            </a:ln>
          </p:spPr>
        </p:pic>
        <p:pic>
          <p:nvPicPr>
            <p:cNvPr id="12" name="Picture 11"/>
            <p:cNvPicPr>
              <a:picLocks noChangeAspect="1"/>
            </p:cNvPicPr>
            <p:nvPr userDrawn="1"/>
          </p:nvPicPr>
          <p:blipFill rotWithShape="1">
            <a:blip r:embed="rId4">
              <a:extLst>
                <a:ext uri="{28A0092B-C50C-407E-A947-70E740481C1C}">
                  <a14:useLocalDpi xmlns:a14="http://schemas.microsoft.com/office/drawing/2010/main" val="0"/>
                </a:ext>
              </a:extLst>
            </a:blip>
            <a:srcRect l="9898" t="27918" r="9010" b="27231"/>
            <a:stretch/>
          </p:blipFill>
          <p:spPr>
            <a:xfrm>
              <a:off x="7020272" y="4751495"/>
              <a:ext cx="902990" cy="280930"/>
            </a:xfrm>
            <a:prstGeom prst="rect">
              <a:avLst/>
            </a:prstGeom>
          </p:spPr>
        </p:pic>
        <p:cxnSp>
          <p:nvCxnSpPr>
            <p:cNvPr id="13" name="Straight Connector 12"/>
            <p:cNvCxnSpPr/>
            <p:nvPr userDrawn="1"/>
          </p:nvCxnSpPr>
          <p:spPr bwMode="auto">
            <a:xfrm>
              <a:off x="7980759" y="4751495"/>
              <a:ext cx="0" cy="268527"/>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46622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9525"/>
            <a:ext cx="8839200" cy="323850"/>
          </a:xfrm>
          <a:prstGeom prst="rect">
            <a:avLst/>
          </a:prstGeom>
          <a:noFill/>
          <a:ln w="9525">
            <a:noFill/>
            <a:miter lim="800000"/>
            <a:headEnd/>
            <a:tailEnd/>
          </a:ln>
        </p:spPr>
        <p:txBody>
          <a:bodyPr vert="horz" wrap="square" lIns="130622" tIns="65311" rIns="130622" bIns="65311" numCol="1" anchor="t"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52400" y="1200150"/>
            <a:ext cx="8839200" cy="3429000"/>
          </a:xfrm>
          <a:prstGeom prst="rect">
            <a:avLst/>
          </a:prstGeom>
          <a:noFill/>
          <a:ln w="9525">
            <a:noFill/>
            <a:miter lim="800000"/>
            <a:headEnd/>
            <a:tailEnd/>
          </a:ln>
        </p:spPr>
        <p:txBody>
          <a:bodyPr vert="horz" wrap="square" lIns="130622" tIns="65311" rIns="130622" bIns="6531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4122" r:id="rId1"/>
    <p:sldLayoutId id="2147484187" r:id="rId2"/>
    <p:sldLayoutId id="2147484123" r:id="rId3"/>
    <p:sldLayoutId id="2147484124" r:id="rId4"/>
    <p:sldLayoutId id="2147484182" r:id="rId5"/>
    <p:sldLayoutId id="2147484183" r:id="rId6"/>
    <p:sldLayoutId id="2147484184" r:id="rId7"/>
    <p:sldLayoutId id="2147484185" r:id="rId8"/>
    <p:sldLayoutId id="2147484186" r:id="rId9"/>
    <p:sldLayoutId id="2147484240" r:id="rId10"/>
  </p:sldLayoutIdLst>
  <p:hf sldNum="0" hdr="0" ftr="0" dt="0"/>
  <p:txStyles>
    <p:titleStyle>
      <a:lvl1pPr algn="l" rtl="0" eaLnBrk="0" fontAlgn="base" hangingPunct="0">
        <a:spcBef>
          <a:spcPct val="0"/>
        </a:spcBef>
        <a:spcAft>
          <a:spcPct val="0"/>
        </a:spcAft>
        <a:defRPr sz="2100">
          <a:solidFill>
            <a:srgbClr val="3D97BB"/>
          </a:solidFill>
          <a:latin typeface="+mj-lt"/>
          <a:ea typeface="ＭＳ Ｐゴシック" charset="-128"/>
          <a:cs typeface="ＭＳ Ｐゴシック" charset="-128"/>
        </a:defRPr>
      </a:lvl1pPr>
      <a:lvl2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5pPr>
      <a:lvl6pPr marL="408194"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6pPr>
      <a:lvl7pPr marL="816388"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7pPr>
      <a:lvl8pPr marL="1224582"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8pPr>
      <a:lvl9pPr marL="1632776"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9pPr>
    </p:titleStyle>
    <p:bodyStyle>
      <a:lvl1pPr marL="203200" indent="-203200" algn="l" rtl="0" eaLnBrk="0" fontAlgn="base" hangingPunct="0">
        <a:spcBef>
          <a:spcPct val="20000"/>
        </a:spcBef>
        <a:spcAft>
          <a:spcPct val="0"/>
        </a:spcAft>
        <a:buClr>
          <a:srgbClr val="6DB33F"/>
        </a:buClr>
        <a:buFont typeface="Wingdings" pitchFamily="2" charset="2"/>
        <a:tabLst>
          <a:tab pos="911225" algn="l"/>
        </a:tabLst>
        <a:defRPr sz="2100">
          <a:solidFill>
            <a:schemeClr val="tx1"/>
          </a:solidFill>
          <a:latin typeface="+mn-lt"/>
          <a:ea typeface="ＭＳ Ｐゴシック" charset="-128"/>
          <a:cs typeface="ＭＳ Ｐゴシック" charset="-128"/>
        </a:defRPr>
      </a:lvl1pPr>
      <a:lvl2pPr marL="509588" indent="-203200" algn="l" rtl="0" eaLnBrk="0" fontAlgn="base" hangingPunct="0">
        <a:spcBef>
          <a:spcPct val="20000"/>
        </a:spcBef>
        <a:spcAft>
          <a:spcPct val="0"/>
        </a:spcAft>
        <a:buFont typeface="Wingdings" pitchFamily="2" charset="2"/>
        <a:buChar char="§"/>
        <a:tabLst>
          <a:tab pos="911225" algn="l"/>
        </a:tabLst>
        <a:defRPr sz="2100">
          <a:solidFill>
            <a:schemeClr val="tx1"/>
          </a:solidFill>
          <a:latin typeface="+mn-lt"/>
          <a:ea typeface="ＭＳ Ｐゴシック" charset="-128"/>
          <a:cs typeface="ＭＳ Ｐゴシック"/>
        </a:defRPr>
      </a:lvl2pPr>
      <a:lvl3pPr marL="815975" indent="-203200" algn="l" rtl="0" eaLnBrk="0" fontAlgn="base" hangingPunct="0">
        <a:spcBef>
          <a:spcPct val="20000"/>
        </a:spcBef>
        <a:spcAft>
          <a:spcPct val="0"/>
        </a:spcAft>
        <a:buClr>
          <a:srgbClr val="ED8B41"/>
        </a:buClr>
        <a:buFont typeface="Verdana" pitchFamily="34" charset="0"/>
        <a:buChar char="»"/>
        <a:tabLst>
          <a:tab pos="911225" algn="l"/>
        </a:tabLst>
        <a:defRPr>
          <a:solidFill>
            <a:schemeClr val="tx1"/>
          </a:solidFill>
          <a:latin typeface="+mn-lt"/>
          <a:ea typeface="ＭＳ Ｐゴシック" charset="-128"/>
          <a:cs typeface="ＭＳ Ｐゴシック"/>
        </a:defRPr>
      </a:lvl3pPr>
      <a:lvl4pPr marL="1122363" indent="-203200" algn="l" rtl="0" eaLnBrk="0" fontAlgn="base" hangingPunct="0">
        <a:spcBef>
          <a:spcPct val="20000"/>
        </a:spcBef>
        <a:spcAft>
          <a:spcPct val="0"/>
        </a:spcAft>
        <a:buClr>
          <a:schemeClr val="bg2"/>
        </a:buClr>
        <a:buFont typeface="Wingdings" pitchFamily="2" charset="2"/>
        <a:buChar char="§"/>
        <a:tabLst>
          <a:tab pos="911225" algn="l"/>
        </a:tabLst>
        <a:defRPr>
          <a:solidFill>
            <a:schemeClr val="tx1"/>
          </a:solidFill>
          <a:latin typeface="+mn-lt"/>
          <a:ea typeface="ＭＳ Ｐゴシック" charset="-128"/>
          <a:cs typeface="ＭＳ Ｐゴシック"/>
        </a:defRPr>
      </a:lvl4pPr>
      <a:lvl5pPr marL="1427163" indent="-203200" algn="l" rtl="0" eaLnBrk="0" fontAlgn="base" hangingPunct="0">
        <a:spcBef>
          <a:spcPct val="20000"/>
        </a:spcBef>
        <a:spcAft>
          <a:spcPct val="0"/>
        </a:spcAft>
        <a:buClr>
          <a:schemeClr val="bg2"/>
        </a:buClr>
        <a:buFont typeface="Wingdings" pitchFamily="2" charset="2"/>
        <a:buChar char="§"/>
        <a:tabLst>
          <a:tab pos="911225" algn="l"/>
        </a:tabLst>
        <a:defRPr>
          <a:solidFill>
            <a:schemeClr val="tx1"/>
          </a:solidFill>
          <a:latin typeface="+mn-lt"/>
          <a:ea typeface="ＭＳ Ｐゴシック" charset="-128"/>
          <a:cs typeface="ＭＳ Ｐゴシック"/>
        </a:defRPr>
      </a:lvl5pPr>
      <a:lvl6pPr marL="2245066" indent="-204097" algn="l" rtl="0" fontAlgn="base">
        <a:spcBef>
          <a:spcPct val="20000"/>
        </a:spcBef>
        <a:spcAft>
          <a:spcPct val="0"/>
        </a:spcAft>
        <a:buChar char="»"/>
        <a:defRPr>
          <a:solidFill>
            <a:schemeClr val="tx1"/>
          </a:solidFill>
          <a:latin typeface="+mn-lt"/>
          <a:ea typeface="+mn-ea"/>
        </a:defRPr>
      </a:lvl6pPr>
      <a:lvl7pPr marL="2653260" indent="-204097" algn="l" rtl="0" fontAlgn="base">
        <a:spcBef>
          <a:spcPct val="20000"/>
        </a:spcBef>
        <a:spcAft>
          <a:spcPct val="0"/>
        </a:spcAft>
        <a:buChar char="»"/>
        <a:defRPr>
          <a:solidFill>
            <a:schemeClr val="tx1"/>
          </a:solidFill>
          <a:latin typeface="+mn-lt"/>
          <a:ea typeface="+mn-ea"/>
        </a:defRPr>
      </a:lvl7pPr>
      <a:lvl8pPr marL="3061454" indent="-204097" algn="l" rtl="0" fontAlgn="base">
        <a:spcBef>
          <a:spcPct val="20000"/>
        </a:spcBef>
        <a:spcAft>
          <a:spcPct val="0"/>
        </a:spcAft>
        <a:buChar char="»"/>
        <a:defRPr>
          <a:solidFill>
            <a:schemeClr val="tx1"/>
          </a:solidFill>
          <a:latin typeface="+mn-lt"/>
          <a:ea typeface="+mn-ea"/>
        </a:defRPr>
      </a:lvl8pPr>
      <a:lvl9pPr marL="3469648" indent="-204097" algn="l" rtl="0" fontAlgn="base">
        <a:spcBef>
          <a:spcPct val="20000"/>
        </a:spcBef>
        <a:spcAft>
          <a:spcPct val="0"/>
        </a:spcAft>
        <a:buChar char="»"/>
        <a:defRPr>
          <a:solidFill>
            <a:schemeClr val="tx1"/>
          </a:solidFill>
          <a:latin typeface="+mn-lt"/>
          <a:ea typeface="+mn-ea"/>
        </a:defRPr>
      </a:lvl9pPr>
    </p:bodyStyle>
    <p:otherStyle>
      <a:defPPr>
        <a:defRPr lang="en-US"/>
      </a:defPPr>
      <a:lvl1pPr marL="0" algn="l" defTabSz="408194" rtl="0" eaLnBrk="1" latinLnBrk="0" hangingPunct="1">
        <a:defRPr sz="1625" kern="1200">
          <a:solidFill>
            <a:schemeClr val="tx1"/>
          </a:solidFill>
          <a:latin typeface="+mn-lt"/>
          <a:ea typeface="+mn-ea"/>
          <a:cs typeface="+mn-cs"/>
        </a:defRPr>
      </a:lvl1pPr>
      <a:lvl2pPr marL="408194" algn="l" defTabSz="408194" rtl="0" eaLnBrk="1" latinLnBrk="0" hangingPunct="1">
        <a:defRPr sz="1625" kern="1200">
          <a:solidFill>
            <a:schemeClr val="tx1"/>
          </a:solidFill>
          <a:latin typeface="+mn-lt"/>
          <a:ea typeface="+mn-ea"/>
          <a:cs typeface="+mn-cs"/>
        </a:defRPr>
      </a:lvl2pPr>
      <a:lvl3pPr marL="816388" algn="l" defTabSz="408194" rtl="0" eaLnBrk="1" latinLnBrk="0" hangingPunct="1">
        <a:defRPr sz="1625" kern="1200">
          <a:solidFill>
            <a:schemeClr val="tx1"/>
          </a:solidFill>
          <a:latin typeface="+mn-lt"/>
          <a:ea typeface="+mn-ea"/>
          <a:cs typeface="+mn-cs"/>
        </a:defRPr>
      </a:lvl3pPr>
      <a:lvl4pPr marL="1224582" algn="l" defTabSz="408194" rtl="0" eaLnBrk="1" latinLnBrk="0" hangingPunct="1">
        <a:defRPr sz="1625" kern="1200">
          <a:solidFill>
            <a:schemeClr val="tx1"/>
          </a:solidFill>
          <a:latin typeface="+mn-lt"/>
          <a:ea typeface="+mn-ea"/>
          <a:cs typeface="+mn-cs"/>
        </a:defRPr>
      </a:lvl4pPr>
      <a:lvl5pPr marL="1632776" algn="l" defTabSz="408194" rtl="0" eaLnBrk="1" latinLnBrk="0" hangingPunct="1">
        <a:defRPr sz="1625" kern="1200">
          <a:solidFill>
            <a:schemeClr val="tx1"/>
          </a:solidFill>
          <a:latin typeface="+mn-lt"/>
          <a:ea typeface="+mn-ea"/>
          <a:cs typeface="+mn-cs"/>
        </a:defRPr>
      </a:lvl5pPr>
      <a:lvl6pPr marL="2040969" algn="l" defTabSz="408194" rtl="0" eaLnBrk="1" latinLnBrk="0" hangingPunct="1">
        <a:defRPr sz="1625" kern="1200">
          <a:solidFill>
            <a:schemeClr val="tx1"/>
          </a:solidFill>
          <a:latin typeface="+mn-lt"/>
          <a:ea typeface="+mn-ea"/>
          <a:cs typeface="+mn-cs"/>
        </a:defRPr>
      </a:lvl6pPr>
      <a:lvl7pPr marL="2449163" algn="l" defTabSz="408194" rtl="0" eaLnBrk="1" latinLnBrk="0" hangingPunct="1">
        <a:defRPr sz="1625" kern="1200">
          <a:solidFill>
            <a:schemeClr val="tx1"/>
          </a:solidFill>
          <a:latin typeface="+mn-lt"/>
          <a:ea typeface="+mn-ea"/>
          <a:cs typeface="+mn-cs"/>
        </a:defRPr>
      </a:lvl7pPr>
      <a:lvl8pPr marL="2857357" algn="l" defTabSz="408194" rtl="0" eaLnBrk="1" latinLnBrk="0" hangingPunct="1">
        <a:defRPr sz="1625" kern="1200">
          <a:solidFill>
            <a:schemeClr val="tx1"/>
          </a:solidFill>
          <a:latin typeface="+mn-lt"/>
          <a:ea typeface="+mn-ea"/>
          <a:cs typeface="+mn-cs"/>
        </a:defRPr>
      </a:lvl8pPr>
      <a:lvl9pPr marL="3265551" algn="l" defTabSz="408194" rtl="0" eaLnBrk="1" latinLnBrk="0" hangingPunct="1">
        <a:defRPr sz="16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fontAlgn="auto">
              <a:spcBef>
                <a:spcPts val="0"/>
              </a:spcBef>
              <a:spcAft>
                <a:spcPts val="0"/>
              </a:spcAft>
            </a:pPr>
            <a:fld id="{B4643E63-B8D8-456D-AE9F-20D070F9B649}" type="datetime1">
              <a:rPr lang="en-US" b="0" smtClean="0">
                <a:solidFill>
                  <a:prstClr val="black">
                    <a:tint val="75000"/>
                  </a:prstClr>
                </a:solidFill>
                <a:latin typeface="Calibri" panose="020F0502020204030204"/>
                <a:ea typeface="+mn-ea"/>
                <a:cs typeface="+mn-cs"/>
              </a:rPr>
              <a:pPr fontAlgn="auto">
                <a:spcBef>
                  <a:spcPts val="0"/>
                </a:spcBef>
                <a:spcAft>
                  <a:spcPts val="0"/>
                </a:spcAft>
              </a:pPr>
              <a:t>3/27/2018</a:t>
            </a:fld>
            <a:endParaRPr lang="en-US" b="0" dirty="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fontAlgn="auto">
              <a:spcBef>
                <a:spcPts val="0"/>
              </a:spcBef>
              <a:spcAft>
                <a:spcPts val="0"/>
              </a:spcAft>
            </a:pPr>
            <a:fld id="{639CF3E7-4957-47E6-A51F-4D67C0D99EDB}" type="slidenum">
              <a:rPr lang="en-US" b="0" smtClean="0">
                <a:solidFill>
                  <a:prstClr val="black">
                    <a:tint val="75000"/>
                  </a:prstClr>
                </a:solidFill>
                <a:latin typeface="Calibri" panose="020F0502020204030204"/>
                <a:ea typeface="+mn-ea"/>
                <a:cs typeface="+mn-cs"/>
              </a:rPr>
              <a:pPr fontAlgn="auto">
                <a:spcBef>
                  <a:spcPts val="0"/>
                </a:spcBef>
                <a:spcAft>
                  <a:spcPts val="0"/>
                </a:spcAft>
              </a:pPr>
              <a:t>‹#›</a:t>
            </a:fld>
            <a:endParaRPr lang="en-US" b="0" dirty="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23301331"/>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 id="2147484226" r:id="rId12"/>
    <p:sldLayoutId id="2147484227" r:id="rId13"/>
  </p:sldLayoutIdLst>
  <p:hf hdr="0" ft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10" Type="http://schemas.microsoft.com/office/2007/relationships/hdphoto" Target="../media/hdphoto2.wdp"/><Relationship Id="rId4" Type="http://schemas.openxmlformats.org/officeDocument/2006/relationships/image" Target="../media/image55.png"/><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2" Type="http://schemas.openxmlformats.org/officeDocument/2006/relationships/notesSlide" Target="../notesSlides/notesSlide4.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7.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7.png"/><Relationship Id="rId18" Type="http://schemas.microsoft.com/office/2007/relationships/hdphoto" Target="../media/hdphoto7.wdp"/><Relationship Id="rId3" Type="http://schemas.openxmlformats.org/officeDocument/2006/relationships/image" Target="../media/image99.jpeg"/><Relationship Id="rId21" Type="http://schemas.openxmlformats.org/officeDocument/2006/relationships/image" Target="../media/image111.png"/><Relationship Id="rId7" Type="http://schemas.openxmlformats.org/officeDocument/2006/relationships/image" Target="../media/image103.jpeg"/><Relationship Id="rId12" Type="http://schemas.microsoft.com/office/2007/relationships/hdphoto" Target="../media/hdphoto4.wdp"/><Relationship Id="rId17" Type="http://schemas.openxmlformats.org/officeDocument/2006/relationships/image" Target="../media/image109.png"/><Relationship Id="rId2" Type="http://schemas.openxmlformats.org/officeDocument/2006/relationships/image" Target="../media/image98.jpeg"/><Relationship Id="rId16" Type="http://schemas.microsoft.com/office/2007/relationships/hdphoto" Target="../media/hdphoto6.wdp"/><Relationship Id="rId20" Type="http://schemas.microsoft.com/office/2007/relationships/hdphoto" Target="../media/hdphoto8.wdp"/><Relationship Id="rId1" Type="http://schemas.openxmlformats.org/officeDocument/2006/relationships/slideLayout" Target="../slideLayouts/slideLayout3.xml"/><Relationship Id="rId6" Type="http://schemas.openxmlformats.org/officeDocument/2006/relationships/image" Target="../media/image102.jpeg"/><Relationship Id="rId11" Type="http://schemas.openxmlformats.org/officeDocument/2006/relationships/image" Target="../media/image106.png"/><Relationship Id="rId5" Type="http://schemas.openxmlformats.org/officeDocument/2006/relationships/image" Target="../media/image101.jpeg"/><Relationship Id="rId15" Type="http://schemas.openxmlformats.org/officeDocument/2006/relationships/image" Target="../media/image108.png"/><Relationship Id="rId10" Type="http://schemas.microsoft.com/office/2007/relationships/hdphoto" Target="../media/hdphoto3.wdp"/><Relationship Id="rId19" Type="http://schemas.openxmlformats.org/officeDocument/2006/relationships/image" Target="../media/image110.png"/><Relationship Id="rId4" Type="http://schemas.openxmlformats.org/officeDocument/2006/relationships/image" Target="../media/image100.jpeg"/><Relationship Id="rId9" Type="http://schemas.openxmlformats.org/officeDocument/2006/relationships/image" Target="../media/image105.png"/><Relationship Id="rId14" Type="http://schemas.microsoft.com/office/2007/relationships/hdphoto" Target="../media/hdphoto5.wdp"/><Relationship Id="rId22" Type="http://schemas.microsoft.com/office/2007/relationships/hdphoto" Target="../media/hdphoto9.wdp"/></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1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3.xml"/><Relationship Id="rId6" Type="http://schemas.microsoft.com/office/2007/relationships/hdphoto" Target="../media/hdphoto10.wdp"/><Relationship Id="rId5" Type="http://schemas.openxmlformats.org/officeDocument/2006/relationships/image" Target="../media/image116.png"/><Relationship Id="rId4" Type="http://schemas.openxmlformats.org/officeDocument/2006/relationships/image" Target="../media/image115.png"/></Relationships>
</file>

<file path=ppt/slides/_rels/slide3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3.xml"/><Relationship Id="rId4" Type="http://schemas.openxmlformats.org/officeDocument/2006/relationships/image" Target="../media/image1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22.emf"/></Relationships>
</file>

<file path=ppt/slides/_rels/slide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jpg"/><Relationship Id="rId1" Type="http://schemas.openxmlformats.org/officeDocument/2006/relationships/slideLayout" Target="../slideLayouts/slideLayout3.xml"/><Relationship Id="rId6" Type="http://schemas.openxmlformats.org/officeDocument/2006/relationships/image" Target="../media/image41.jpg"/><Relationship Id="rId5" Type="http://schemas.openxmlformats.org/officeDocument/2006/relationships/image" Target="../media/image40.png"/><Relationship Id="rId4" Type="http://schemas.openxmlformats.org/officeDocument/2006/relationships/image" Target="../media/image3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3.xml"/><Relationship Id="rId5" Type="http://schemas.openxmlformats.org/officeDocument/2006/relationships/image" Target="../media/image129.png"/><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8" Type="http://schemas.openxmlformats.org/officeDocument/2006/relationships/image" Target="../media/image136.jpeg"/><Relationship Id="rId13" Type="http://schemas.openxmlformats.org/officeDocument/2006/relationships/image" Target="../media/image141.png"/><Relationship Id="rId18" Type="http://schemas.openxmlformats.org/officeDocument/2006/relationships/image" Target="../media/image144.png"/><Relationship Id="rId26" Type="http://schemas.openxmlformats.org/officeDocument/2006/relationships/image" Target="../media/image150.png"/><Relationship Id="rId3" Type="http://schemas.openxmlformats.org/officeDocument/2006/relationships/image" Target="../media/image131.jpeg"/><Relationship Id="rId21" Type="http://schemas.openxmlformats.org/officeDocument/2006/relationships/hyperlink" Target="https://carts.cognizant.com/" TargetMode="External"/><Relationship Id="rId7" Type="http://schemas.openxmlformats.org/officeDocument/2006/relationships/image" Target="../media/image135.jpeg"/><Relationship Id="rId12" Type="http://schemas.openxmlformats.org/officeDocument/2006/relationships/image" Target="../media/image140.jpeg"/><Relationship Id="rId17" Type="http://schemas.openxmlformats.org/officeDocument/2006/relationships/hyperlink" Target="http://www.google.co.in/url?sa=i&amp;source=images&amp;cd=&amp;cad=rja&amp;docid=QEc2ixWzNbtXxM&amp;tbnid=Q7j5gvq2x4aGCM:&amp;ved=0CAgQjRwwAA&amp;url=http://www.ablebrain.in/&amp;ei=B2WnUYeRBsPPrQf37oHwBQ&amp;psig=AFQjCNEPTEDmrgkRgL66TYOzPqWEkQ1zcw&amp;ust=1370011271201570" TargetMode="External"/><Relationship Id="rId25" Type="http://schemas.openxmlformats.org/officeDocument/2006/relationships/image" Target="../media/image149.png"/><Relationship Id="rId2" Type="http://schemas.openxmlformats.org/officeDocument/2006/relationships/image" Target="../media/image130.png"/><Relationship Id="rId16" Type="http://schemas.openxmlformats.org/officeDocument/2006/relationships/image" Target="../media/image143.jpeg"/><Relationship Id="rId20" Type="http://schemas.openxmlformats.org/officeDocument/2006/relationships/chart" Target="../charts/chart1.xml"/><Relationship Id="rId1" Type="http://schemas.openxmlformats.org/officeDocument/2006/relationships/slideLayout" Target="../slideLayouts/slideLayout3.xml"/><Relationship Id="rId6" Type="http://schemas.openxmlformats.org/officeDocument/2006/relationships/image" Target="../media/image134.jpeg"/><Relationship Id="rId11" Type="http://schemas.openxmlformats.org/officeDocument/2006/relationships/image" Target="../media/image139.jpeg"/><Relationship Id="rId24" Type="http://schemas.openxmlformats.org/officeDocument/2006/relationships/image" Target="../media/image148.png"/><Relationship Id="rId5" Type="http://schemas.openxmlformats.org/officeDocument/2006/relationships/image" Target="../media/image133.png"/><Relationship Id="rId15" Type="http://schemas.openxmlformats.org/officeDocument/2006/relationships/hyperlink" Target="http://www.google.co.in/url?sa=i&amp;source=images&amp;cd=&amp;cad=rja&amp;docid=i-mnoU7_MDhTjM&amp;tbnid=9VlRCY6h7NHHIM:&amp;ved=0CAgQjRwwAA&amp;url=http://www.softicons.com/free-icons/system-icons/crystal-project-icons-by-everaldo-coelho/apps-bug-icon&amp;ei=omSnUff0OcLprQew04DwCw&amp;psig=AFQjCNGJ-p7jCIh9avK4cJmSxYqeaEFOng&amp;ust=1370011171048905" TargetMode="External"/><Relationship Id="rId23" Type="http://schemas.openxmlformats.org/officeDocument/2006/relationships/image" Target="../media/image147.png"/><Relationship Id="rId10" Type="http://schemas.openxmlformats.org/officeDocument/2006/relationships/image" Target="../media/image138.jpeg"/><Relationship Id="rId19" Type="http://schemas.openxmlformats.org/officeDocument/2006/relationships/image" Target="../media/image145.png"/><Relationship Id="rId4" Type="http://schemas.openxmlformats.org/officeDocument/2006/relationships/image" Target="../media/image132.jpeg"/><Relationship Id="rId9" Type="http://schemas.openxmlformats.org/officeDocument/2006/relationships/image" Target="../media/image137.jpeg"/><Relationship Id="rId14" Type="http://schemas.openxmlformats.org/officeDocument/2006/relationships/image" Target="../media/image142.png"/><Relationship Id="rId22" Type="http://schemas.openxmlformats.org/officeDocument/2006/relationships/image" Target="../media/image146.jpeg"/><Relationship Id="rId27" Type="http://schemas.openxmlformats.org/officeDocument/2006/relationships/image" Target="../media/image151.png"/></Relationships>
</file>

<file path=ppt/slides/_rels/slide5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56.png"/><Relationship Id="rId2" Type="http://schemas.openxmlformats.org/officeDocument/2006/relationships/image" Target="../media/image152.png"/><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155.png"/><Relationship Id="rId4" Type="http://schemas.openxmlformats.org/officeDocument/2006/relationships/image" Target="../media/image154.png"/></Relationships>
</file>

<file path=ppt/slides/_rels/slide59.xml.rels><?xml version="1.0" encoding="UTF-8" standalone="yes"?>
<Relationships xmlns="http://schemas.openxmlformats.org/package/2006/relationships"><Relationship Id="rId3" Type="http://schemas.openxmlformats.org/officeDocument/2006/relationships/image" Target="../media/image159.jpg"/><Relationship Id="rId7" Type="http://schemas.openxmlformats.org/officeDocument/2006/relationships/image" Target="../media/image163.png"/><Relationship Id="rId2" Type="http://schemas.openxmlformats.org/officeDocument/2006/relationships/image" Target="../media/image158.jpg"/><Relationship Id="rId1" Type="http://schemas.openxmlformats.org/officeDocument/2006/relationships/slideLayout" Target="../slideLayouts/slideLayout3.xml"/><Relationship Id="rId6" Type="http://schemas.openxmlformats.org/officeDocument/2006/relationships/image" Target="../media/image162.jpg"/><Relationship Id="rId5" Type="http://schemas.openxmlformats.org/officeDocument/2006/relationships/image" Target="../media/image161.jpg"/><Relationship Id="rId4" Type="http://schemas.openxmlformats.org/officeDocument/2006/relationships/image" Target="../media/image160.jp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6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3" Type="http://schemas.openxmlformats.org/officeDocument/2006/relationships/image" Target="../media/image180.png"/><Relationship Id="rId18" Type="http://schemas.openxmlformats.org/officeDocument/2006/relationships/image" Target="../media/image185.png"/><Relationship Id="rId26" Type="http://schemas.openxmlformats.org/officeDocument/2006/relationships/image" Target="../media/image193.jpeg"/><Relationship Id="rId3" Type="http://schemas.openxmlformats.org/officeDocument/2006/relationships/image" Target="../media/image170.png"/><Relationship Id="rId21" Type="http://schemas.openxmlformats.org/officeDocument/2006/relationships/image" Target="../media/image188.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5" Type="http://schemas.openxmlformats.org/officeDocument/2006/relationships/image" Target="../media/image192.png"/><Relationship Id="rId33" Type="http://schemas.openxmlformats.org/officeDocument/2006/relationships/image" Target="../media/image200.png"/><Relationship Id="rId2" Type="http://schemas.openxmlformats.org/officeDocument/2006/relationships/image" Target="../media/image169.png"/><Relationship Id="rId16" Type="http://schemas.openxmlformats.org/officeDocument/2006/relationships/image" Target="../media/image183.png"/><Relationship Id="rId20" Type="http://schemas.openxmlformats.org/officeDocument/2006/relationships/image" Target="../media/image187.png"/><Relationship Id="rId29" Type="http://schemas.openxmlformats.org/officeDocument/2006/relationships/image" Target="../media/image196.png"/><Relationship Id="rId1" Type="http://schemas.openxmlformats.org/officeDocument/2006/relationships/slideLayout" Target="../slideLayouts/slideLayout3.xml"/><Relationship Id="rId6" Type="http://schemas.openxmlformats.org/officeDocument/2006/relationships/image" Target="../media/image173.png"/><Relationship Id="rId11" Type="http://schemas.openxmlformats.org/officeDocument/2006/relationships/image" Target="../media/image178.png"/><Relationship Id="rId24" Type="http://schemas.openxmlformats.org/officeDocument/2006/relationships/image" Target="../media/image191.png"/><Relationship Id="rId32" Type="http://schemas.openxmlformats.org/officeDocument/2006/relationships/image" Target="../media/image199.png"/><Relationship Id="rId5" Type="http://schemas.openxmlformats.org/officeDocument/2006/relationships/image" Target="../media/image172.png"/><Relationship Id="rId15" Type="http://schemas.openxmlformats.org/officeDocument/2006/relationships/image" Target="../media/image182.png"/><Relationship Id="rId23" Type="http://schemas.openxmlformats.org/officeDocument/2006/relationships/image" Target="../media/image190.png"/><Relationship Id="rId28" Type="http://schemas.openxmlformats.org/officeDocument/2006/relationships/image" Target="../media/image195.png"/><Relationship Id="rId10" Type="http://schemas.openxmlformats.org/officeDocument/2006/relationships/image" Target="../media/image177.png"/><Relationship Id="rId19" Type="http://schemas.openxmlformats.org/officeDocument/2006/relationships/image" Target="../media/image186.png"/><Relationship Id="rId31" Type="http://schemas.openxmlformats.org/officeDocument/2006/relationships/image" Target="../media/image198.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181.png"/><Relationship Id="rId22" Type="http://schemas.openxmlformats.org/officeDocument/2006/relationships/image" Target="../media/image189.png"/><Relationship Id="rId27" Type="http://schemas.openxmlformats.org/officeDocument/2006/relationships/image" Target="../media/image194.png"/><Relationship Id="rId30" Type="http://schemas.openxmlformats.org/officeDocument/2006/relationships/image" Target="../media/image197.png"/><Relationship Id="rId8" Type="http://schemas.openxmlformats.org/officeDocument/2006/relationships/image" Target="../media/image175.png"/></Relationships>
</file>

<file path=ppt/slides/_rels/slide6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3.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a:xfrm>
            <a:off x="-396552" y="1131590"/>
            <a:ext cx="5580682" cy="1368425"/>
          </a:xfrm>
        </p:spPr>
        <p:txBody>
          <a:bodyPr/>
          <a:lstStyle/>
          <a:p>
            <a:pPr>
              <a:defRPr/>
            </a:pPr>
            <a:r>
              <a:rPr lang="en-US" sz="2400" dirty="0"/>
              <a:t>SIGNET JEWELERS</a:t>
            </a:r>
            <a:br>
              <a:rPr lang="en-US" sz="2400" dirty="0"/>
            </a:br>
            <a:r>
              <a:rPr lang="en-US" sz="2000" dirty="0"/>
              <a:t>Inventory Management System (IMS)</a:t>
            </a:r>
            <a:br>
              <a:rPr lang="en-US" sz="2000" dirty="0"/>
            </a:br>
            <a:r>
              <a:rPr lang="en-US" sz="2000" dirty="0"/>
              <a:t> Orals</a:t>
            </a:r>
          </a:p>
        </p:txBody>
      </p:sp>
      <p:sp>
        <p:nvSpPr>
          <p:cNvPr id="2" name="Rectangle 1"/>
          <p:cNvSpPr/>
          <p:nvPr/>
        </p:nvSpPr>
        <p:spPr>
          <a:xfrm>
            <a:off x="1475420" y="2787774"/>
            <a:ext cx="1836738" cy="274796"/>
          </a:xfrm>
          <a:prstGeom prst="rect">
            <a:avLst/>
          </a:prstGeom>
        </p:spPr>
        <p:txBody>
          <a:bodyPr lIns="81639" tIns="40819" rIns="81639" bIns="40819" anchor="ctr">
            <a:spAutoFit/>
          </a:bodyPr>
          <a:lstStyle/>
          <a:p>
            <a:pPr algn="ctr">
              <a:defRPr/>
            </a:pPr>
            <a:r>
              <a:rPr lang="en-US" sz="1250" b="0" dirty="0">
                <a:latin typeface="Calibri" panose="020F0502020204030204" pitchFamily="34" charset="0"/>
                <a:ea typeface="ＭＳ Ｐゴシック" charset="-128"/>
                <a:cs typeface="Calibri" panose="020F0502020204030204" pitchFamily="34" charset="0"/>
              </a:rPr>
              <a:t> 28</a:t>
            </a:r>
            <a:r>
              <a:rPr lang="en-US" sz="1250" b="0" baseline="30000" dirty="0">
                <a:latin typeface="Calibri" panose="020F0502020204030204" pitchFamily="34" charset="0"/>
                <a:ea typeface="ＭＳ Ｐゴシック" charset="-128"/>
                <a:cs typeface="Calibri" panose="020F0502020204030204" pitchFamily="34" charset="0"/>
              </a:rPr>
              <a:t>th</a:t>
            </a:r>
            <a:r>
              <a:rPr lang="en-US" sz="1250" b="0" dirty="0">
                <a:latin typeface="Calibri" panose="020F0502020204030204" pitchFamily="34" charset="0"/>
                <a:ea typeface="ＭＳ Ｐゴシック" charset="-128"/>
                <a:cs typeface="Calibri" panose="020F0502020204030204" pitchFamily="34" charset="0"/>
              </a:rPr>
              <a:t> March 2018</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IMS High Level Architecture</a:t>
            </a:r>
          </a:p>
        </p:txBody>
      </p:sp>
      <p:sp>
        <p:nvSpPr>
          <p:cNvPr id="6" name="Rectangle 5"/>
          <p:cNvSpPr/>
          <p:nvPr/>
        </p:nvSpPr>
        <p:spPr>
          <a:xfrm>
            <a:off x="199587" y="668652"/>
            <a:ext cx="8718381" cy="261610"/>
          </a:xfrm>
          <a:prstGeom prst="rect">
            <a:avLst/>
          </a:prstGeom>
          <a:solidFill>
            <a:schemeClr val="bg1">
              <a:lumMod val="95000"/>
            </a:schemeClr>
          </a:solidFill>
          <a:ln>
            <a:solidFill>
              <a:schemeClr val="bg1">
                <a:lumMod val="50000"/>
              </a:schemeClr>
            </a:solidFill>
          </a:ln>
        </p:spPr>
        <p:txBody>
          <a:bodyPr wrap="square">
            <a:spAutoFit/>
          </a:bodyPr>
          <a:lstStyle/>
          <a:p>
            <a:pPr algn="ctr" defTabSz="457143">
              <a:spcBef>
                <a:spcPts val="300"/>
              </a:spcBef>
            </a:pPr>
            <a:r>
              <a:rPr lang="en-US" sz="1100" kern="0" dirty="0">
                <a:solidFill>
                  <a:prstClr val="black"/>
                </a:solidFill>
                <a:latin typeface="Calibri" panose="020F0502020204030204" pitchFamily="34" charset="0"/>
              </a:rPr>
              <a:t>Layered architecture with clear separation of concerns with cohesive and loosely coupled components</a:t>
            </a:r>
          </a:p>
        </p:txBody>
      </p:sp>
      <p:pic>
        <p:nvPicPr>
          <p:cNvPr id="7" name="Picture 6"/>
          <p:cNvPicPr>
            <a:picLocks noChangeAspect="1"/>
          </p:cNvPicPr>
          <p:nvPr/>
        </p:nvPicPr>
        <p:blipFill>
          <a:blip r:embed="rId2"/>
          <a:stretch>
            <a:fillRect/>
          </a:stretch>
        </p:blipFill>
        <p:spPr>
          <a:xfrm>
            <a:off x="199588" y="988040"/>
            <a:ext cx="8718380" cy="3743950"/>
          </a:xfrm>
          <a:prstGeom prst="rect">
            <a:avLst/>
          </a:prstGeom>
        </p:spPr>
      </p:pic>
    </p:spTree>
    <p:extLst>
      <p:ext uri="{BB962C8B-B14F-4D97-AF65-F5344CB8AC3E}">
        <p14:creationId xmlns:p14="http://schemas.microsoft.com/office/powerpoint/2010/main" val="6675595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delivered Modernization </a:t>
            </a:r>
          </a:p>
        </p:txBody>
      </p:sp>
      <p:cxnSp>
        <p:nvCxnSpPr>
          <p:cNvPr id="5" name="Straight Connector 4"/>
          <p:cNvCxnSpPr/>
          <p:nvPr/>
        </p:nvCxnSpPr>
        <p:spPr bwMode="auto">
          <a:xfrm flipH="1">
            <a:off x="2843808" y="627534"/>
            <a:ext cx="7848" cy="4341539"/>
          </a:xfrm>
          <a:prstGeom prst="line">
            <a:avLst/>
          </a:prstGeom>
          <a:solidFill>
            <a:srgbClr val="63AFE5"/>
          </a:solidFill>
          <a:ln w="9525" cap="flat" cmpd="sng" algn="ctr">
            <a:solidFill>
              <a:srgbClr val="FFFFFF">
                <a:lumMod val="50000"/>
              </a:srgbClr>
            </a:solidFill>
            <a:prstDash val="dash"/>
            <a:round/>
            <a:headEnd type="none" w="med" len="med"/>
            <a:tailEnd type="none" w="med" len="med"/>
          </a:ln>
          <a:effectLst/>
        </p:spPr>
      </p:cxnSp>
      <p:cxnSp>
        <p:nvCxnSpPr>
          <p:cNvPr id="6" name="Straight Connector 5"/>
          <p:cNvCxnSpPr/>
          <p:nvPr/>
        </p:nvCxnSpPr>
        <p:spPr bwMode="auto">
          <a:xfrm>
            <a:off x="6012160" y="728628"/>
            <a:ext cx="29697" cy="4118388"/>
          </a:xfrm>
          <a:prstGeom prst="line">
            <a:avLst/>
          </a:prstGeom>
          <a:solidFill>
            <a:srgbClr val="63AFE5"/>
          </a:solidFill>
          <a:ln w="9525" cap="flat" cmpd="sng" algn="ctr">
            <a:solidFill>
              <a:srgbClr val="FFFFFF">
                <a:lumMod val="50000"/>
              </a:srgbClr>
            </a:solidFill>
            <a:prstDash val="dash"/>
            <a:round/>
            <a:headEnd type="none" w="med" len="med"/>
            <a:tailEnd type="none" w="med" len="med"/>
          </a:ln>
          <a:effectLst/>
        </p:spPr>
      </p:cxnSp>
      <p:sp>
        <p:nvSpPr>
          <p:cNvPr id="7" name="TextBox 6"/>
          <p:cNvSpPr txBox="1"/>
          <p:nvPr/>
        </p:nvSpPr>
        <p:spPr bwMode="auto">
          <a:xfrm>
            <a:off x="913415" y="1234643"/>
            <a:ext cx="822960" cy="307777"/>
          </a:xfrm>
          <a:prstGeom prst="rect">
            <a:avLst/>
          </a:prstGeom>
          <a:noFill/>
          <a:ln w="9525">
            <a:noFill/>
            <a:miter lim="800000"/>
            <a:headEnd/>
            <a:tailEnd/>
          </a:ln>
        </p:spPr>
        <p:txBody>
          <a:bodyPr wrap="square" rtlCol="0">
            <a:prstTxWarp prst="textNoShape">
              <a:avLst/>
            </a:prstTxWarp>
            <a:spAutoFit/>
          </a:bodyPr>
          <a:lstStyle/>
          <a:p>
            <a:pPr marL="0" marR="0" lvl="0" indent="0" algn="ctr" defTabSz="731849" eaLnBrk="0" fontAlgn="auto" latinLnBrk="0" hangingPunct="0">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Brazil</a:t>
            </a:r>
          </a:p>
        </p:txBody>
      </p:sp>
      <p:sp>
        <p:nvSpPr>
          <p:cNvPr id="9" name="Rounded Rectangle 8"/>
          <p:cNvSpPr/>
          <p:nvPr/>
        </p:nvSpPr>
        <p:spPr>
          <a:xfrm rot="10800000">
            <a:off x="152398" y="1224655"/>
            <a:ext cx="2495927" cy="1645123"/>
          </a:xfrm>
          <a:prstGeom prst="roundRect">
            <a:avLst>
              <a:gd name="adj" fmla="val 22902"/>
            </a:avLst>
          </a:prstGeom>
          <a:gradFill flip="none" rotWithShape="1">
            <a:gsLst>
              <a:gs pos="0">
                <a:srgbClr val="FFFFFF">
                  <a:lumMod val="85000"/>
                </a:srgbClr>
              </a:gs>
              <a:gs pos="50000">
                <a:srgbClr val="FFFFFF"/>
              </a:gs>
              <a:gs pos="100000">
                <a:srgbClr val="FFFFFF"/>
              </a:gs>
            </a:gsLst>
            <a:lin ang="8100000" scaled="1"/>
            <a:tileRect/>
          </a:gradFill>
          <a:ln w="25400" cap="flat" cmpd="sng" algn="ctr">
            <a:noFill/>
            <a:prstDash val="solid"/>
          </a:ln>
          <a:effectLst/>
        </p:spPr>
        <p:txBody>
          <a:bodyPr lIns="57148" tIns="28574" rIns="57148" bIns="28574" rtlCol="0" anchor="ctr"/>
          <a:lstStyle/>
          <a:p>
            <a:pPr marL="0" marR="0" lvl="0" indent="0" algn="ctr" defTabSz="731849"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E9AC0"/>
              </a:solidFill>
              <a:effectLst/>
              <a:uLnTx/>
              <a:uFillTx/>
              <a:latin typeface="Calibri" panose="020F0502020204030204" pitchFamily="34" charset="0"/>
              <a:ea typeface="+mn-ea"/>
              <a:cs typeface="Calibri" panose="020F0502020204030204" pitchFamily="34" charset="0"/>
            </a:endParaRPr>
          </a:p>
        </p:txBody>
      </p:sp>
      <p:sp>
        <p:nvSpPr>
          <p:cNvPr id="10" name="Rounded Rectangle 9"/>
          <p:cNvSpPr/>
          <p:nvPr/>
        </p:nvSpPr>
        <p:spPr bwMode="auto">
          <a:xfrm>
            <a:off x="152400" y="657714"/>
            <a:ext cx="2495926" cy="2194828"/>
          </a:xfrm>
          <a:prstGeom prst="roundRect">
            <a:avLst/>
          </a:prstGeom>
          <a:noFill/>
          <a:ln w="28575" cap="flat" cmpd="sng" algn="ctr">
            <a:solidFill>
              <a:srgbClr val="92D050"/>
            </a:solidFill>
            <a:prstDash val="solid"/>
            <a:round/>
            <a:headEnd type="none" w="med" len="med"/>
            <a:tailEnd type="none" w="med" len="med"/>
          </a:ln>
          <a:effectLst/>
        </p:spPr>
        <p:txBody>
          <a:bodyPr vert="horz" wrap="square" lIns="57148" tIns="28574" rIns="57148" bIns="28574" numCol="1" rtlCol="0" anchor="t" anchorCtr="0" compatLnSpc="1">
            <a:prstTxWarp prst="textNoShape">
              <a:avLst/>
            </a:prstTxWarp>
          </a:bodyPr>
          <a:lstStyle/>
          <a:p>
            <a:pPr defTabSz="571478" eaLnBrk="0" fontAlgn="base" hangingPunct="0">
              <a:spcBef>
                <a:spcPct val="0"/>
              </a:spcBef>
              <a:spcAft>
                <a:spcPct val="0"/>
              </a:spcAft>
            </a:pPr>
            <a:endParaRPr lang="en-US" sz="1600" b="1">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11" name="Rounded Rectangle 10"/>
          <p:cNvSpPr/>
          <p:nvPr/>
        </p:nvSpPr>
        <p:spPr bwMode="auto">
          <a:xfrm>
            <a:off x="368081" y="1738974"/>
            <a:ext cx="2103124" cy="757597"/>
          </a:xfrm>
          <a:prstGeom prst="roundRect">
            <a:avLst>
              <a:gd name="adj" fmla="val 0"/>
            </a:avLst>
          </a:prstGeom>
          <a:noFill/>
          <a:ln w="9525" cap="flat" cmpd="sng" algn="ctr">
            <a:noFill/>
            <a:prstDash val="solid"/>
            <a:round/>
            <a:headEnd type="none" w="med" len="med"/>
            <a:tailEnd type="none" w="med" len="med"/>
          </a:ln>
          <a:effectLst/>
        </p:spPr>
        <p:txBody>
          <a:bodyPr vert="horz" wrap="square" lIns="0" tIns="28574" rIns="0" bIns="28574" numCol="1" rtlCol="0" anchor="t" anchorCtr="0" compatLnSpc="1">
            <a:prstTxWarp prst="textNoShape">
              <a:avLst/>
            </a:prstTxWarp>
          </a:bodyPr>
          <a:lstStyle/>
          <a:p>
            <a:pPr algn="ctr" defTabSz="731849"/>
            <a:r>
              <a:rPr lang="en-US" sz="1100" b="1" dirty="0">
                <a:solidFill>
                  <a:srgbClr val="000000"/>
                </a:solidFill>
                <a:latin typeface="Calibri" panose="020F0502020204030204" pitchFamily="34" charset="0"/>
                <a:cs typeface="Calibri" panose="020F0502020204030204" pitchFamily="34" charset="0"/>
              </a:rPr>
              <a:t>Legacy Modernization of LIFTS application from Delphi to Java</a:t>
            </a:r>
          </a:p>
        </p:txBody>
      </p:sp>
      <p:sp>
        <p:nvSpPr>
          <p:cNvPr id="12" name="Round Diagonal Corner Rectangle 11"/>
          <p:cNvSpPr/>
          <p:nvPr/>
        </p:nvSpPr>
        <p:spPr>
          <a:xfrm>
            <a:off x="152399" y="4011910"/>
            <a:ext cx="2495925" cy="712024"/>
          </a:xfrm>
          <a:prstGeom prst="round2DiagRect">
            <a:avLst/>
          </a:prstGeom>
          <a:solidFill>
            <a:srgbClr val="134575">
              <a:lumMod val="20000"/>
              <a:lumOff val="80000"/>
            </a:srgbClr>
          </a:solidFill>
          <a:effectLst>
            <a:outerShdw blurRad="50800" dist="38100" dir="5400000" algn="t" rotWithShape="0">
              <a:prstClr val="black">
                <a:alpha val="40000"/>
              </a:prstClr>
            </a:outerShdw>
          </a:effectLst>
        </p:spPr>
        <p:txBody>
          <a:bodyPr wrap="square" lIns="68580" tIns="34290" rIns="68580" bIns="34290" anchor="ctr">
            <a:noAutofit/>
          </a:bodyPr>
          <a:lstStyle/>
          <a:p>
            <a:pPr algn="ctr" defTabSz="678497">
              <a:defRPr/>
            </a:pPr>
            <a:r>
              <a:rPr lang="en-US" sz="1050" b="1" kern="0" dirty="0">
                <a:solidFill>
                  <a:srgbClr val="000000"/>
                </a:solidFill>
                <a:latin typeface="Calibri" panose="020F0502020204030204" pitchFamily="34" charset="0"/>
                <a:cs typeface="Calibri" panose="020F0502020204030204" pitchFamily="34" charset="0"/>
              </a:rPr>
              <a:t> 28 Screens  &amp; 17 Worksheets developed across 2 Lines of Business</a:t>
            </a:r>
          </a:p>
        </p:txBody>
      </p:sp>
      <p:sp>
        <p:nvSpPr>
          <p:cNvPr id="13" name="Round Diagonal Corner Rectangle 12"/>
          <p:cNvSpPr/>
          <p:nvPr/>
        </p:nvSpPr>
        <p:spPr>
          <a:xfrm>
            <a:off x="152400" y="3003798"/>
            <a:ext cx="2495925" cy="712024"/>
          </a:xfrm>
          <a:prstGeom prst="round2DiagRect">
            <a:avLst/>
          </a:prstGeom>
          <a:solidFill>
            <a:srgbClr val="000000">
              <a:lumMod val="20000"/>
              <a:lumOff val="80000"/>
            </a:srgbClr>
          </a:solidFill>
          <a:effectLst>
            <a:outerShdw blurRad="50800" dist="38100" dir="5400000" algn="t" rotWithShape="0">
              <a:prstClr val="black">
                <a:alpha val="40000"/>
              </a:prstClr>
            </a:outerShdw>
          </a:effectLst>
        </p:spPr>
        <p:txBody>
          <a:bodyPr wrap="square" lIns="68580" tIns="34290" rIns="68580" bIns="34290" anchor="ctr">
            <a:noAutofit/>
          </a:bodyPr>
          <a:lstStyle/>
          <a:p>
            <a:pPr algn="ctr" defTabSz="678497">
              <a:defRPr/>
            </a:pPr>
            <a:r>
              <a:rPr lang="en-US" sz="1050" b="1" kern="0" dirty="0">
                <a:solidFill>
                  <a:srgbClr val="000000"/>
                </a:solidFill>
                <a:latin typeface="Calibri" panose="020F0502020204030204" pitchFamily="34" charset="0"/>
                <a:cs typeface="Calibri" panose="020F0502020204030204" pitchFamily="34" charset="0"/>
              </a:rPr>
              <a:t>37,100 Lines of Code developed in 9 Sprints</a:t>
            </a:r>
          </a:p>
        </p:txBody>
      </p:sp>
      <p:sp>
        <p:nvSpPr>
          <p:cNvPr id="16" name="Rounded Rectangle 15"/>
          <p:cNvSpPr/>
          <p:nvPr/>
        </p:nvSpPr>
        <p:spPr>
          <a:xfrm rot="10800000">
            <a:off x="3163480" y="1212622"/>
            <a:ext cx="2622405" cy="1657158"/>
          </a:xfrm>
          <a:prstGeom prst="roundRect">
            <a:avLst>
              <a:gd name="adj" fmla="val 22902"/>
            </a:avLst>
          </a:prstGeom>
          <a:gradFill flip="none" rotWithShape="1">
            <a:gsLst>
              <a:gs pos="0">
                <a:srgbClr val="FFFFFF">
                  <a:lumMod val="85000"/>
                </a:srgbClr>
              </a:gs>
              <a:gs pos="50000">
                <a:srgbClr val="FFFFFF"/>
              </a:gs>
              <a:gs pos="100000">
                <a:srgbClr val="FFFFFF"/>
              </a:gs>
            </a:gsLst>
            <a:lin ang="8100000" scaled="1"/>
            <a:tileRect/>
          </a:gradFill>
          <a:ln w="25400" cap="flat" cmpd="sng" algn="ctr">
            <a:noFill/>
            <a:prstDash val="solid"/>
          </a:ln>
          <a:effectLst/>
        </p:spPr>
        <p:txBody>
          <a:bodyPr lIns="57148" tIns="28574" rIns="57148" bIns="28574" rtlCol="0" anchor="ctr"/>
          <a:lstStyle/>
          <a:p>
            <a:pPr marL="0" marR="0" lvl="0" indent="0" algn="ctr" defTabSz="731849"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E9AC0"/>
              </a:solidFill>
              <a:effectLst/>
              <a:uLnTx/>
              <a:uFillTx/>
              <a:latin typeface="Calibri" panose="020F0502020204030204" pitchFamily="34" charset="0"/>
              <a:ea typeface="+mn-ea"/>
              <a:cs typeface="Calibri" panose="020F0502020204030204" pitchFamily="34" charset="0"/>
            </a:endParaRPr>
          </a:p>
        </p:txBody>
      </p:sp>
      <p:sp>
        <p:nvSpPr>
          <p:cNvPr id="17" name="Rounded Rectangle 16"/>
          <p:cNvSpPr/>
          <p:nvPr/>
        </p:nvSpPr>
        <p:spPr bwMode="auto">
          <a:xfrm>
            <a:off x="3323421" y="1749371"/>
            <a:ext cx="2337191" cy="762252"/>
          </a:xfrm>
          <a:prstGeom prst="roundRect">
            <a:avLst>
              <a:gd name="adj" fmla="val 0"/>
            </a:avLst>
          </a:prstGeom>
          <a:noFill/>
          <a:ln w="9525" cap="flat" cmpd="sng" algn="ctr">
            <a:noFill/>
            <a:prstDash val="solid"/>
            <a:round/>
            <a:headEnd type="none" w="med" len="med"/>
            <a:tailEnd type="none" w="med" len="med"/>
          </a:ln>
          <a:effectLst/>
        </p:spPr>
        <p:txBody>
          <a:bodyPr vert="horz" wrap="square" lIns="0" tIns="28574" rIns="0" bIns="28574" numCol="1" rtlCol="0" anchor="t" anchorCtr="0" compatLnSpc="1">
            <a:prstTxWarp prst="textNoShape">
              <a:avLst/>
            </a:prstTxWarp>
          </a:bodyPr>
          <a:lstStyle/>
          <a:p>
            <a:pPr algn="ctr" defTabSz="731849"/>
            <a:r>
              <a:rPr lang="en-US" sz="1100" b="1" dirty="0">
                <a:solidFill>
                  <a:srgbClr val="000000"/>
                </a:solidFill>
                <a:latin typeface="Calibri" panose="020F0502020204030204" pitchFamily="34" charset="0"/>
                <a:cs typeface="Calibri" panose="020F0502020204030204" pitchFamily="34" charset="0"/>
              </a:rPr>
              <a:t>Key application modernization to Java Platform</a:t>
            </a:r>
          </a:p>
        </p:txBody>
      </p:sp>
      <p:sp>
        <p:nvSpPr>
          <p:cNvPr id="18" name="Rounded Rectangle 17"/>
          <p:cNvSpPr/>
          <p:nvPr/>
        </p:nvSpPr>
        <p:spPr bwMode="auto">
          <a:xfrm>
            <a:off x="3131840" y="661468"/>
            <a:ext cx="2631567" cy="2208313"/>
          </a:xfrm>
          <a:prstGeom prst="roundRect">
            <a:avLst/>
          </a:prstGeom>
          <a:noFill/>
          <a:ln w="28575" cap="flat" cmpd="sng" algn="ctr">
            <a:solidFill>
              <a:srgbClr val="92D050"/>
            </a:solidFill>
            <a:prstDash val="solid"/>
            <a:round/>
            <a:headEnd type="none" w="med" len="med"/>
            <a:tailEnd type="none" w="med" len="med"/>
          </a:ln>
          <a:effectLst/>
        </p:spPr>
        <p:txBody>
          <a:bodyPr vert="horz" wrap="square" lIns="57148" tIns="28574" rIns="57148" bIns="28574" numCol="1" rtlCol="0" anchor="t" anchorCtr="0" compatLnSpc="1">
            <a:prstTxWarp prst="textNoShape">
              <a:avLst/>
            </a:prstTxWarp>
          </a:bodyPr>
          <a:lstStyle/>
          <a:p>
            <a:pPr defTabSz="571478" eaLnBrk="0" fontAlgn="base" hangingPunct="0">
              <a:spcBef>
                <a:spcPct val="0"/>
              </a:spcBef>
              <a:spcAft>
                <a:spcPct val="0"/>
              </a:spcAft>
            </a:pPr>
            <a:endParaRPr lang="en-US" sz="1600" b="1">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19" name="Round Diagonal Corner Rectangle 18"/>
          <p:cNvSpPr/>
          <p:nvPr/>
        </p:nvSpPr>
        <p:spPr>
          <a:xfrm>
            <a:off x="3131839" y="3022915"/>
            <a:ext cx="2631567" cy="716398"/>
          </a:xfrm>
          <a:prstGeom prst="round2DiagRect">
            <a:avLst/>
          </a:prstGeom>
          <a:solidFill>
            <a:srgbClr val="000000">
              <a:lumMod val="20000"/>
              <a:lumOff val="80000"/>
            </a:srgbClr>
          </a:solidFill>
          <a:effectLst>
            <a:outerShdw blurRad="50800" dist="38100" dir="5400000" algn="t" rotWithShape="0">
              <a:prstClr val="black">
                <a:alpha val="40000"/>
              </a:prstClr>
            </a:outerShdw>
          </a:effectLst>
        </p:spPr>
        <p:txBody>
          <a:bodyPr wrap="square" lIns="68580" tIns="34290" rIns="68580" bIns="34290" anchor="ctr">
            <a:noAutofit/>
          </a:bodyPr>
          <a:lstStyle/>
          <a:p>
            <a:pPr marL="0" marR="0" lvl="0" indent="0" algn="ctr" defTabSz="678497"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Integration through</a:t>
            </a:r>
            <a:r>
              <a:rPr kumimoji="0" lang="en-US" sz="1050" b="1" i="0" u="none" strike="noStrike" kern="0" cap="none" spc="0" normalizeH="0" noProof="0" dirty="0">
                <a:ln>
                  <a:noFill/>
                </a:ln>
                <a:solidFill>
                  <a:srgbClr val="000000"/>
                </a:solidFill>
                <a:effectLst/>
                <a:uLnTx/>
                <a:uFillTx/>
                <a:latin typeface="Calibri" panose="020F0502020204030204" pitchFamily="34" charset="0"/>
                <a:cs typeface="Calibri" panose="020F0502020204030204" pitchFamily="34" charset="0"/>
              </a:rPr>
              <a:t> TIBCO &amp; Micro Strategy Reporting</a:t>
            </a:r>
            <a:endParaRPr kumimoji="0" lang="en-US"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0" name="Round Diagonal Corner Rectangle 19"/>
          <p:cNvSpPr/>
          <p:nvPr/>
        </p:nvSpPr>
        <p:spPr>
          <a:xfrm>
            <a:off x="3131839" y="4036981"/>
            <a:ext cx="2654045" cy="716398"/>
          </a:xfrm>
          <a:prstGeom prst="round2DiagRect">
            <a:avLst/>
          </a:prstGeom>
          <a:solidFill>
            <a:srgbClr val="134575">
              <a:lumMod val="20000"/>
              <a:lumOff val="80000"/>
            </a:srgbClr>
          </a:solidFill>
          <a:effectLst>
            <a:outerShdw blurRad="50800" dist="38100" dir="5400000" algn="t" rotWithShape="0">
              <a:prstClr val="black">
                <a:alpha val="40000"/>
              </a:prstClr>
            </a:outerShdw>
          </a:effectLst>
        </p:spPr>
        <p:txBody>
          <a:bodyPr wrap="square" lIns="68580" tIns="34290" rIns="68580" bIns="34290" anchor="ctr">
            <a:noAutofit/>
          </a:bodyPr>
          <a:lstStyle/>
          <a:p>
            <a:pPr algn="ctr" defTabSz="678497">
              <a:defRPr/>
            </a:pPr>
            <a:r>
              <a:rPr lang="en-US" sz="1050" b="1" kern="0" dirty="0">
                <a:solidFill>
                  <a:srgbClr val="000000"/>
                </a:solidFill>
                <a:latin typeface="Calibri" panose="020F0502020204030204" pitchFamily="34" charset="0"/>
                <a:cs typeface="Calibri" panose="020F0502020204030204" pitchFamily="34" charset="0"/>
              </a:rPr>
              <a:t>Mainframe Revitalization to reduce TCO</a:t>
            </a:r>
          </a:p>
        </p:txBody>
      </p:sp>
      <p:sp>
        <p:nvSpPr>
          <p:cNvPr id="23" name="Rounded Rectangle 22"/>
          <p:cNvSpPr/>
          <p:nvPr/>
        </p:nvSpPr>
        <p:spPr bwMode="auto">
          <a:xfrm>
            <a:off x="6301739" y="665638"/>
            <a:ext cx="2590741" cy="2206124"/>
          </a:xfrm>
          <a:prstGeom prst="roundRect">
            <a:avLst/>
          </a:prstGeom>
          <a:noFill/>
          <a:ln w="28575" cap="flat" cmpd="sng" algn="ctr">
            <a:solidFill>
              <a:srgbClr val="92D050"/>
            </a:solidFill>
            <a:prstDash val="solid"/>
            <a:round/>
            <a:headEnd type="none" w="med" len="med"/>
            <a:tailEnd type="none" w="med" len="med"/>
          </a:ln>
          <a:effectLst/>
        </p:spPr>
        <p:txBody>
          <a:bodyPr vert="horz" wrap="square" lIns="57148" tIns="28574" rIns="57148" bIns="28574" numCol="1" rtlCol="0" anchor="t" anchorCtr="0" compatLnSpc="1">
            <a:prstTxWarp prst="textNoShape">
              <a:avLst/>
            </a:prstTxWarp>
          </a:bodyPr>
          <a:lstStyle/>
          <a:p>
            <a:pPr defTabSz="571478" eaLnBrk="0" fontAlgn="base" hangingPunct="0">
              <a:spcBef>
                <a:spcPct val="0"/>
              </a:spcBef>
              <a:spcAft>
                <a:spcPct val="0"/>
              </a:spcAft>
            </a:pPr>
            <a:endParaRPr lang="en-US" sz="1600" b="1">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24" name="Rounded Rectangle 23"/>
          <p:cNvSpPr/>
          <p:nvPr/>
        </p:nvSpPr>
        <p:spPr bwMode="auto">
          <a:xfrm>
            <a:off x="6489256" y="1752463"/>
            <a:ext cx="2381325" cy="761496"/>
          </a:xfrm>
          <a:prstGeom prst="roundRect">
            <a:avLst>
              <a:gd name="adj" fmla="val 0"/>
            </a:avLst>
          </a:prstGeom>
          <a:noFill/>
          <a:ln w="9525" cap="flat" cmpd="sng" algn="ctr">
            <a:noFill/>
            <a:prstDash val="solid"/>
            <a:round/>
            <a:headEnd type="none" w="med" len="med"/>
            <a:tailEnd type="none" w="med" len="med"/>
          </a:ln>
          <a:effectLst/>
        </p:spPr>
        <p:txBody>
          <a:bodyPr vert="horz" wrap="square" lIns="0" tIns="28574" rIns="0" bIns="28574" numCol="1" rtlCol="0" anchor="t" anchorCtr="0" compatLnSpc="1">
            <a:prstTxWarp prst="textNoShape">
              <a:avLst/>
            </a:prstTxWarp>
          </a:bodyPr>
          <a:lstStyle/>
          <a:p>
            <a:pPr algn="ctr" defTabSz="731849"/>
            <a:r>
              <a:rPr lang="en-US" sz="1100" b="1" dirty="0">
                <a:solidFill>
                  <a:srgbClr val="000000"/>
                </a:solidFill>
                <a:latin typeface="Calibri" panose="020F0502020204030204" pitchFamily="34" charset="0"/>
                <a:cs typeface="Calibri" panose="020F0502020204030204" pitchFamily="34" charset="0"/>
              </a:rPr>
              <a:t>Enable calculation accuracy of Business rules, TAX &amp; FEE by maintaining single source of truth Rewritten in .NET technologies</a:t>
            </a:r>
          </a:p>
        </p:txBody>
      </p:sp>
      <p:sp>
        <p:nvSpPr>
          <p:cNvPr id="25" name="Round Diagonal Corner Rectangle 24"/>
          <p:cNvSpPr/>
          <p:nvPr/>
        </p:nvSpPr>
        <p:spPr>
          <a:xfrm>
            <a:off x="6301738" y="3024591"/>
            <a:ext cx="2590741" cy="715688"/>
          </a:xfrm>
          <a:prstGeom prst="round2DiagRect">
            <a:avLst/>
          </a:prstGeom>
          <a:solidFill>
            <a:srgbClr val="000000">
              <a:lumMod val="20000"/>
              <a:lumOff val="80000"/>
            </a:srgbClr>
          </a:solidFill>
          <a:effectLst>
            <a:outerShdw blurRad="50800" dist="38100" dir="5400000" algn="t" rotWithShape="0">
              <a:prstClr val="black">
                <a:alpha val="40000"/>
              </a:prstClr>
            </a:outerShdw>
          </a:effectLst>
        </p:spPr>
        <p:txBody>
          <a:bodyPr wrap="square" lIns="68580" tIns="34290" rIns="68580" bIns="34290" anchor="ctr">
            <a:noAutofit/>
          </a:bodyPr>
          <a:lstStyle/>
          <a:p>
            <a:pPr marL="0" marR="0" lvl="0" indent="0" algn="ctr" defTabSz="678497"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Agile Methodology project Delivery</a:t>
            </a:r>
          </a:p>
        </p:txBody>
      </p:sp>
      <p:sp>
        <p:nvSpPr>
          <p:cNvPr id="26" name="Round Diagonal Corner Rectangle 25"/>
          <p:cNvSpPr/>
          <p:nvPr/>
        </p:nvSpPr>
        <p:spPr>
          <a:xfrm>
            <a:off x="6301739" y="4037691"/>
            <a:ext cx="2590740" cy="715688"/>
          </a:xfrm>
          <a:prstGeom prst="round2DiagRect">
            <a:avLst/>
          </a:prstGeom>
          <a:solidFill>
            <a:srgbClr val="134575">
              <a:lumMod val="20000"/>
              <a:lumOff val="80000"/>
            </a:srgbClr>
          </a:solidFill>
          <a:effectLst>
            <a:outerShdw blurRad="50800" dist="38100" dir="5400000" algn="t" rotWithShape="0">
              <a:prstClr val="black">
                <a:alpha val="40000"/>
              </a:prstClr>
            </a:outerShdw>
          </a:effectLst>
        </p:spPr>
        <p:txBody>
          <a:bodyPr wrap="square" lIns="68580" tIns="34290" rIns="68580" bIns="34290" anchor="ctr">
            <a:noAutofit/>
          </a:bodyPr>
          <a:lstStyle/>
          <a:p>
            <a:pPr marL="0" marR="0" lvl="0" indent="0" algn="ctr" defTabSz="678497"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algn="ctr" defTabSz="678497">
              <a:defRPr/>
            </a:pPr>
            <a:r>
              <a:rPr lang="en-US" sz="1050" b="1" kern="0" dirty="0">
                <a:solidFill>
                  <a:srgbClr val="000000"/>
                </a:solidFill>
                <a:latin typeface="Calibri" panose="020F0502020204030204" pitchFamily="34" charset="0"/>
                <a:cs typeface="Calibri" panose="020F0502020204030204" pitchFamily="34" charset="0"/>
              </a:rPr>
              <a:t>Onshore / Offshore model using 50/50 ratio with required skillset for SDLC</a:t>
            </a:r>
          </a:p>
          <a:p>
            <a:pPr marL="0" marR="0" lvl="0" indent="0" algn="ctr" defTabSz="678497"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9" name="Rounded Rectangle 28"/>
          <p:cNvSpPr/>
          <p:nvPr/>
        </p:nvSpPr>
        <p:spPr bwMode="auto">
          <a:xfrm>
            <a:off x="348801" y="960115"/>
            <a:ext cx="2103124" cy="757597"/>
          </a:xfrm>
          <a:prstGeom prst="roundRect">
            <a:avLst>
              <a:gd name="adj" fmla="val 0"/>
            </a:avLst>
          </a:prstGeom>
          <a:noFill/>
          <a:ln w="9525" cap="flat" cmpd="sng" algn="ctr">
            <a:noFill/>
            <a:prstDash val="solid"/>
            <a:round/>
            <a:headEnd type="none" w="med" len="med"/>
            <a:tailEnd type="none" w="med" len="med"/>
          </a:ln>
          <a:effectLst/>
        </p:spPr>
        <p:txBody>
          <a:bodyPr vert="horz" wrap="square" lIns="0" tIns="28574" rIns="0" bIns="28574" numCol="1" rtlCol="0" anchor="t" anchorCtr="0" compatLnSpc="1">
            <a:prstTxWarp prst="textNoShape">
              <a:avLst/>
            </a:prstTxWarp>
          </a:bodyPr>
          <a:lstStyle/>
          <a:p>
            <a:pPr algn="ctr" defTabSz="731849"/>
            <a:r>
              <a:rPr lang="en-US" sz="1100" b="1" i="1" u="sng" dirty="0">
                <a:solidFill>
                  <a:srgbClr val="000000"/>
                </a:solidFill>
                <a:latin typeface="Calibri" panose="020F0502020204030204" pitchFamily="34" charset="0"/>
                <a:cs typeface="Calibri" panose="020F0502020204030204" pitchFamily="34" charset="0"/>
              </a:rPr>
              <a:t>Large US Based Insurance Company</a:t>
            </a:r>
          </a:p>
        </p:txBody>
      </p:sp>
      <p:sp>
        <p:nvSpPr>
          <p:cNvPr id="30" name="Rounded Rectangle 29"/>
          <p:cNvSpPr/>
          <p:nvPr/>
        </p:nvSpPr>
        <p:spPr bwMode="auto">
          <a:xfrm>
            <a:off x="3440454" y="928324"/>
            <a:ext cx="2103124" cy="757597"/>
          </a:xfrm>
          <a:prstGeom prst="roundRect">
            <a:avLst>
              <a:gd name="adj" fmla="val 0"/>
            </a:avLst>
          </a:prstGeom>
          <a:noFill/>
          <a:ln w="9525" cap="flat" cmpd="sng" algn="ctr">
            <a:noFill/>
            <a:prstDash val="solid"/>
            <a:round/>
            <a:headEnd type="none" w="med" len="med"/>
            <a:tailEnd type="none" w="med" len="med"/>
          </a:ln>
          <a:effectLst/>
        </p:spPr>
        <p:txBody>
          <a:bodyPr vert="horz" wrap="square" lIns="0" tIns="28574" rIns="0" bIns="28574" numCol="1" rtlCol="0" anchor="t" anchorCtr="0" compatLnSpc="1">
            <a:prstTxWarp prst="textNoShape">
              <a:avLst/>
            </a:prstTxWarp>
          </a:bodyPr>
          <a:lstStyle/>
          <a:p>
            <a:pPr algn="ctr" defTabSz="731849"/>
            <a:r>
              <a:rPr lang="en-US" sz="1100" b="1" i="1" u="sng" dirty="0">
                <a:solidFill>
                  <a:srgbClr val="000000"/>
                </a:solidFill>
                <a:latin typeface="Calibri" panose="020F0502020204030204" pitchFamily="34" charset="0"/>
                <a:cs typeface="Calibri" panose="020F0502020204030204" pitchFamily="34" charset="0"/>
              </a:rPr>
              <a:t>US Grocery Supermarket Chain</a:t>
            </a:r>
          </a:p>
        </p:txBody>
      </p:sp>
      <p:sp>
        <p:nvSpPr>
          <p:cNvPr id="31" name="Rounded Rectangle 30"/>
          <p:cNvSpPr/>
          <p:nvPr/>
        </p:nvSpPr>
        <p:spPr bwMode="auto">
          <a:xfrm>
            <a:off x="6615062" y="963676"/>
            <a:ext cx="2103124" cy="757597"/>
          </a:xfrm>
          <a:prstGeom prst="roundRect">
            <a:avLst>
              <a:gd name="adj" fmla="val 0"/>
            </a:avLst>
          </a:prstGeom>
          <a:noFill/>
          <a:ln w="9525" cap="flat" cmpd="sng" algn="ctr">
            <a:noFill/>
            <a:prstDash val="solid"/>
            <a:round/>
            <a:headEnd type="none" w="med" len="med"/>
            <a:tailEnd type="none" w="med" len="med"/>
          </a:ln>
          <a:effectLst/>
        </p:spPr>
        <p:txBody>
          <a:bodyPr vert="horz" wrap="square" lIns="0" tIns="28574" rIns="0" bIns="28574" numCol="1" rtlCol="0" anchor="t" anchorCtr="0" compatLnSpc="1">
            <a:prstTxWarp prst="textNoShape">
              <a:avLst/>
            </a:prstTxWarp>
          </a:bodyPr>
          <a:lstStyle/>
          <a:p>
            <a:pPr algn="ctr" defTabSz="731849"/>
            <a:r>
              <a:rPr lang="en-US" sz="1100" b="1" i="1" u="sng" dirty="0">
                <a:solidFill>
                  <a:srgbClr val="000000"/>
                </a:solidFill>
                <a:latin typeface="Calibri" panose="020F0502020204030204" pitchFamily="34" charset="0"/>
                <a:cs typeface="Calibri" panose="020F0502020204030204" pitchFamily="34" charset="0"/>
              </a:rPr>
              <a:t>US Largest Car Retailer</a:t>
            </a:r>
          </a:p>
        </p:txBody>
      </p:sp>
    </p:spTree>
    <p:extLst>
      <p:ext uri="{BB962C8B-B14F-4D97-AF65-F5344CB8AC3E}">
        <p14:creationId xmlns:p14="http://schemas.microsoft.com/office/powerpoint/2010/main" val="8281593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capabilities required from Partner of choice</a:t>
            </a:r>
          </a:p>
        </p:txBody>
      </p:sp>
      <p:grpSp>
        <p:nvGrpSpPr>
          <p:cNvPr id="6" name="Group 5"/>
          <p:cNvGrpSpPr/>
          <p:nvPr/>
        </p:nvGrpSpPr>
        <p:grpSpPr>
          <a:xfrm>
            <a:off x="117396" y="885948"/>
            <a:ext cx="8922970" cy="3630018"/>
            <a:chOff x="117396" y="779396"/>
            <a:chExt cx="8703076" cy="3160506"/>
          </a:xfrm>
        </p:grpSpPr>
        <p:sp>
          <p:nvSpPr>
            <p:cNvPr id="3" name="Content Placeholder 2"/>
            <p:cNvSpPr txBox="1">
              <a:spLocks/>
            </p:cNvSpPr>
            <p:nvPr/>
          </p:nvSpPr>
          <p:spPr>
            <a:xfrm>
              <a:off x="4427984" y="779396"/>
              <a:ext cx="4392488" cy="3160505"/>
            </a:xfrm>
            <a:prstGeom prst="rect">
              <a:avLst/>
            </a:prstGeom>
            <a:ln w="19050">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600"/>
                </a:spcBef>
                <a:defRPr/>
              </a:pPr>
              <a:r>
                <a:rPr lang="en-US" sz="1200" dirty="0">
                  <a:latin typeface="Calibri" panose="020F0502020204030204" pitchFamily="34" charset="0"/>
                  <a:cs typeface="Calibri" panose="020F0502020204030204" pitchFamily="34" charset="0"/>
                </a:rPr>
                <a:t>Market Competitive Costs</a:t>
              </a:r>
            </a:p>
            <a:p>
              <a:pPr>
                <a:lnSpc>
                  <a:spcPct val="150000"/>
                </a:lnSpc>
                <a:spcBef>
                  <a:spcPts val="600"/>
                </a:spcBef>
                <a:defRPr/>
              </a:pPr>
              <a:r>
                <a:rPr lang="en-US" sz="1200" dirty="0">
                  <a:latin typeface="Calibri" panose="020F0502020204030204" pitchFamily="34" charset="0"/>
                  <a:cs typeface="Calibri" panose="020F0502020204030204" pitchFamily="34" charset="0"/>
                </a:rPr>
                <a:t>Zero Impact Execution and Transition</a:t>
              </a:r>
            </a:p>
            <a:p>
              <a:pPr>
                <a:lnSpc>
                  <a:spcPct val="150000"/>
                </a:lnSpc>
                <a:spcBef>
                  <a:spcPts val="600"/>
                </a:spcBef>
                <a:defRPr/>
              </a:pPr>
              <a:r>
                <a:rPr lang="en-US" sz="1200" dirty="0">
                  <a:latin typeface="Calibri" panose="020F0502020204030204" pitchFamily="34" charset="0"/>
                  <a:cs typeface="Calibri" panose="020F0502020204030204" pitchFamily="34" charset="0"/>
                </a:rPr>
                <a:t>People and Cultural Fit</a:t>
              </a:r>
            </a:p>
            <a:p>
              <a:pPr>
                <a:lnSpc>
                  <a:spcPct val="150000"/>
                </a:lnSpc>
                <a:spcBef>
                  <a:spcPts val="600"/>
                </a:spcBef>
                <a:defRPr/>
              </a:pPr>
              <a:r>
                <a:rPr lang="en-US" sz="1200" dirty="0">
                  <a:latin typeface="Calibri" panose="020F0502020204030204" pitchFamily="34" charset="0"/>
                  <a:cs typeface="Calibri" panose="020F0502020204030204" pitchFamily="34" charset="0"/>
                </a:rPr>
                <a:t>Best in Class solution </a:t>
              </a:r>
            </a:p>
            <a:p>
              <a:pPr>
                <a:lnSpc>
                  <a:spcPct val="150000"/>
                </a:lnSpc>
                <a:spcBef>
                  <a:spcPts val="600"/>
                </a:spcBef>
                <a:defRPr/>
              </a:pPr>
              <a:r>
                <a:rPr lang="en-US" sz="1200" dirty="0">
                  <a:solidFill>
                    <a:prstClr val="black"/>
                  </a:solidFill>
                  <a:latin typeface="Calibri" panose="020F0502020204030204" pitchFamily="34" charset="0"/>
                  <a:cs typeface="Calibri" panose="020F0502020204030204" pitchFamily="34" charset="0"/>
                </a:rPr>
                <a:t>Proven credentials and demonstrated delivery record</a:t>
              </a:r>
            </a:p>
          </p:txBody>
        </p:sp>
        <p:pic>
          <p:nvPicPr>
            <p:cNvPr id="4" name="Picture 2" descr="Image result for images for standing out from the crowd led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396" y="779397"/>
              <a:ext cx="4214007" cy="31605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728956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IMS Modernization</a:t>
            </a:r>
          </a:p>
        </p:txBody>
      </p:sp>
    </p:spTree>
    <p:extLst>
      <p:ext uri="{BB962C8B-B14F-4D97-AF65-F5344CB8AC3E}">
        <p14:creationId xmlns:p14="http://schemas.microsoft.com/office/powerpoint/2010/main" val="4898098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 methodology for each application</a:t>
            </a:r>
            <a:endParaRPr lang="en-US" dirty="0"/>
          </a:p>
        </p:txBody>
      </p:sp>
      <p:sp>
        <p:nvSpPr>
          <p:cNvPr id="111" name="AutoShape 4"/>
          <p:cNvSpPr>
            <a:spLocks noChangeArrowheads="1"/>
          </p:cNvSpPr>
          <p:nvPr/>
        </p:nvSpPr>
        <p:spPr bwMode="auto">
          <a:xfrm>
            <a:off x="1519037" y="1150363"/>
            <a:ext cx="1816632" cy="741170"/>
          </a:xfrm>
          <a:prstGeom prst="chevron">
            <a:avLst>
              <a:gd name="adj" fmla="val 31207"/>
            </a:avLst>
          </a:prstGeom>
          <a:solidFill>
            <a:schemeClr val="accent1">
              <a:lumMod val="75000"/>
            </a:schemeClr>
          </a:solidFill>
          <a:ln w="9525" cap="flat" cmpd="sng" algn="ctr">
            <a:noFill/>
            <a:prstDash val="solid"/>
          </a:ln>
          <a:effectLst/>
          <a:extLst/>
        </p:spPr>
        <p:txBody>
          <a:bodyPr rtlCol="0" anchor="ctr"/>
          <a:lstStyle/>
          <a:p>
            <a:pPr algn="ctr" defTabSz="457166" fontAlgn="auto">
              <a:lnSpc>
                <a:spcPct val="90000"/>
              </a:lnSpc>
              <a:spcBef>
                <a:spcPts val="0"/>
              </a:spcBef>
              <a:spcAft>
                <a:spcPts val="0"/>
              </a:spcAft>
              <a:defRPr/>
            </a:pPr>
            <a:r>
              <a:rPr lang="en-US" altLang="en-US" sz="1100" b="0" kern="0" dirty="0">
                <a:solidFill>
                  <a:prstClr val="white"/>
                </a:solidFill>
                <a:latin typeface="Calibri" panose="020F0502020204030204" pitchFamily="34" charset="0"/>
                <a:cs typeface="Calibri" panose="020F0502020204030204" pitchFamily="34" charset="0"/>
              </a:rPr>
              <a:t>Reverse Engineering</a:t>
            </a:r>
          </a:p>
        </p:txBody>
      </p:sp>
      <p:sp>
        <p:nvSpPr>
          <p:cNvPr id="112" name="AutoShape 4"/>
          <p:cNvSpPr>
            <a:spLocks noChangeArrowheads="1"/>
          </p:cNvSpPr>
          <p:nvPr/>
        </p:nvSpPr>
        <p:spPr bwMode="auto">
          <a:xfrm>
            <a:off x="3203848" y="1150363"/>
            <a:ext cx="1368151" cy="741170"/>
          </a:xfrm>
          <a:prstGeom prst="chevron">
            <a:avLst>
              <a:gd name="adj" fmla="val 31207"/>
            </a:avLst>
          </a:prstGeom>
          <a:solidFill>
            <a:schemeClr val="accent1">
              <a:lumMod val="75000"/>
            </a:schemeClr>
          </a:solidFill>
          <a:ln w="9525" cap="flat" cmpd="sng" algn="ctr">
            <a:noFill/>
            <a:prstDash val="solid"/>
          </a:ln>
          <a:effectLst/>
          <a:extLst/>
        </p:spPr>
        <p:txBody>
          <a:bodyPr rtlCol="0" anchor="ctr"/>
          <a:lstStyle/>
          <a:p>
            <a:pPr algn="ctr" defTabSz="457166" fontAlgn="auto">
              <a:lnSpc>
                <a:spcPct val="90000"/>
              </a:lnSpc>
              <a:spcBef>
                <a:spcPts val="0"/>
              </a:spcBef>
              <a:spcAft>
                <a:spcPts val="0"/>
              </a:spcAft>
              <a:defRPr/>
            </a:pPr>
            <a:r>
              <a:rPr kumimoji="0" lang="en-US" altLang="en-US"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a:t>
            </a:r>
            <a:r>
              <a:rPr lang="en-US" altLang="en-US" sz="1100" b="0" kern="0" dirty="0">
                <a:solidFill>
                  <a:prstClr val="white"/>
                </a:solidFill>
                <a:latin typeface="Calibri" panose="020F0502020204030204" pitchFamily="34" charset="0"/>
                <a:cs typeface="Calibri" panose="020F0502020204030204" pitchFamily="34" charset="0"/>
              </a:rPr>
              <a:t>Forward Engineering</a:t>
            </a:r>
          </a:p>
        </p:txBody>
      </p:sp>
      <p:sp>
        <p:nvSpPr>
          <p:cNvPr id="113" name="AutoShape 4"/>
          <p:cNvSpPr>
            <a:spLocks noChangeArrowheads="1"/>
          </p:cNvSpPr>
          <p:nvPr/>
        </p:nvSpPr>
        <p:spPr bwMode="auto">
          <a:xfrm>
            <a:off x="114301" y="1150368"/>
            <a:ext cx="1472447" cy="729483"/>
          </a:xfrm>
          <a:prstGeom prst="chevron">
            <a:avLst>
              <a:gd name="adj" fmla="val 31207"/>
            </a:avLst>
          </a:prstGeom>
          <a:solidFill>
            <a:schemeClr val="accent1">
              <a:lumMod val="75000"/>
            </a:schemeClr>
          </a:solidFill>
          <a:ln w="9525" cap="flat" cmpd="sng" algn="ctr">
            <a:noFill/>
            <a:prstDash val="solid"/>
            <a:headEnd/>
            <a:tailEnd/>
          </a:ln>
          <a:effectLst/>
          <a:extLst/>
        </p:spPr>
        <p:txBody>
          <a:bodyPr wrap="none" anchor="ctr"/>
          <a:lstStyle/>
          <a:p>
            <a:pPr marL="0" marR="0" lvl="0" indent="0" algn="ctr" defTabSz="457166" eaLnBrk="1" fontAlgn="auto" latinLnBrk="0" hangingPunct="1">
              <a:lnSpc>
                <a:spcPct val="90000"/>
              </a:lnSpc>
              <a:spcBef>
                <a:spcPts val="0"/>
              </a:spcBef>
              <a:spcAft>
                <a:spcPts val="0"/>
              </a:spcAft>
              <a:buClrTx/>
              <a:buSzTx/>
              <a:buFontTx/>
              <a:buNone/>
              <a:tabLst/>
              <a:defRPr/>
            </a:pPr>
            <a:r>
              <a:rPr kumimoji="0" lang="en-US" altLang="en-US"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Plan/Analyze</a:t>
            </a:r>
          </a:p>
        </p:txBody>
      </p:sp>
      <p:sp>
        <p:nvSpPr>
          <p:cNvPr id="114" name="AutoShape 4"/>
          <p:cNvSpPr>
            <a:spLocks noChangeArrowheads="1"/>
          </p:cNvSpPr>
          <p:nvPr/>
        </p:nvSpPr>
        <p:spPr bwMode="auto">
          <a:xfrm>
            <a:off x="5487371" y="1144439"/>
            <a:ext cx="3512167" cy="787272"/>
          </a:xfrm>
          <a:prstGeom prst="homePlate">
            <a:avLst/>
          </a:prstGeom>
          <a:solidFill>
            <a:schemeClr val="accent3">
              <a:lumMod val="50000"/>
            </a:schemeClr>
          </a:solidFill>
          <a:ln w="19050" cap="flat" cmpd="sng" algn="ctr">
            <a:solidFill>
              <a:sysClr val="window" lastClr="FFFFFF"/>
            </a:solidFill>
            <a:prstDash val="solid"/>
            <a:miter lim="800000"/>
            <a:headEnd/>
            <a:tailEnd/>
          </a:ln>
          <a:effectLst/>
          <a:extLst/>
        </p:spPr>
        <p:txBody>
          <a:bodyPr wrap="none" anchor="ctr"/>
          <a:lstStyle/>
          <a:p>
            <a:pPr marL="0" marR="0" lvl="0" indent="0" algn="ctr" defTabSz="457166" eaLnBrk="1" fontAlgn="auto" latinLnBrk="0" hangingPunct="1">
              <a:lnSpc>
                <a:spcPct val="90000"/>
              </a:lnSpc>
              <a:spcBef>
                <a:spcPts val="0"/>
              </a:spcBef>
              <a:spcAft>
                <a:spcPts val="0"/>
              </a:spcAft>
              <a:buClrTx/>
              <a:buSzTx/>
              <a:buFontTx/>
              <a:buNone/>
              <a:tabLst/>
              <a:defRPr/>
            </a:pPr>
            <a:r>
              <a:rPr lang="en-US" altLang="en-US" sz="1100" b="0" kern="0" dirty="0">
                <a:solidFill>
                  <a:prstClr val="white"/>
                </a:solidFill>
                <a:latin typeface="Calibri" panose="020F0502020204030204" pitchFamily="34" charset="0"/>
                <a:cs typeface="Calibri" panose="020F0502020204030204" pitchFamily="34" charset="0"/>
              </a:rPr>
              <a:t>Implement/Go-Live/Support</a:t>
            </a:r>
          </a:p>
        </p:txBody>
      </p:sp>
      <p:sp>
        <p:nvSpPr>
          <p:cNvPr id="115" name="Rounded Rectangle 114"/>
          <p:cNvSpPr/>
          <p:nvPr/>
        </p:nvSpPr>
        <p:spPr>
          <a:xfrm>
            <a:off x="114301" y="2196898"/>
            <a:ext cx="1215559" cy="328198"/>
          </a:xfrm>
          <a:prstGeom prst="roundRect">
            <a:avLst>
              <a:gd name="adj" fmla="val 2581"/>
            </a:avLst>
          </a:prstGeom>
          <a:solidFill>
            <a:schemeClr val="accent4">
              <a:lumMod val="40000"/>
              <a:lumOff val="60000"/>
            </a:schemeClr>
          </a:solidFill>
          <a:ln w="25400" cap="flat" cmpd="sng" algn="ctr">
            <a:noFill/>
            <a:prstDash val="solid"/>
          </a:ln>
          <a:effectLst/>
        </p:spPr>
        <p:txBody>
          <a:bodyPr lIns="0" tIns="0" rIns="0" bIns="0" anchor="ctr"/>
          <a:lstStyle/>
          <a:p>
            <a:pPr marL="0" marR="0" lvl="0" indent="0" defTabSz="45716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Definition</a:t>
            </a:r>
          </a:p>
        </p:txBody>
      </p:sp>
      <p:sp>
        <p:nvSpPr>
          <p:cNvPr id="116" name="Rounded Rectangle 115"/>
          <p:cNvSpPr/>
          <p:nvPr/>
        </p:nvSpPr>
        <p:spPr>
          <a:xfrm>
            <a:off x="114300" y="2593163"/>
            <a:ext cx="1210245" cy="329914"/>
          </a:xfrm>
          <a:prstGeom prst="roundRect">
            <a:avLst>
              <a:gd name="adj" fmla="val 7703"/>
            </a:avLst>
          </a:prstGeom>
          <a:solidFill>
            <a:schemeClr val="accent4">
              <a:lumMod val="40000"/>
              <a:lumOff val="60000"/>
            </a:schemeClr>
          </a:solidFill>
          <a:ln w="25400" cap="flat" cmpd="sng" algn="ctr">
            <a:noFill/>
            <a:prstDash val="solid"/>
          </a:ln>
          <a:effectLst/>
        </p:spPr>
        <p:txBody>
          <a:bodyPr lIns="0" tIns="0" rIns="0" bIns="0" anchor="ctr"/>
          <a:lstStyle/>
          <a:p>
            <a:pPr marL="0" marR="0" lvl="0" indent="0" defTabSz="45716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   Initiation</a:t>
            </a:r>
          </a:p>
        </p:txBody>
      </p:sp>
      <p:sp>
        <p:nvSpPr>
          <p:cNvPr id="117" name="Rounded Rectangle 116"/>
          <p:cNvSpPr/>
          <p:nvPr/>
        </p:nvSpPr>
        <p:spPr>
          <a:xfrm>
            <a:off x="114301" y="2998560"/>
            <a:ext cx="1233454" cy="552072"/>
          </a:xfrm>
          <a:prstGeom prst="roundRect">
            <a:avLst>
              <a:gd name="adj" fmla="val 7703"/>
            </a:avLst>
          </a:prstGeom>
          <a:solidFill>
            <a:schemeClr val="accent4">
              <a:lumMod val="40000"/>
              <a:lumOff val="60000"/>
            </a:schemeClr>
          </a:solidFill>
          <a:ln w="25400" cap="flat" cmpd="sng" algn="ctr">
            <a:noFill/>
            <a:prstDash val="solid"/>
          </a:ln>
          <a:effectLst/>
        </p:spPr>
        <p:txBody>
          <a:bodyPr anchor="ctr"/>
          <a:lstStyle/>
          <a:p>
            <a:pPr marL="0" marR="0" lvl="0" indent="0" defTabSz="457166"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Due-Diligence &amp; Planning</a:t>
            </a:r>
          </a:p>
        </p:txBody>
      </p:sp>
      <p:sp>
        <p:nvSpPr>
          <p:cNvPr id="118" name="Rounded Rectangle 117"/>
          <p:cNvSpPr/>
          <p:nvPr/>
        </p:nvSpPr>
        <p:spPr>
          <a:xfrm>
            <a:off x="1508885" y="2196898"/>
            <a:ext cx="760938" cy="666130"/>
          </a:xfrm>
          <a:prstGeom prst="roundRect">
            <a:avLst>
              <a:gd name="adj" fmla="val 2798"/>
            </a:avLst>
          </a:prstGeom>
          <a:solidFill>
            <a:srgbClr val="D6E8D6"/>
          </a:solidFill>
          <a:ln w="25400" cap="flat" cmpd="sng" algn="ctr">
            <a:noFill/>
            <a:prstDash val="solid"/>
          </a:ln>
          <a:effectLst/>
        </p:spPr>
        <p:txBody>
          <a:bodyPr wrap="none" lIns="0" tIns="0" rIns="0" bIns="0"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0" marR="0" lvl="0" indent="0" defTabSz="457166"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prstClr val="black"/>
                </a:solidFill>
                <a:effectLst/>
                <a:uLnTx/>
                <a:uFillTx/>
                <a:cs typeface="Calibri" panose="020F0502020204030204" pitchFamily="34" charset="0"/>
              </a:rPr>
              <a:t>   Business </a:t>
            </a:r>
          </a:p>
          <a:p>
            <a:pPr marL="0" marR="0" lvl="0" indent="0" defTabSz="457166"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prstClr val="black"/>
                </a:solidFill>
                <a:effectLst/>
                <a:uLnTx/>
                <a:uFillTx/>
                <a:cs typeface="Calibri" panose="020F0502020204030204" pitchFamily="34" charset="0"/>
              </a:rPr>
              <a:t>   Rules </a:t>
            </a:r>
          </a:p>
          <a:p>
            <a:pPr marL="0" marR="0" lvl="0" indent="0" defTabSz="457166"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prstClr val="black"/>
                </a:solidFill>
                <a:effectLst/>
                <a:uLnTx/>
                <a:uFillTx/>
                <a:cs typeface="Calibri" panose="020F0502020204030204" pitchFamily="34" charset="0"/>
              </a:rPr>
              <a:t>   Extraction</a:t>
            </a:r>
          </a:p>
        </p:txBody>
      </p:sp>
      <p:sp>
        <p:nvSpPr>
          <p:cNvPr id="119" name="Rounded Rectangle 118"/>
          <p:cNvSpPr/>
          <p:nvPr/>
        </p:nvSpPr>
        <p:spPr>
          <a:xfrm>
            <a:off x="2325283" y="2196898"/>
            <a:ext cx="950573" cy="1339899"/>
          </a:xfrm>
          <a:prstGeom prst="roundRect">
            <a:avLst>
              <a:gd name="adj" fmla="val 5142"/>
            </a:avLst>
          </a:prstGeom>
          <a:solidFill>
            <a:srgbClr val="D6E8D6"/>
          </a:solidFill>
          <a:ln w="25400" cap="flat" cmpd="sng" algn="ctr">
            <a:noFill/>
            <a:prstDash val="solid"/>
          </a:ln>
          <a:effectLst/>
        </p:spPr>
        <p:txBody>
          <a:bodyPr lIns="0" tIns="0" rIns="0" bIns="0" anchor="ctr"/>
          <a:lstStyle/>
          <a:p>
            <a:pPr marL="0" marR="0" lvl="0" indent="0" algn="ctr" defTabSz="457166"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Finalize Functional Specifications and Configuration </a:t>
            </a:r>
            <a:endParaRPr kumimoji="0" lang="en-US" altLang="en-US" sz="1000" b="0" i="0" u="none" strike="noStrike" kern="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Calibri" panose="020F0502020204030204" pitchFamily="34" charset="0"/>
            </a:endParaRPr>
          </a:p>
        </p:txBody>
      </p:sp>
      <p:sp>
        <p:nvSpPr>
          <p:cNvPr id="120" name="Rounded Rectangle 119"/>
          <p:cNvSpPr/>
          <p:nvPr/>
        </p:nvSpPr>
        <p:spPr>
          <a:xfrm>
            <a:off x="1504598" y="2923765"/>
            <a:ext cx="765225" cy="613034"/>
          </a:xfrm>
          <a:prstGeom prst="roundRect">
            <a:avLst>
              <a:gd name="adj" fmla="val 6307"/>
            </a:avLst>
          </a:prstGeom>
          <a:solidFill>
            <a:srgbClr val="D6E8D6"/>
          </a:solidFill>
          <a:ln w="25400" cap="flat" cmpd="sng" algn="ctr">
            <a:noFill/>
            <a:prstDash val="solid"/>
          </a:ln>
          <a:effectLst/>
        </p:spPr>
        <p:txBody>
          <a:bodyPr lIns="0" tIns="0" rIns="0" bIns="0"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0" marR="0" lvl="0" indent="0" defTabSz="457166"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solidFill>
                  <a:prstClr val="black"/>
                </a:solidFill>
                <a:effectLst/>
                <a:uLnTx/>
                <a:uFillTx/>
                <a:cs typeface="Calibri" panose="020F0502020204030204" pitchFamily="34" charset="0"/>
              </a:rPr>
              <a:t>  Non-  </a:t>
            </a:r>
          </a:p>
          <a:p>
            <a:pPr marL="0" marR="0" lvl="0" indent="0" defTabSz="457166"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solidFill>
                  <a:prstClr val="black"/>
                </a:solidFill>
                <a:effectLst/>
                <a:uLnTx/>
                <a:uFillTx/>
                <a:cs typeface="Calibri" panose="020F0502020204030204" pitchFamily="34" charset="0"/>
              </a:rPr>
              <a:t>  Functional </a:t>
            </a:r>
          </a:p>
          <a:p>
            <a:pPr marL="0" marR="0" lvl="0" indent="0" defTabSz="457166"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solidFill>
                  <a:prstClr val="black"/>
                </a:solidFill>
                <a:effectLst/>
                <a:uLnTx/>
                <a:uFillTx/>
                <a:cs typeface="Calibri" panose="020F0502020204030204" pitchFamily="34" charset="0"/>
              </a:rPr>
              <a:t>Requirements</a:t>
            </a:r>
            <a:endParaRPr kumimoji="0" lang="en-US" altLang="en-US" sz="1000" b="0" i="0"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21" name="Rounded Rectangle 120"/>
          <p:cNvSpPr/>
          <p:nvPr/>
        </p:nvSpPr>
        <p:spPr>
          <a:xfrm>
            <a:off x="5487372" y="2218379"/>
            <a:ext cx="823651" cy="1318417"/>
          </a:xfrm>
          <a:prstGeom prst="roundRect">
            <a:avLst>
              <a:gd name="adj" fmla="val 6307"/>
            </a:avLst>
          </a:prstGeom>
          <a:solidFill>
            <a:schemeClr val="accent3">
              <a:lumMod val="40000"/>
              <a:lumOff val="60000"/>
            </a:schemeClr>
          </a:solidFill>
          <a:ln w="15875" algn="ctr">
            <a:noFill/>
            <a:miter lim="800000"/>
            <a:headEnd/>
            <a:tailEnd/>
          </a:ln>
        </p:spPr>
        <p:txBody>
          <a:bodyPr wrap="none" anchor="ctr"/>
          <a:lstStyle/>
          <a:p>
            <a:pPr marL="0" marR="0" lvl="0" indent="0" algn="ctr" defTabSz="457166"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Rollout/</a:t>
            </a:r>
          </a:p>
          <a:p>
            <a:pPr marL="0" marR="0" lvl="0" indent="0" algn="ctr" defTabSz="457166"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Implement</a:t>
            </a:r>
          </a:p>
        </p:txBody>
      </p:sp>
      <p:sp>
        <p:nvSpPr>
          <p:cNvPr id="122" name="Rounded Rectangle 121"/>
          <p:cNvSpPr/>
          <p:nvPr/>
        </p:nvSpPr>
        <p:spPr>
          <a:xfrm>
            <a:off x="7914387" y="2218380"/>
            <a:ext cx="1085151" cy="1318416"/>
          </a:xfrm>
          <a:prstGeom prst="roundRect">
            <a:avLst>
              <a:gd name="adj" fmla="val 3298"/>
            </a:avLst>
          </a:prstGeom>
          <a:solidFill>
            <a:schemeClr val="accent3">
              <a:lumMod val="40000"/>
              <a:lumOff val="60000"/>
            </a:schemeClr>
          </a:solidFill>
          <a:ln w="15875" algn="ctr">
            <a:noFill/>
            <a:miter lim="800000"/>
            <a:headEnd/>
            <a:tailEnd/>
          </a:ln>
        </p:spPr>
        <p:txBody>
          <a:bodyPr wrap="none" anchor="ctr"/>
          <a:lstStyle/>
          <a:p>
            <a:pPr marL="0" marR="0" lvl="0" indent="0" algn="ctr" defTabSz="457166"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Support </a:t>
            </a:r>
          </a:p>
          <a:p>
            <a:pPr marL="0" marR="0" lvl="0" indent="0" algn="ctr" defTabSz="457166"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after each Go-Live </a:t>
            </a:r>
          </a:p>
        </p:txBody>
      </p:sp>
      <p:sp>
        <p:nvSpPr>
          <p:cNvPr id="123" name="5-Point Star 122"/>
          <p:cNvSpPr/>
          <p:nvPr/>
        </p:nvSpPr>
        <p:spPr>
          <a:xfrm>
            <a:off x="5793117" y="2302354"/>
            <a:ext cx="212160" cy="222743"/>
          </a:xfrm>
          <a:prstGeom prst="star5">
            <a:avLst/>
          </a:prstGeom>
          <a:solidFill>
            <a:srgbClr val="FFC000"/>
          </a:solidFill>
          <a:ln w="6350" cap="flat" cmpd="sng" algn="ctr">
            <a:solidFill>
              <a:srgbClr val="23961A"/>
            </a:solidFill>
            <a:prstDash val="solid"/>
          </a:ln>
          <a:effectLst/>
        </p:spPr>
        <p:txBody>
          <a:bodyPr anchor="ctr"/>
          <a:lstStyle/>
          <a:p>
            <a:pPr algn="ctr" defTabSz="457166" fontAlgn="auto">
              <a:spcBef>
                <a:spcPts val="0"/>
              </a:spcBef>
              <a:spcAft>
                <a:spcPts val="0"/>
              </a:spcAft>
              <a:defRPr/>
            </a:pPr>
            <a:endParaRPr lang="en-US" sz="900" b="0" kern="0" dirty="0">
              <a:solidFill>
                <a:srgbClr val="FFFFFF"/>
              </a:solidFill>
              <a:latin typeface="Calibri" panose="020F0502020204030204" pitchFamily="34" charset="0"/>
              <a:cs typeface="Calibri" panose="020F0502020204030204" pitchFamily="34" charset="0"/>
            </a:endParaRPr>
          </a:p>
        </p:txBody>
      </p:sp>
      <p:sp>
        <p:nvSpPr>
          <p:cNvPr id="124" name="AutoShape 4"/>
          <p:cNvSpPr>
            <a:spLocks noChangeArrowheads="1"/>
          </p:cNvSpPr>
          <p:nvPr/>
        </p:nvSpPr>
        <p:spPr bwMode="auto">
          <a:xfrm>
            <a:off x="4452285" y="1131590"/>
            <a:ext cx="911803" cy="770936"/>
          </a:xfrm>
          <a:prstGeom prst="chevron">
            <a:avLst>
              <a:gd name="adj" fmla="val 31207"/>
            </a:avLst>
          </a:prstGeom>
          <a:solidFill>
            <a:schemeClr val="accent1">
              <a:lumMod val="75000"/>
            </a:schemeClr>
          </a:solidFill>
          <a:ln w="9525" cap="flat" cmpd="sng" algn="ctr">
            <a:noFill/>
            <a:prstDash val="solid"/>
          </a:ln>
          <a:effectLst/>
          <a:extLst/>
        </p:spPr>
        <p:txBody>
          <a:bodyPr rtlCol="0" anchor="ctr"/>
          <a:lstStyle/>
          <a:p>
            <a:pPr algn="ctr" defTabSz="457166" fontAlgn="auto">
              <a:lnSpc>
                <a:spcPct val="90000"/>
              </a:lnSpc>
              <a:spcBef>
                <a:spcPts val="0"/>
              </a:spcBef>
              <a:spcAft>
                <a:spcPts val="0"/>
              </a:spcAft>
              <a:defRPr/>
            </a:pPr>
            <a:r>
              <a:rPr kumimoji="0" lang="en-US" altLang="en-US" sz="1100" b="0" i="0" u="none" strike="noStrike" kern="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a:t>
            </a:r>
            <a:r>
              <a:rPr lang="en-US" altLang="en-US" sz="1100" b="0" kern="0" dirty="0">
                <a:solidFill>
                  <a:prstClr val="white"/>
                </a:solidFill>
                <a:latin typeface="Calibri" panose="020F0502020204030204" pitchFamily="34" charset="0"/>
                <a:cs typeface="Calibri" panose="020F0502020204030204" pitchFamily="34" charset="0"/>
              </a:rPr>
              <a:t>Test</a:t>
            </a:r>
          </a:p>
        </p:txBody>
      </p:sp>
      <p:sp>
        <p:nvSpPr>
          <p:cNvPr id="125" name="Rounded Rectangle 124"/>
          <p:cNvSpPr/>
          <p:nvPr/>
        </p:nvSpPr>
        <p:spPr bwMode="gray">
          <a:xfrm>
            <a:off x="114301" y="3799875"/>
            <a:ext cx="8871591" cy="356956"/>
          </a:xfrm>
          <a:prstGeom prst="roundRect">
            <a:avLst/>
          </a:prstGeom>
          <a:solidFill>
            <a:schemeClr val="accent1">
              <a:lumMod val="75000"/>
            </a:schemeClr>
          </a:solidFill>
          <a:ln w="6350" algn="ctr">
            <a:solidFill>
              <a:srgbClr val="4BACC6"/>
            </a:solidFill>
            <a:miter lim="800000"/>
            <a:headEnd/>
            <a:tailEnd/>
          </a:ln>
        </p:spPr>
        <p:txBody>
          <a:bodyPr lIns="56250" tIns="45000" rIns="56250" bIns="45000" rtlCol="0" anchor="ctr"/>
          <a:lstStyle/>
          <a:p>
            <a:pPr algn="ctr" defTabSz="685783">
              <a:spcBef>
                <a:spcPct val="50000"/>
              </a:spcBef>
              <a:buClr>
                <a:srgbClr val="F0AB00"/>
              </a:buClr>
              <a:buSzPct val="80000"/>
            </a:pPr>
            <a:r>
              <a:rPr lang="en-US" sz="1100" b="0" kern="0" dirty="0">
                <a:solidFill>
                  <a:prstClr val="white"/>
                </a:solidFill>
                <a:latin typeface="Calibri" panose="020F0502020204030204" pitchFamily="34" charset="0"/>
                <a:ea typeface="Arial Unicode MS" pitchFamily="34" charset="-128"/>
                <a:cs typeface="Calibri" panose="020F0502020204030204" pitchFamily="34" charset="0"/>
              </a:rPr>
              <a:t>Program Management – Onsite and Offshore </a:t>
            </a:r>
          </a:p>
        </p:txBody>
      </p:sp>
      <p:sp>
        <p:nvSpPr>
          <p:cNvPr id="126" name="Rounded Rectangle 125"/>
          <p:cNvSpPr/>
          <p:nvPr/>
        </p:nvSpPr>
        <p:spPr bwMode="gray">
          <a:xfrm>
            <a:off x="114301" y="4232314"/>
            <a:ext cx="8871591" cy="355660"/>
          </a:xfrm>
          <a:prstGeom prst="roundRect">
            <a:avLst/>
          </a:prstGeom>
          <a:solidFill>
            <a:schemeClr val="accent1">
              <a:lumMod val="75000"/>
            </a:schemeClr>
          </a:solidFill>
          <a:ln w="6350" algn="ctr">
            <a:solidFill>
              <a:srgbClr val="4BACC6"/>
            </a:solidFill>
            <a:miter lim="800000"/>
            <a:headEnd/>
            <a:tailEnd/>
          </a:ln>
        </p:spPr>
        <p:txBody>
          <a:bodyPr lIns="56250" tIns="45000" rIns="56250" bIns="45000" rtlCol="0" anchor="ctr"/>
          <a:lstStyle/>
          <a:p>
            <a:pPr algn="ctr" defTabSz="685783">
              <a:spcBef>
                <a:spcPct val="50000"/>
              </a:spcBef>
              <a:buClr>
                <a:srgbClr val="F0AB00"/>
              </a:buClr>
              <a:buSzPct val="80000"/>
              <a:defRPr/>
            </a:pPr>
            <a:r>
              <a:rPr lang="en-US" sz="1100" b="0" kern="0" dirty="0">
                <a:solidFill>
                  <a:prstClr val="white"/>
                </a:solidFill>
                <a:latin typeface="Calibri" panose="020F0502020204030204" pitchFamily="34" charset="0"/>
                <a:ea typeface="Arial Unicode MS" pitchFamily="34" charset="-128"/>
                <a:cs typeface="Calibri" panose="020F0502020204030204" pitchFamily="34" charset="0"/>
              </a:rPr>
              <a:t>Governance – Onsite and Offshore </a:t>
            </a:r>
          </a:p>
        </p:txBody>
      </p:sp>
      <p:sp>
        <p:nvSpPr>
          <p:cNvPr id="132" name="Rounded Rectangle 131"/>
          <p:cNvSpPr/>
          <p:nvPr/>
        </p:nvSpPr>
        <p:spPr>
          <a:xfrm>
            <a:off x="3419872" y="2222582"/>
            <a:ext cx="888136" cy="666130"/>
          </a:xfrm>
          <a:prstGeom prst="roundRect">
            <a:avLst>
              <a:gd name="adj" fmla="val 2798"/>
            </a:avLst>
          </a:prstGeom>
          <a:solidFill>
            <a:schemeClr val="bg1">
              <a:lumMod val="75000"/>
            </a:schemeClr>
          </a:solidFill>
          <a:ln w="25400" cap="flat" cmpd="sng" algn="ctr">
            <a:noFill/>
            <a:prstDash val="solid"/>
          </a:ln>
          <a:effectLst/>
        </p:spPr>
        <p:txBody>
          <a:bodyPr wrap="none" lIns="0" tIns="0" rIns="0" bIns="0"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0" marR="0" lvl="0" indent="0" defTabSz="457166"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prstClr val="black"/>
                </a:solidFill>
                <a:effectLst/>
                <a:uLnTx/>
                <a:uFillTx/>
                <a:cs typeface="Calibri" panose="020F0502020204030204" pitchFamily="34" charset="0"/>
              </a:rPr>
              <a:t>   Design</a:t>
            </a:r>
          </a:p>
        </p:txBody>
      </p:sp>
      <p:sp>
        <p:nvSpPr>
          <p:cNvPr id="133" name="Rounded Rectangle 132"/>
          <p:cNvSpPr/>
          <p:nvPr/>
        </p:nvSpPr>
        <p:spPr>
          <a:xfrm>
            <a:off x="3415410" y="2949447"/>
            <a:ext cx="893139" cy="613034"/>
          </a:xfrm>
          <a:prstGeom prst="roundRect">
            <a:avLst>
              <a:gd name="adj" fmla="val 6307"/>
            </a:avLst>
          </a:prstGeom>
          <a:solidFill>
            <a:schemeClr val="bg1">
              <a:lumMod val="75000"/>
            </a:schemeClr>
          </a:solidFill>
          <a:ln w="25400" cap="flat" cmpd="sng" algn="ctr">
            <a:noFill/>
            <a:prstDash val="solid"/>
          </a:ln>
          <a:effectLst/>
        </p:spPr>
        <p:txBody>
          <a:bodyPr lIns="0" tIns="0" rIns="0" bIns="0"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0" marR="0" lvl="0" indent="0" defTabSz="457166"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solidFill>
                  <a:prstClr val="black"/>
                </a:solidFill>
                <a:effectLst/>
                <a:uLnTx/>
                <a:uFillTx/>
                <a:cs typeface="Calibri" panose="020F0502020204030204" pitchFamily="34" charset="0"/>
              </a:rPr>
              <a:t>   Build and Unit   </a:t>
            </a:r>
          </a:p>
          <a:p>
            <a:pPr marL="0" marR="0" lvl="0" indent="0" defTabSz="457166"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solidFill>
                  <a:prstClr val="black"/>
                </a:solidFill>
                <a:effectLst/>
                <a:uLnTx/>
                <a:uFillTx/>
                <a:cs typeface="Calibri" panose="020F0502020204030204" pitchFamily="34" charset="0"/>
              </a:rPr>
              <a:t>   Testing</a:t>
            </a:r>
            <a:endParaRPr kumimoji="0" lang="en-US" altLang="en-US" sz="1000" b="0" i="0"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34" name="Rounded Rectangle 133"/>
          <p:cNvSpPr/>
          <p:nvPr/>
        </p:nvSpPr>
        <p:spPr>
          <a:xfrm>
            <a:off x="4517221" y="2218380"/>
            <a:ext cx="760938" cy="666130"/>
          </a:xfrm>
          <a:prstGeom prst="roundRect">
            <a:avLst>
              <a:gd name="adj" fmla="val 2798"/>
            </a:avLst>
          </a:prstGeom>
          <a:solidFill>
            <a:schemeClr val="bg2">
              <a:lumMod val="75000"/>
            </a:schemeClr>
          </a:solidFill>
          <a:ln w="25400" cap="flat" cmpd="sng" algn="ctr">
            <a:noFill/>
            <a:prstDash val="solid"/>
          </a:ln>
          <a:effectLst/>
        </p:spPr>
        <p:txBody>
          <a:bodyPr wrap="none" lIns="0" tIns="0" rIns="0" bIns="0"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0" marR="0" lvl="0" indent="0" defTabSz="457166"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prstClr val="black"/>
                </a:solidFill>
                <a:effectLst/>
                <a:uLnTx/>
                <a:uFillTx/>
                <a:cs typeface="Calibri" panose="020F0502020204030204" pitchFamily="34" charset="0"/>
              </a:rPr>
              <a:t>   System </a:t>
            </a:r>
          </a:p>
          <a:p>
            <a:pPr marL="0" marR="0" lvl="0" indent="0" defTabSz="457166"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prstClr val="black"/>
                </a:solidFill>
                <a:effectLst/>
                <a:uLnTx/>
                <a:uFillTx/>
                <a:cs typeface="Calibri" panose="020F0502020204030204" pitchFamily="34" charset="0"/>
              </a:rPr>
              <a:t>   Testing</a:t>
            </a:r>
          </a:p>
        </p:txBody>
      </p:sp>
      <p:sp>
        <p:nvSpPr>
          <p:cNvPr id="135" name="Rounded Rectangle 134"/>
          <p:cNvSpPr/>
          <p:nvPr/>
        </p:nvSpPr>
        <p:spPr>
          <a:xfrm>
            <a:off x="4512934" y="2945247"/>
            <a:ext cx="765225" cy="613034"/>
          </a:xfrm>
          <a:prstGeom prst="roundRect">
            <a:avLst>
              <a:gd name="adj" fmla="val 6307"/>
            </a:avLst>
          </a:prstGeom>
          <a:solidFill>
            <a:schemeClr val="bg2">
              <a:lumMod val="75000"/>
            </a:schemeClr>
          </a:solidFill>
          <a:ln w="25400" cap="flat" cmpd="sng" algn="ctr">
            <a:noFill/>
            <a:prstDash val="solid"/>
          </a:ln>
          <a:effectLst/>
        </p:spPr>
        <p:txBody>
          <a:bodyPr lIns="0" tIns="0" rIns="0" bIns="0" anchor="ct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marL="0" marR="0" lvl="0" indent="0" defTabSz="457166"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solidFill>
                  <a:prstClr val="black"/>
                </a:solidFill>
                <a:effectLst/>
                <a:uLnTx/>
                <a:uFillTx/>
                <a:cs typeface="Calibri" panose="020F0502020204030204" pitchFamily="34" charset="0"/>
              </a:rPr>
              <a:t>   User   </a:t>
            </a:r>
          </a:p>
          <a:p>
            <a:pPr marL="0" marR="0" lvl="0" indent="0" defTabSz="457166"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solidFill>
                  <a:prstClr val="black"/>
                </a:solidFill>
                <a:effectLst/>
                <a:uLnTx/>
                <a:uFillTx/>
                <a:cs typeface="Calibri" panose="020F0502020204030204" pitchFamily="34" charset="0"/>
              </a:rPr>
              <a:t>   Acceptance </a:t>
            </a:r>
          </a:p>
          <a:p>
            <a:pPr marL="0" marR="0" lvl="0" indent="0" defTabSz="457166" eaLnBrk="1" fontAlgn="auto" latinLnBrk="0" hangingPunct="1">
              <a:lnSpc>
                <a:spcPct val="100000"/>
              </a:lnSpc>
              <a:spcBef>
                <a:spcPts val="0"/>
              </a:spcBef>
              <a:spcAft>
                <a:spcPts val="0"/>
              </a:spcAft>
              <a:buClrTx/>
              <a:buSzTx/>
              <a:buFontTx/>
              <a:buNone/>
              <a:tabLst/>
              <a:defRPr/>
            </a:pPr>
            <a:r>
              <a:rPr kumimoji="0" lang="en-US" altLang="ja-JP" sz="1000" b="0" i="0" u="none" strike="noStrike" kern="0" cap="none" spc="0" normalizeH="0" baseline="0" noProof="0" dirty="0">
                <a:ln>
                  <a:noFill/>
                </a:ln>
                <a:solidFill>
                  <a:prstClr val="black"/>
                </a:solidFill>
                <a:effectLst/>
                <a:uLnTx/>
                <a:uFillTx/>
                <a:cs typeface="Calibri" panose="020F0502020204030204" pitchFamily="34" charset="0"/>
              </a:rPr>
              <a:t>   Testing</a:t>
            </a:r>
            <a:endParaRPr kumimoji="0" lang="en-US" altLang="en-US" sz="1000" b="0" i="0" u="none" strike="noStrike" kern="0" cap="none" spc="0" normalizeH="0" baseline="0" noProof="0" dirty="0">
              <a:ln>
                <a:noFill/>
              </a:ln>
              <a:solidFill>
                <a:prstClr val="black"/>
              </a:solidFill>
              <a:effectLst/>
              <a:uLnTx/>
              <a:uFillTx/>
              <a:cs typeface="Calibri" panose="020F0502020204030204" pitchFamily="34" charset="0"/>
            </a:endParaRPr>
          </a:p>
        </p:txBody>
      </p:sp>
      <p:sp>
        <p:nvSpPr>
          <p:cNvPr id="136" name="Rounded Rectangle 135"/>
          <p:cNvSpPr/>
          <p:nvPr/>
        </p:nvSpPr>
        <p:spPr>
          <a:xfrm>
            <a:off x="6700880" y="2218379"/>
            <a:ext cx="823651" cy="1318417"/>
          </a:xfrm>
          <a:prstGeom prst="roundRect">
            <a:avLst>
              <a:gd name="adj" fmla="val 6307"/>
            </a:avLst>
          </a:prstGeom>
          <a:solidFill>
            <a:schemeClr val="accent3">
              <a:lumMod val="40000"/>
              <a:lumOff val="60000"/>
            </a:schemeClr>
          </a:solidFill>
          <a:ln w="15875" algn="ctr">
            <a:noFill/>
            <a:miter lim="800000"/>
            <a:headEnd/>
            <a:tailEnd/>
          </a:ln>
        </p:spPr>
        <p:txBody>
          <a:bodyPr wrap="none" anchor="ctr"/>
          <a:lstStyle/>
          <a:p>
            <a:pPr marL="0" marR="0" lvl="0" indent="0" algn="ctr" defTabSz="457166"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Hyper care/ </a:t>
            </a:r>
          </a:p>
          <a:p>
            <a:pPr marL="0" marR="0" lvl="0" indent="0" algn="ctr" defTabSz="457166" eaLnBrk="1" fontAlgn="auto"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Warranty</a:t>
            </a:r>
          </a:p>
        </p:txBody>
      </p:sp>
    </p:spTree>
    <p:extLst>
      <p:ext uri="{BB962C8B-B14F-4D97-AF65-F5344CB8AC3E}">
        <p14:creationId xmlns:p14="http://schemas.microsoft.com/office/powerpoint/2010/main" val="6454636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did we arrive at Effort?</a:t>
            </a:r>
          </a:p>
        </p:txBody>
      </p:sp>
      <p:graphicFrame>
        <p:nvGraphicFramePr>
          <p:cNvPr id="5" name="Diagram 4"/>
          <p:cNvGraphicFramePr/>
          <p:nvPr>
            <p:extLst>
              <p:ext uri="{D42A27DB-BD31-4B8C-83A1-F6EECF244321}">
                <p14:modId xmlns:p14="http://schemas.microsoft.com/office/powerpoint/2010/main" val="2835113152"/>
              </p:ext>
            </p:extLst>
          </p:nvPr>
        </p:nvGraphicFramePr>
        <p:xfrm>
          <a:off x="124657" y="62753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2195666009"/>
              </p:ext>
            </p:extLst>
          </p:nvPr>
        </p:nvGraphicFramePr>
        <p:xfrm>
          <a:off x="1572344" y="539750"/>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Right Arrow 7"/>
          <p:cNvSpPr/>
          <p:nvPr/>
        </p:nvSpPr>
        <p:spPr bwMode="auto">
          <a:xfrm>
            <a:off x="6410122" y="3363838"/>
            <a:ext cx="445365" cy="432048"/>
          </a:xfrm>
          <a:prstGeom prst="rightArrow">
            <a:avLst/>
          </a:prstGeom>
          <a:solidFill>
            <a:schemeClr val="accent1">
              <a:lumMod val="60000"/>
              <a:lumOff val="40000"/>
            </a:schemeClr>
          </a:solidFill>
          <a:ln w="9525" cap="flat" cmpd="sng" algn="ctr">
            <a:solidFill>
              <a:srgbClr val="DCE6F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effectLst/>
              <a:latin typeface="Calibri" panose="020F0502020204030204" pitchFamily="34" charset="0"/>
              <a:ea typeface="ＭＳ Ｐゴシック" pitchFamily="-12" charset="-128"/>
              <a:cs typeface="Calibri" panose="020F0502020204030204" pitchFamily="34" charset="0"/>
            </a:endParaRPr>
          </a:p>
        </p:txBody>
      </p:sp>
      <p:sp>
        <p:nvSpPr>
          <p:cNvPr id="9" name="Rounded Rectangle 8"/>
          <p:cNvSpPr/>
          <p:nvPr/>
        </p:nvSpPr>
        <p:spPr bwMode="auto">
          <a:xfrm>
            <a:off x="6850596" y="3075806"/>
            <a:ext cx="2071078" cy="1207432"/>
          </a:xfrm>
          <a:prstGeom prst="roundRect">
            <a:avLst>
              <a:gd name="adj" fmla="val 0"/>
            </a:avLst>
          </a:prstGeom>
          <a:solidFill>
            <a:srgbClr val="92D050"/>
          </a:solidFill>
          <a:ln w="9525" cap="flat" cmpd="sng" algn="ctr">
            <a:no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square" lIns="91440" tIns="45720" rIns="91440" bIns="45720" numCol="1" rtlCol="0" anchor="t" anchorCtr="0" compatLnSpc="1">
            <a:prstTxWarp prst="textNoShape">
              <a:avLst/>
            </a:prstTxWarp>
          </a:bodyPr>
          <a:lstStyle/>
          <a:p>
            <a:pPr marL="457200" indent="-457200" eaLnBrk="0" hangingPunct="0">
              <a:lnSpc>
                <a:spcPct val="150000"/>
              </a:lnSpc>
              <a:buFont typeface="Wingdings" panose="05000000000000000000" pitchFamily="2" charset="2"/>
              <a:buChar char="v"/>
            </a:pPr>
            <a:r>
              <a:rPr lang="en-US" sz="1000" dirty="0">
                <a:latin typeface="Calibri" panose="020F0502020204030204" pitchFamily="34" charset="0"/>
                <a:cs typeface="Calibri" panose="020F0502020204030204" pitchFamily="34" charset="0"/>
              </a:rPr>
              <a:t>Overall program effort of 23,733 PD</a:t>
            </a:r>
          </a:p>
          <a:p>
            <a:pPr marL="457200" indent="-457200" eaLnBrk="0" hangingPunct="0">
              <a:lnSpc>
                <a:spcPct val="150000"/>
              </a:lnSpc>
              <a:buFont typeface="Wingdings" panose="05000000000000000000" pitchFamily="2" charset="2"/>
              <a:buChar char="v"/>
            </a:pPr>
            <a:r>
              <a:rPr lang="en-US" sz="1000" dirty="0">
                <a:latin typeface="Calibri" panose="020F0502020204030204" pitchFamily="34" charset="0"/>
                <a:cs typeface="Calibri" panose="020F0502020204030204" pitchFamily="34" charset="0"/>
              </a:rPr>
              <a:t>Implementation timeline of 24 months</a:t>
            </a:r>
          </a:p>
          <a:p>
            <a:pPr marL="0" marR="0" indent="0" algn="l" defTabSz="914400" rtl="0" eaLnBrk="0" fontAlgn="base" latinLnBrk="0" hangingPunct="0">
              <a:lnSpc>
                <a:spcPct val="150000"/>
              </a:lnSpc>
              <a:spcBef>
                <a:spcPct val="0"/>
              </a:spcBef>
              <a:spcAft>
                <a:spcPct val="0"/>
              </a:spcAft>
              <a:buClrTx/>
              <a:buSzTx/>
              <a:buFontTx/>
              <a:buNone/>
              <a:tabLst/>
            </a:pPr>
            <a:endParaRPr kumimoji="0" lang="en-US" sz="1000" i="0" u="none" strike="noStrike" cap="none" normalizeH="0" baseline="0" dirty="0">
              <a:ln>
                <a:noFill/>
              </a:ln>
              <a:effectLst/>
              <a:latin typeface="Calibri" panose="020F0502020204030204" pitchFamily="34" charset="0"/>
              <a:ea typeface="ＭＳ Ｐゴシック" pitchFamily="-12" charset="-128"/>
              <a:cs typeface="Calibri" panose="020F0502020204030204" pitchFamily="34" charset="0"/>
            </a:endParaRPr>
          </a:p>
        </p:txBody>
      </p:sp>
    </p:spTree>
    <p:extLst>
      <p:ext uri="{BB962C8B-B14F-4D97-AF65-F5344CB8AC3E}">
        <p14:creationId xmlns:p14="http://schemas.microsoft.com/office/powerpoint/2010/main" val="18817071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51520" y="555526"/>
            <a:ext cx="8892480" cy="4348708"/>
          </a:xfrm>
          <a:prstGeom prst="rect">
            <a:avLst/>
          </a:prstGeom>
        </p:spPr>
      </p:pic>
      <p:sp>
        <p:nvSpPr>
          <p:cNvPr id="2" name="Title 1"/>
          <p:cNvSpPr>
            <a:spLocks noGrp="1"/>
          </p:cNvSpPr>
          <p:nvPr>
            <p:ph type="title"/>
          </p:nvPr>
        </p:nvSpPr>
        <p:spPr/>
        <p:txBody>
          <a:bodyPr/>
          <a:lstStyle/>
          <a:p>
            <a:r>
              <a:rPr lang="en-US" dirty="0"/>
              <a:t>Execution Plan</a:t>
            </a:r>
          </a:p>
        </p:txBody>
      </p:sp>
    </p:spTree>
    <p:extLst>
      <p:ext uri="{BB962C8B-B14F-4D97-AF65-F5344CB8AC3E}">
        <p14:creationId xmlns:p14="http://schemas.microsoft.com/office/powerpoint/2010/main" val="25512976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569372" y="3338766"/>
            <a:ext cx="4424405" cy="1423762"/>
            <a:chOff x="4569372" y="3338766"/>
            <a:chExt cx="4424405" cy="1423762"/>
          </a:xfrm>
        </p:grpSpPr>
        <p:sp>
          <p:nvSpPr>
            <p:cNvPr id="16" name="Rectangle 15"/>
            <p:cNvSpPr/>
            <p:nvPr/>
          </p:nvSpPr>
          <p:spPr bwMode="auto">
            <a:xfrm>
              <a:off x="4569372" y="3645572"/>
              <a:ext cx="4424405" cy="1116956"/>
            </a:xfrm>
            <a:prstGeom prst="rect">
              <a:avLst/>
            </a:prstGeom>
            <a:solidFill>
              <a:schemeClr val="bg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14313" indent="-214313" fontAlgn="auto">
                <a:spcBef>
                  <a:spcPts val="0"/>
                </a:spcBef>
                <a:spcAft>
                  <a:spcPts val="0"/>
                </a:spcAft>
                <a:buFont typeface="Arial" panose="020B0604020202020204" pitchFamily="34" charset="0"/>
                <a:buChar char="•"/>
              </a:pPr>
              <a:r>
                <a:rPr lang="en-US" sz="1400" b="0" dirty="0">
                  <a:solidFill>
                    <a:prstClr val="black"/>
                  </a:solidFill>
                  <a:latin typeface="Calibri" panose="020F0502020204030204" pitchFamily="34" charset="0"/>
                  <a:cs typeface="Calibri" panose="020F0502020204030204" pitchFamily="34" charset="0"/>
                </a:rPr>
                <a:t>Modernized “Sell </a:t>
              </a:r>
              <a:r>
                <a:rPr lang="en-US" sz="1400" b="0" dirty="0" smtClean="0">
                  <a:solidFill>
                    <a:prstClr val="black"/>
                  </a:solidFill>
                  <a:latin typeface="Calibri" panose="020F0502020204030204" pitchFamily="34" charset="0"/>
                  <a:cs typeface="Calibri" panose="020F0502020204030204" pitchFamily="34" charset="0"/>
                </a:rPr>
                <a:t>Pricing</a:t>
              </a:r>
              <a:r>
                <a:rPr lang="en-US" sz="1400" b="0" dirty="0">
                  <a:solidFill>
                    <a:prstClr val="black"/>
                  </a:solidFill>
                  <a:latin typeface="Calibri" panose="020F0502020204030204" pitchFamily="34" charset="0"/>
                  <a:cs typeface="Calibri" panose="020F0502020204030204" pitchFamily="34" charset="0"/>
                </a:rPr>
                <a:t>” module installed in JAVA WebSphere environment</a:t>
              </a:r>
            </a:p>
          </p:txBody>
        </p:sp>
        <p:sp>
          <p:nvSpPr>
            <p:cNvPr id="14" name="Rectangle 13"/>
            <p:cNvSpPr/>
            <p:nvPr/>
          </p:nvSpPr>
          <p:spPr bwMode="auto">
            <a:xfrm>
              <a:off x="4569372" y="3338766"/>
              <a:ext cx="4424405" cy="306805"/>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600" dirty="0">
                  <a:solidFill>
                    <a:schemeClr val="bg1"/>
                  </a:solidFill>
                  <a:latin typeface="Calibri" panose="020F0502020204030204" pitchFamily="34" charset="0"/>
                  <a:cs typeface="Calibri" panose="020F0502020204030204" pitchFamily="34" charset="0"/>
                </a:rPr>
                <a:t>Outcome:</a:t>
              </a:r>
            </a:p>
          </p:txBody>
        </p:sp>
      </p:grpSp>
      <p:grpSp>
        <p:nvGrpSpPr>
          <p:cNvPr id="20" name="Group 19"/>
          <p:cNvGrpSpPr/>
          <p:nvPr/>
        </p:nvGrpSpPr>
        <p:grpSpPr>
          <a:xfrm>
            <a:off x="4569373" y="1634554"/>
            <a:ext cx="4424405" cy="1571300"/>
            <a:chOff x="4569373" y="1634554"/>
            <a:chExt cx="4424405" cy="1571300"/>
          </a:xfrm>
        </p:grpSpPr>
        <p:sp>
          <p:nvSpPr>
            <p:cNvPr id="13" name="Rectangle 12"/>
            <p:cNvSpPr/>
            <p:nvPr/>
          </p:nvSpPr>
          <p:spPr bwMode="auto">
            <a:xfrm>
              <a:off x="4569373" y="1634554"/>
              <a:ext cx="4424404" cy="3389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600" dirty="0">
                  <a:solidFill>
                    <a:schemeClr val="bg1"/>
                  </a:solidFill>
                  <a:latin typeface="Calibri" panose="020F0502020204030204" pitchFamily="34" charset="0"/>
                  <a:cs typeface="Calibri" panose="020F0502020204030204" pitchFamily="34" charset="0"/>
                </a:rPr>
                <a:t>Scope:</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Arial" pitchFamily="-12" charset="0"/>
                <a:ea typeface="ＭＳ Ｐゴシック" pitchFamily="-12" charset="-128"/>
                <a:cs typeface="ＭＳ Ｐゴシック" pitchFamily="-12" charset="-128"/>
              </a:endParaRPr>
            </a:p>
          </p:txBody>
        </p:sp>
        <p:sp>
          <p:nvSpPr>
            <p:cNvPr id="12" name="Rectangle 11"/>
            <p:cNvSpPr/>
            <p:nvPr/>
          </p:nvSpPr>
          <p:spPr bwMode="auto">
            <a:xfrm>
              <a:off x="4569373" y="1973458"/>
              <a:ext cx="4424405" cy="1232396"/>
            </a:xfrm>
            <a:prstGeom prst="rect">
              <a:avLst/>
            </a:prstGeom>
            <a:solidFill>
              <a:schemeClr val="bg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14313" indent="-214313" fontAlgn="auto">
                <a:spcBef>
                  <a:spcPts val="0"/>
                </a:spcBef>
                <a:spcAft>
                  <a:spcPts val="0"/>
                </a:spcAft>
                <a:buFont typeface="Arial" panose="020B0604020202020204" pitchFamily="34" charset="0"/>
                <a:buChar char="•"/>
              </a:pPr>
              <a:r>
                <a:rPr lang="en-US" sz="1400" b="0" dirty="0">
                  <a:solidFill>
                    <a:prstClr val="black"/>
                  </a:solidFill>
                  <a:latin typeface="Calibri" panose="020F0502020204030204" pitchFamily="34" charset="0"/>
                  <a:cs typeface="Calibri" panose="020F0502020204030204" pitchFamily="34" charset="0"/>
                </a:rPr>
                <a:t>Cognizant identified </a:t>
              </a:r>
              <a:r>
                <a:rPr lang="en-US" sz="1400" dirty="0">
                  <a:solidFill>
                    <a:prstClr val="black"/>
                  </a:solidFill>
                  <a:latin typeface="Calibri" panose="020F0502020204030204" pitchFamily="34" charset="0"/>
                  <a:cs typeface="Calibri" panose="020F0502020204030204" pitchFamily="34" charset="0"/>
                </a:rPr>
                <a:t>9 Delphi Apps </a:t>
              </a:r>
              <a:r>
                <a:rPr lang="en-US" sz="1400" b="0" dirty="0">
                  <a:solidFill>
                    <a:prstClr val="black"/>
                  </a:solidFill>
                  <a:latin typeface="Calibri" panose="020F0502020204030204" pitchFamily="34" charset="0"/>
                  <a:cs typeface="Calibri" panose="020F0502020204030204" pitchFamily="34" charset="0"/>
                </a:rPr>
                <a:t>as part of “Sell </a:t>
              </a:r>
              <a:r>
                <a:rPr lang="en-US" sz="1400" b="0" dirty="0" smtClean="0">
                  <a:solidFill>
                    <a:prstClr val="black"/>
                  </a:solidFill>
                  <a:latin typeface="Calibri" panose="020F0502020204030204" pitchFamily="34" charset="0"/>
                  <a:cs typeface="Calibri" panose="020F0502020204030204" pitchFamily="34" charset="0"/>
                </a:rPr>
                <a:t>Pricing</a:t>
              </a:r>
              <a:r>
                <a:rPr lang="en-US" sz="1400" b="0" dirty="0">
                  <a:solidFill>
                    <a:prstClr val="black"/>
                  </a:solidFill>
                  <a:latin typeface="Calibri" panose="020F0502020204030204" pitchFamily="34" charset="0"/>
                  <a:cs typeface="Calibri" panose="020F0502020204030204" pitchFamily="34" charset="0"/>
                </a:rPr>
                <a:t>” module.</a:t>
              </a:r>
            </a:p>
            <a:p>
              <a:pPr marL="214313" indent="-214313" fontAlgn="auto">
                <a:spcBef>
                  <a:spcPts val="0"/>
                </a:spcBef>
                <a:spcAft>
                  <a:spcPts val="0"/>
                </a:spcAft>
                <a:buFont typeface="Arial" panose="020B0604020202020204" pitchFamily="34" charset="0"/>
                <a:buChar char="•"/>
              </a:pPr>
              <a:r>
                <a:rPr lang="en-US" sz="1400" b="0" dirty="0">
                  <a:solidFill>
                    <a:prstClr val="black"/>
                  </a:solidFill>
                  <a:latin typeface="Calibri" panose="020F0502020204030204" pitchFamily="34" charset="0"/>
                  <a:cs typeface="Calibri" panose="020F0502020204030204" pitchFamily="34" charset="0"/>
                </a:rPr>
                <a:t>Using Functional Point Estimation Model, the total effort is </a:t>
              </a:r>
              <a:r>
                <a:rPr lang="en-US" sz="1400" dirty="0">
                  <a:solidFill>
                    <a:prstClr val="black"/>
                  </a:solidFill>
                  <a:latin typeface="Calibri" panose="020F0502020204030204" pitchFamily="34" charset="0"/>
                  <a:cs typeface="Calibri" panose="020F0502020204030204" pitchFamily="34" charset="0"/>
                </a:rPr>
                <a:t>52.75 PM</a:t>
              </a:r>
            </a:p>
          </p:txBody>
        </p:sp>
      </p:grpSp>
      <p:sp>
        <p:nvSpPr>
          <p:cNvPr id="3" name="Title 1"/>
          <p:cNvSpPr>
            <a:spLocks noGrp="1"/>
          </p:cNvSpPr>
          <p:nvPr>
            <p:ph type="title"/>
          </p:nvPr>
        </p:nvSpPr>
        <p:spPr/>
        <p:txBody>
          <a:bodyPr/>
          <a:lstStyle/>
          <a:p>
            <a:r>
              <a:rPr lang="en-US" dirty="0"/>
              <a:t>Phase 1 – Proof Of Concept</a:t>
            </a:r>
          </a:p>
        </p:txBody>
      </p:sp>
      <p:graphicFrame>
        <p:nvGraphicFramePr>
          <p:cNvPr id="4" name="Table 3"/>
          <p:cNvGraphicFramePr>
            <a:graphicFrameLocks noGrp="1"/>
          </p:cNvGraphicFramePr>
          <p:nvPr>
            <p:extLst>
              <p:ext uri="{D42A27DB-BD31-4B8C-83A1-F6EECF244321}">
                <p14:modId xmlns:p14="http://schemas.microsoft.com/office/powerpoint/2010/main" val="3134729052"/>
              </p:ext>
            </p:extLst>
          </p:nvPr>
        </p:nvGraphicFramePr>
        <p:xfrm>
          <a:off x="180907" y="1634554"/>
          <a:ext cx="3886200" cy="3119914"/>
        </p:xfrm>
        <a:graphic>
          <a:graphicData uri="http://schemas.openxmlformats.org/drawingml/2006/table">
            <a:tbl>
              <a:tblPr/>
              <a:tblGrid>
                <a:gridCol w="2528285">
                  <a:extLst>
                    <a:ext uri="{9D8B030D-6E8A-4147-A177-3AD203B41FA5}">
                      <a16:colId xmlns:a16="http://schemas.microsoft.com/office/drawing/2014/main" val="2641002182"/>
                    </a:ext>
                  </a:extLst>
                </a:gridCol>
                <a:gridCol w="189918">
                  <a:extLst>
                    <a:ext uri="{9D8B030D-6E8A-4147-A177-3AD203B41FA5}">
                      <a16:colId xmlns:a16="http://schemas.microsoft.com/office/drawing/2014/main" val="2101804242"/>
                    </a:ext>
                  </a:extLst>
                </a:gridCol>
                <a:gridCol w="284877">
                  <a:extLst>
                    <a:ext uri="{9D8B030D-6E8A-4147-A177-3AD203B41FA5}">
                      <a16:colId xmlns:a16="http://schemas.microsoft.com/office/drawing/2014/main" val="202449891"/>
                    </a:ext>
                  </a:extLst>
                </a:gridCol>
                <a:gridCol w="220780">
                  <a:extLst>
                    <a:ext uri="{9D8B030D-6E8A-4147-A177-3AD203B41FA5}">
                      <a16:colId xmlns:a16="http://schemas.microsoft.com/office/drawing/2014/main" val="3289890923"/>
                    </a:ext>
                  </a:extLst>
                </a:gridCol>
                <a:gridCol w="220780">
                  <a:extLst>
                    <a:ext uri="{9D8B030D-6E8A-4147-A177-3AD203B41FA5}">
                      <a16:colId xmlns:a16="http://schemas.microsoft.com/office/drawing/2014/main" val="2481737875"/>
                    </a:ext>
                  </a:extLst>
                </a:gridCol>
                <a:gridCol w="220780">
                  <a:extLst>
                    <a:ext uri="{9D8B030D-6E8A-4147-A177-3AD203B41FA5}">
                      <a16:colId xmlns:a16="http://schemas.microsoft.com/office/drawing/2014/main" val="701612126"/>
                    </a:ext>
                  </a:extLst>
                </a:gridCol>
                <a:gridCol w="220780">
                  <a:extLst>
                    <a:ext uri="{9D8B030D-6E8A-4147-A177-3AD203B41FA5}">
                      <a16:colId xmlns:a16="http://schemas.microsoft.com/office/drawing/2014/main" val="2785369203"/>
                    </a:ext>
                  </a:extLst>
                </a:gridCol>
              </a:tblGrid>
              <a:tr h="380524">
                <a:tc rowSpan="2">
                  <a:txBody>
                    <a:bodyPr/>
                    <a:lstStyle/>
                    <a:p>
                      <a:pPr algn="ctr" fontAlgn="ctr"/>
                      <a:r>
                        <a:rPr lang="en-US" sz="1100" b="1" i="0" u="none" strike="noStrike" dirty="0">
                          <a:solidFill>
                            <a:srgbClr val="595959"/>
                          </a:solidFill>
                          <a:effectLst/>
                          <a:latin typeface="Calibri" panose="020F0502020204030204" pitchFamily="34" charset="0"/>
                          <a:cs typeface="Calibri" panose="020F0502020204030204" pitchFamily="34" charset="0"/>
                        </a:rPr>
                        <a:t>ACTIVITY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1" i="0" u="none" strike="noStrike">
                          <a:solidFill>
                            <a:srgbClr val="595959"/>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fontAlgn="ctr"/>
                      <a:r>
                        <a:rPr lang="en-US" sz="1100" b="1" i="0" u="none" strike="noStrike" dirty="0">
                          <a:solidFill>
                            <a:srgbClr val="595959"/>
                          </a:solidFill>
                          <a:effectLst/>
                          <a:latin typeface="Calibri" panose="020F0502020204030204" pitchFamily="34" charset="0"/>
                          <a:cs typeface="Calibri" panose="020F0502020204030204" pitchFamily="34" charset="0"/>
                        </a:rPr>
                        <a:t>MONTHS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algn="l" fontAlgn="ctr"/>
                      <a:endParaRPr lang="en-US" sz="1400" b="1" i="0" u="none" strike="noStrike" dirty="0">
                        <a:solidFill>
                          <a:srgbClr val="595959"/>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fontAlgn="ctr"/>
                      <a:endParaRPr lang="en-US" sz="1400" b="1" i="0" u="none" strike="noStrike" dirty="0">
                        <a:solidFill>
                          <a:srgbClr val="595959"/>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ctr"/>
                      <a:endParaRPr lang="en-US" sz="1400" b="1" i="0" u="none" strike="noStrike" dirty="0">
                        <a:solidFill>
                          <a:srgbClr val="595959"/>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9665721"/>
                  </a:ext>
                </a:extLst>
              </a:tr>
              <a:tr h="160020">
                <a:tc vMerge="1">
                  <a:txBody>
                    <a:bodyPr/>
                    <a:lstStyle/>
                    <a:p>
                      <a:endParaRPr lang="en-US"/>
                    </a:p>
                  </a:txBody>
                  <a:tcPr/>
                </a:tc>
                <a:tc>
                  <a:txBody>
                    <a:bodyPr/>
                    <a:lstStyle/>
                    <a:p>
                      <a:pPr algn="ctr" fontAlgn="ctr"/>
                      <a:r>
                        <a:rPr lang="en-US" sz="1100" b="1" i="0" u="none" strike="noStrike">
                          <a:solidFill>
                            <a:srgbClr val="595959"/>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595959"/>
                          </a:solidFill>
                          <a:effectLst/>
                          <a:latin typeface="Calibri" panose="020F0502020204030204" pitchFamily="34" charset="0"/>
                          <a:cs typeface="Calibri" panose="020F0502020204030204" pitchFamily="34" charset="0"/>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595959"/>
                          </a:solidFill>
                          <a:effectLst/>
                          <a:latin typeface="Calibri" panose="020F0502020204030204" pitchFamily="34" charset="0"/>
                          <a:cs typeface="Calibri" panose="020F0502020204030204" pitchFamily="34" charset="0"/>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595959"/>
                          </a:solidFill>
                          <a:effectLst/>
                          <a:latin typeface="Calibri" panose="020F0502020204030204" pitchFamily="34" charset="0"/>
                          <a:cs typeface="Calibri" panose="020F0502020204030204" pitchFamily="34" charset="0"/>
                        </a:rPr>
                        <a:t>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595959"/>
                          </a:solidFill>
                          <a:effectLst/>
                          <a:latin typeface="Calibri" panose="020F0502020204030204" pitchFamily="34" charset="0"/>
                          <a:cs typeface="Calibri" panose="020F0502020204030204" pitchFamily="34" charset="0"/>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595959"/>
                          </a:solidFill>
                          <a:effectLst/>
                          <a:latin typeface="Calibri" panose="020F0502020204030204" pitchFamily="34" charset="0"/>
                          <a:cs typeface="Calibri" panose="020F0502020204030204" pitchFamily="34" charset="0"/>
                        </a:rPr>
                        <a:t>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5904583"/>
                  </a:ext>
                </a:extLst>
              </a:tr>
              <a:tr h="285750">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Phase 1- POC - "Sell </a:t>
                      </a:r>
                      <a:r>
                        <a:rPr lang="en-US" sz="1100" b="1" i="0" u="none" strike="noStrike" dirty="0" smtClean="0">
                          <a:solidFill>
                            <a:srgbClr val="404040"/>
                          </a:solidFill>
                          <a:effectLst/>
                          <a:latin typeface="Calibri" panose="020F0502020204030204" pitchFamily="34" charset="0"/>
                          <a:cs typeface="Calibri" panose="020F0502020204030204" pitchFamily="34" charset="0"/>
                        </a:rPr>
                        <a:t>Pricing</a:t>
                      </a:r>
                      <a:r>
                        <a:rPr lang="en-US" sz="1100" b="1" i="0" u="none" strike="noStrike" dirty="0">
                          <a:solidFill>
                            <a:srgbClr val="404040"/>
                          </a:solidFill>
                          <a:effectLst/>
                          <a:latin typeface="Calibri" panose="020F0502020204030204" pitchFamily="34" charset="0"/>
                          <a:cs typeface="Calibri" panose="020F0502020204030204" pitchFamily="34" charset="0"/>
                        </a:rPr>
                        <a:t>"</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l" fontAlgn="ctr"/>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extLst>
                  <a:ext uri="{0D108BD9-81ED-4DB2-BD59-A6C34878D82A}">
                    <a16:rowId xmlns:a16="http://schemas.microsoft.com/office/drawing/2014/main" val="1854525287"/>
                  </a:ext>
                </a:extLst>
              </a:tr>
              <a:tr h="285750">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Due Diligence</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43835054"/>
                  </a:ext>
                </a:extLst>
              </a:tr>
              <a:tr h="285750">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Reverse Engineering</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33753702"/>
                  </a:ext>
                </a:extLst>
              </a:tr>
              <a:tr h="285750">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Requirement Analysis</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345571187"/>
                  </a:ext>
                </a:extLst>
              </a:tr>
              <a:tr h="285750">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Design</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86066914"/>
                  </a:ext>
                </a:extLst>
              </a:tr>
              <a:tr h="285750">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Construction &amp; Unit Testing</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73266268"/>
                  </a:ext>
                </a:extLst>
              </a:tr>
              <a:tr h="285750">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System Integration Testing</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472157506"/>
                  </a:ext>
                </a:extLst>
              </a:tr>
              <a:tr h="285750">
                <a:tc>
                  <a:txBody>
                    <a:bodyPr/>
                    <a:lstStyle/>
                    <a:p>
                      <a:pPr algn="l" fontAlgn="b"/>
                      <a:r>
                        <a:rPr lang="en-US" sz="1100" b="1" i="0" u="none" strike="noStrike">
                          <a:solidFill>
                            <a:srgbClr val="404040"/>
                          </a:solidFill>
                          <a:effectLst/>
                          <a:latin typeface="Calibri" panose="020F0502020204030204" pitchFamily="34" charset="0"/>
                          <a:cs typeface="Calibri" panose="020F0502020204030204" pitchFamily="34" charset="0"/>
                        </a:rPr>
                        <a:t>User Acceptance Testing</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extLst>
                  <a:ext uri="{0D108BD9-81ED-4DB2-BD59-A6C34878D82A}">
                    <a16:rowId xmlns:a16="http://schemas.microsoft.com/office/drawing/2014/main" val="2191565668"/>
                  </a:ext>
                </a:extLst>
              </a:tr>
              <a:tr h="285750">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Rollout/Implementation</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0" i="0" u="none" strike="noStrike" dirty="0">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extLst>
                  <a:ext uri="{0D108BD9-81ED-4DB2-BD59-A6C34878D82A}">
                    <a16:rowId xmlns:a16="http://schemas.microsoft.com/office/drawing/2014/main" val="403258760"/>
                  </a:ext>
                </a:extLst>
              </a:tr>
            </a:tbl>
          </a:graphicData>
        </a:graphic>
      </p:graphicFrame>
      <p:sp>
        <p:nvSpPr>
          <p:cNvPr id="5" name="5-Point Star 4"/>
          <p:cNvSpPr/>
          <p:nvPr/>
        </p:nvSpPr>
        <p:spPr>
          <a:xfrm>
            <a:off x="3807366" y="4458103"/>
            <a:ext cx="257404" cy="304426"/>
          </a:xfrm>
          <a:prstGeom prst="star5">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pPr>
            <a:endParaRPr lang="en-US" sz="825" b="0" dirty="0">
              <a:solidFill>
                <a:prstClr val="white"/>
              </a:solidFill>
              <a:latin typeface="Calibri" panose="020F0502020204030204" pitchFamily="34" charset="0"/>
              <a:cs typeface="Calibri" panose="020F0502020204030204" pitchFamily="34" charset="0"/>
            </a:endParaRPr>
          </a:p>
        </p:txBody>
      </p:sp>
      <p:sp>
        <p:nvSpPr>
          <p:cNvPr id="7" name="Rectangle 6"/>
          <p:cNvSpPr/>
          <p:nvPr/>
        </p:nvSpPr>
        <p:spPr>
          <a:xfrm>
            <a:off x="144967" y="1373235"/>
            <a:ext cx="1863267" cy="300082"/>
          </a:xfrm>
          <a:prstGeom prst="rect">
            <a:avLst/>
          </a:prstGeom>
        </p:spPr>
        <p:txBody>
          <a:bodyPr wrap="none">
            <a:spAutoFit/>
          </a:bodyPr>
          <a:lstStyle/>
          <a:p>
            <a:pPr fontAlgn="auto">
              <a:spcBef>
                <a:spcPts val="0"/>
              </a:spcBef>
              <a:spcAft>
                <a:spcPts val="0"/>
              </a:spcAft>
            </a:pPr>
            <a:r>
              <a:rPr lang="en-US" sz="1350" dirty="0">
                <a:solidFill>
                  <a:prstClr val="black"/>
                </a:solidFill>
                <a:latin typeface="Calibri" panose="020F0502020204030204" pitchFamily="34" charset="0"/>
                <a:ea typeface="+mn-ea"/>
                <a:cs typeface="Calibri" panose="020F0502020204030204" pitchFamily="34" charset="0"/>
              </a:rPr>
              <a:t>High Level Project Plan:</a:t>
            </a:r>
          </a:p>
        </p:txBody>
      </p:sp>
      <p:grpSp>
        <p:nvGrpSpPr>
          <p:cNvPr id="15" name="Group 14"/>
          <p:cNvGrpSpPr/>
          <p:nvPr/>
        </p:nvGrpSpPr>
        <p:grpSpPr>
          <a:xfrm>
            <a:off x="142430" y="616696"/>
            <a:ext cx="8812871" cy="708750"/>
            <a:chOff x="0" y="65771"/>
            <a:chExt cx="8812871" cy="708750"/>
          </a:xfrm>
        </p:grpSpPr>
        <p:sp>
          <p:nvSpPr>
            <p:cNvPr id="17" name="Rectangle 16"/>
            <p:cNvSpPr/>
            <p:nvPr/>
          </p:nvSpPr>
          <p:spPr>
            <a:xfrm>
              <a:off x="0" y="65771"/>
              <a:ext cx="8812871" cy="70875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TextBox 17"/>
            <p:cNvSpPr txBox="1"/>
            <p:nvPr/>
          </p:nvSpPr>
          <p:spPr>
            <a:xfrm>
              <a:off x="0" y="65771"/>
              <a:ext cx="8812871" cy="7087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3977" tIns="208280" rIns="683977" bIns="99568" numCol="1" spcCol="1270" anchor="t" anchorCtr="0">
              <a:noAutofit/>
            </a:bodyPr>
            <a:lstStyle/>
            <a:p>
              <a:pPr marL="0" lvl="1" indent="0" defTabSz="622300">
                <a:lnSpc>
                  <a:spcPct val="90000"/>
                </a:lnSpc>
                <a:spcAft>
                  <a:spcPct val="15000"/>
                </a:spcAft>
              </a:pPr>
              <a:r>
                <a:rPr lang="en-US" sz="1400" b="0" dirty="0">
                  <a:solidFill>
                    <a:prstClr val="black"/>
                  </a:solidFill>
                  <a:latin typeface="Calibri" panose="020F0502020204030204"/>
                </a:rPr>
                <a:t>“Proof of Concept” (POC) Phase – Modernize the “Sell Pricing” application to Java utilizing existing Signet WebSphere environments</a:t>
              </a:r>
            </a:p>
          </p:txBody>
        </p:sp>
      </p:grpSp>
      <p:grpSp>
        <p:nvGrpSpPr>
          <p:cNvPr id="19" name="Group 18"/>
          <p:cNvGrpSpPr/>
          <p:nvPr/>
        </p:nvGrpSpPr>
        <p:grpSpPr>
          <a:xfrm>
            <a:off x="582643" y="560124"/>
            <a:ext cx="4262567" cy="204172"/>
            <a:chOff x="440213" y="9199"/>
            <a:chExt cx="4262567" cy="204172"/>
          </a:xfrm>
          <a:scene3d>
            <a:camera prst="orthographicFront"/>
            <a:lightRig rig="flat" dir="t"/>
          </a:scene3d>
        </p:grpSpPr>
        <p:sp>
          <p:nvSpPr>
            <p:cNvPr id="22" name="Rounded Rectangle 21"/>
            <p:cNvSpPr/>
            <p:nvPr/>
          </p:nvSpPr>
          <p:spPr>
            <a:xfrm>
              <a:off x="440213" y="9199"/>
              <a:ext cx="4262567" cy="204172"/>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3" name="Rounded Rectangle 6"/>
            <p:cNvSpPr txBox="1"/>
            <p:nvPr/>
          </p:nvSpPr>
          <p:spPr>
            <a:xfrm>
              <a:off x="450180" y="19166"/>
              <a:ext cx="4242633" cy="18423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233174" tIns="0" rIns="233174"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mn-ea"/>
                  <a:cs typeface="Calibri" panose="020F0502020204030204" pitchFamily="34" charset="0"/>
                </a:rPr>
                <a:t>Objective: </a:t>
              </a:r>
              <a:endParaRPr lang="en-US" sz="1600" kern="1200" dirty="0"/>
            </a:p>
          </p:txBody>
        </p:sp>
      </p:grpSp>
    </p:spTree>
    <p:extLst>
      <p:ext uri="{BB962C8B-B14F-4D97-AF65-F5344CB8AC3E}">
        <p14:creationId xmlns:p14="http://schemas.microsoft.com/office/powerpoint/2010/main" val="34480720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690411866"/>
              </p:ext>
            </p:extLst>
          </p:nvPr>
        </p:nvGraphicFramePr>
        <p:xfrm>
          <a:off x="209825" y="1593141"/>
          <a:ext cx="4105274" cy="3190552"/>
        </p:xfrm>
        <a:graphic>
          <a:graphicData uri="http://schemas.openxmlformats.org/drawingml/2006/table">
            <a:tbl>
              <a:tblPr/>
              <a:tblGrid>
                <a:gridCol w="2527236">
                  <a:extLst>
                    <a:ext uri="{9D8B030D-6E8A-4147-A177-3AD203B41FA5}">
                      <a16:colId xmlns:a16="http://schemas.microsoft.com/office/drawing/2014/main" val="168766317"/>
                    </a:ext>
                  </a:extLst>
                </a:gridCol>
                <a:gridCol w="189839">
                  <a:extLst>
                    <a:ext uri="{9D8B030D-6E8A-4147-A177-3AD203B41FA5}">
                      <a16:colId xmlns:a16="http://schemas.microsoft.com/office/drawing/2014/main" val="511790892"/>
                    </a:ext>
                  </a:extLst>
                </a:gridCol>
                <a:gridCol w="284759">
                  <a:extLst>
                    <a:ext uri="{9D8B030D-6E8A-4147-A177-3AD203B41FA5}">
                      <a16:colId xmlns:a16="http://schemas.microsoft.com/office/drawing/2014/main" val="2756805744"/>
                    </a:ext>
                  </a:extLst>
                </a:gridCol>
                <a:gridCol w="220688">
                  <a:extLst>
                    <a:ext uri="{9D8B030D-6E8A-4147-A177-3AD203B41FA5}">
                      <a16:colId xmlns:a16="http://schemas.microsoft.com/office/drawing/2014/main" val="2624518132"/>
                    </a:ext>
                  </a:extLst>
                </a:gridCol>
                <a:gridCol w="220688">
                  <a:extLst>
                    <a:ext uri="{9D8B030D-6E8A-4147-A177-3AD203B41FA5}">
                      <a16:colId xmlns:a16="http://schemas.microsoft.com/office/drawing/2014/main" val="2189120223"/>
                    </a:ext>
                  </a:extLst>
                </a:gridCol>
                <a:gridCol w="220688">
                  <a:extLst>
                    <a:ext uri="{9D8B030D-6E8A-4147-A177-3AD203B41FA5}">
                      <a16:colId xmlns:a16="http://schemas.microsoft.com/office/drawing/2014/main" val="4139909384"/>
                    </a:ext>
                  </a:extLst>
                </a:gridCol>
                <a:gridCol w="220688">
                  <a:extLst>
                    <a:ext uri="{9D8B030D-6E8A-4147-A177-3AD203B41FA5}">
                      <a16:colId xmlns:a16="http://schemas.microsoft.com/office/drawing/2014/main" val="2858140696"/>
                    </a:ext>
                  </a:extLst>
                </a:gridCol>
                <a:gridCol w="220688">
                  <a:extLst>
                    <a:ext uri="{9D8B030D-6E8A-4147-A177-3AD203B41FA5}">
                      <a16:colId xmlns:a16="http://schemas.microsoft.com/office/drawing/2014/main" val="3062859605"/>
                    </a:ext>
                  </a:extLst>
                </a:gridCol>
              </a:tblGrid>
              <a:tr h="480060">
                <a:tc rowSpan="2">
                  <a:txBody>
                    <a:bodyPr/>
                    <a:lstStyle/>
                    <a:p>
                      <a:pPr algn="ctr" fontAlgn="ctr"/>
                      <a:r>
                        <a:rPr lang="en-US" sz="1100" b="1" i="0" u="none" strike="noStrike" dirty="0">
                          <a:solidFill>
                            <a:srgbClr val="595959"/>
                          </a:solidFill>
                          <a:effectLst/>
                          <a:latin typeface="Calibri" panose="020F0502020204030204" pitchFamily="34" charset="0"/>
                          <a:cs typeface="Calibri" panose="020F0502020204030204" pitchFamily="34" charset="0"/>
                        </a:rPr>
                        <a:t>ACTIVITY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100" b="1" i="0" u="none" strike="noStrike">
                          <a:solidFill>
                            <a:srgbClr val="595959"/>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6">
                  <a:txBody>
                    <a:bodyPr/>
                    <a:lstStyle/>
                    <a:p>
                      <a:pPr algn="ctr" fontAlgn="ctr"/>
                      <a:endParaRPr lang="en-US" sz="1100" b="1" i="0" u="none" strike="noStrike" dirty="0">
                        <a:solidFill>
                          <a:srgbClr val="595959"/>
                        </a:solidFill>
                        <a:effectLst/>
                        <a:latin typeface="Calibri" panose="020F0502020204030204" pitchFamily="34" charset="0"/>
                        <a:cs typeface="Calibri" panose="020F0502020204030204" pitchFamily="34" charset="0"/>
                      </a:endParaRPr>
                    </a:p>
                    <a:p>
                      <a:pPr algn="ctr" fontAlgn="ctr"/>
                      <a:r>
                        <a:rPr lang="en-US" sz="1100" b="1" i="0" u="none" strike="noStrike" dirty="0">
                          <a:solidFill>
                            <a:srgbClr val="595959"/>
                          </a:solidFill>
                          <a:effectLst/>
                          <a:latin typeface="Calibri" panose="020F0502020204030204" pitchFamily="34" charset="0"/>
                          <a:cs typeface="Calibri" panose="020F0502020204030204" pitchFamily="34" charset="0"/>
                        </a:rPr>
                        <a:t>MONTHS</a:t>
                      </a:r>
                    </a:p>
                    <a:p>
                      <a:pPr algn="l" fontAlgn="ctr"/>
                      <a:endParaRPr lang="en-US" sz="1100" b="1" i="0" u="none" strike="noStrike" dirty="0">
                        <a:solidFill>
                          <a:srgbClr val="595959"/>
                        </a:solidFill>
                        <a:effectLst/>
                        <a:latin typeface="Calibri" panose="020F0502020204030204" pitchFamily="34" charset="0"/>
                        <a:cs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pPr algn="l" fontAlgn="ctr"/>
                      <a:endParaRPr lang="en-US" sz="1100" b="1" i="0" u="none" strike="noStrike" dirty="0">
                        <a:solidFill>
                          <a:srgbClr val="595959"/>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ctr"/>
                      <a:endParaRPr lang="en-US" sz="1100" b="1" i="0" u="none" strike="noStrike" dirty="0">
                        <a:solidFill>
                          <a:srgbClr val="595959"/>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ctr"/>
                      <a:endParaRPr lang="en-US" sz="1100" b="1" i="0" u="none" strike="noStrike" dirty="0">
                        <a:solidFill>
                          <a:srgbClr val="595959"/>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l" fontAlgn="ctr"/>
                      <a:endParaRPr lang="en-US" sz="1100" b="1" i="0" u="none" strike="noStrike" dirty="0">
                        <a:solidFill>
                          <a:srgbClr val="595959"/>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641969"/>
                  </a:ext>
                </a:extLst>
              </a:tr>
              <a:tr h="160020">
                <a:tc vMerge="1">
                  <a:txBody>
                    <a:bodyPr/>
                    <a:lstStyle/>
                    <a:p>
                      <a:endParaRPr lang="en-US"/>
                    </a:p>
                  </a:txBody>
                  <a:tcPr/>
                </a:tc>
                <a:tc>
                  <a:txBody>
                    <a:bodyPr/>
                    <a:lstStyle/>
                    <a:p>
                      <a:pPr algn="ctr" fontAlgn="ctr"/>
                      <a:r>
                        <a:rPr lang="en-US" sz="1100" b="1" i="0" u="none" strike="noStrike">
                          <a:solidFill>
                            <a:srgbClr val="595959"/>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595959"/>
                          </a:solidFill>
                          <a:effectLst/>
                          <a:latin typeface="Calibri" panose="020F0502020204030204" pitchFamily="34" charset="0"/>
                          <a:cs typeface="Calibri" panose="020F0502020204030204" pitchFamily="34" charset="0"/>
                        </a:rPr>
                        <a:t>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595959"/>
                          </a:solidFill>
                          <a:effectLst/>
                          <a:latin typeface="Calibri" panose="020F0502020204030204" pitchFamily="34" charset="0"/>
                          <a:cs typeface="Calibri" panose="020F0502020204030204" pitchFamily="34" charset="0"/>
                        </a:rPr>
                        <a:t>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595959"/>
                          </a:solidFill>
                          <a:effectLst/>
                          <a:latin typeface="Calibri" panose="020F0502020204030204" pitchFamily="34" charset="0"/>
                          <a:cs typeface="Calibri" panose="020F0502020204030204" pitchFamily="34" charset="0"/>
                        </a:rPr>
                        <a:t>2</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595959"/>
                          </a:solidFill>
                          <a:effectLst/>
                          <a:latin typeface="Calibri" panose="020F0502020204030204" pitchFamily="34" charset="0"/>
                          <a:cs typeface="Calibri" panose="020F0502020204030204" pitchFamily="34" charset="0"/>
                        </a:rPr>
                        <a:t>3</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595959"/>
                          </a:solidFill>
                          <a:effectLst/>
                          <a:latin typeface="Calibri" panose="020F0502020204030204" pitchFamily="34" charset="0"/>
                          <a:cs typeface="Calibri" panose="020F0502020204030204" pitchFamily="34" charset="0"/>
                        </a:rPr>
                        <a:t>4</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595959"/>
                          </a:solidFill>
                          <a:effectLst/>
                          <a:latin typeface="Calibri" panose="020F0502020204030204" pitchFamily="34" charset="0"/>
                          <a:cs typeface="Calibri" panose="020F0502020204030204" pitchFamily="34" charset="0"/>
                        </a:rPr>
                        <a:t>5</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2394940"/>
                  </a:ext>
                </a:extLst>
              </a:tr>
              <a:tr h="320040">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Phase 2- JBOSS App Tier - "Purchasing Module"</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l" fontAlgn="ctr"/>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extLst>
                  <a:ext uri="{0D108BD9-81ED-4DB2-BD59-A6C34878D82A}">
                    <a16:rowId xmlns:a16="http://schemas.microsoft.com/office/drawing/2014/main" val="329862947"/>
                  </a:ext>
                </a:extLst>
              </a:tr>
              <a:tr h="273089">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Due Diligence</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906730922"/>
                  </a:ext>
                </a:extLst>
              </a:tr>
              <a:tr h="273089">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Reverse Engineering</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gridSpan="2">
                  <a:txBody>
                    <a:bodyPr/>
                    <a:lstStyle/>
                    <a:p>
                      <a:pPr algn="ctr" fontAlgn="b"/>
                      <a:endParaRPr lang="en-US" sz="1100" b="1" i="0" u="none" strike="noStrike">
                        <a:solidFill>
                          <a:srgbClr val="404040"/>
                        </a:solidFill>
                        <a:effectLst/>
                        <a:latin typeface="Calibri" panose="020F0502020204030204" pitchFamily="34" charset="0"/>
                        <a:cs typeface="Calibri" panose="020F0502020204030204" pitchFamily="34" charset="0"/>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hMerge="1">
                  <a:txBody>
                    <a:bodyPr/>
                    <a:lstStyle/>
                    <a:p>
                      <a:endParaRPr lang="en-US"/>
                    </a:p>
                  </a:txBody>
                  <a:tcPr/>
                </a:tc>
                <a:tc>
                  <a:txBody>
                    <a:bodyPr/>
                    <a:lstStyle/>
                    <a:p>
                      <a:pPr algn="ctr" fontAlgn="b"/>
                      <a:r>
                        <a:rPr lang="en-US" sz="1100" b="1" i="0" u="none" strike="noStrike" dirty="0">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37242569"/>
                  </a:ext>
                </a:extLst>
              </a:tr>
              <a:tr h="273089">
                <a:tc>
                  <a:txBody>
                    <a:bodyPr/>
                    <a:lstStyle/>
                    <a:p>
                      <a:pPr algn="l" fontAlgn="b"/>
                      <a:r>
                        <a:rPr lang="en-US" sz="1100" b="1" i="0" u="none" strike="noStrike">
                          <a:solidFill>
                            <a:srgbClr val="404040"/>
                          </a:solidFill>
                          <a:effectLst/>
                          <a:latin typeface="Calibri" panose="020F0502020204030204" pitchFamily="34" charset="0"/>
                          <a:cs typeface="Calibri" panose="020F0502020204030204" pitchFamily="34" charset="0"/>
                        </a:rPr>
                        <a:t>Requirement Analysis</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47217767"/>
                  </a:ext>
                </a:extLst>
              </a:tr>
              <a:tr h="273089">
                <a:tc>
                  <a:txBody>
                    <a:bodyPr/>
                    <a:lstStyle/>
                    <a:p>
                      <a:pPr algn="l" fontAlgn="b"/>
                      <a:r>
                        <a:rPr lang="en-US" sz="1100" b="1" i="0" u="none" strike="noStrike">
                          <a:solidFill>
                            <a:srgbClr val="404040"/>
                          </a:solidFill>
                          <a:effectLst/>
                          <a:latin typeface="Calibri" panose="020F0502020204030204" pitchFamily="34" charset="0"/>
                          <a:cs typeface="Calibri" panose="020F0502020204030204" pitchFamily="34" charset="0"/>
                        </a:rPr>
                        <a:t>Design</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2238191"/>
                  </a:ext>
                </a:extLst>
              </a:tr>
              <a:tr h="273089">
                <a:tc>
                  <a:txBody>
                    <a:bodyPr/>
                    <a:lstStyle/>
                    <a:p>
                      <a:pPr algn="l" fontAlgn="b"/>
                      <a:r>
                        <a:rPr lang="en-US" sz="1100" b="1" i="0" u="none" strike="noStrike">
                          <a:solidFill>
                            <a:srgbClr val="404040"/>
                          </a:solidFill>
                          <a:effectLst/>
                          <a:latin typeface="Calibri" panose="020F0502020204030204" pitchFamily="34" charset="0"/>
                          <a:cs typeface="Calibri" panose="020F0502020204030204" pitchFamily="34" charset="0"/>
                        </a:rPr>
                        <a:t>Construction &amp; Unit Testing</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15159183"/>
                  </a:ext>
                </a:extLst>
              </a:tr>
              <a:tr h="273089">
                <a:tc>
                  <a:txBody>
                    <a:bodyPr/>
                    <a:lstStyle/>
                    <a:p>
                      <a:pPr algn="l" fontAlgn="b"/>
                      <a:r>
                        <a:rPr lang="en-US" sz="1100" b="1" i="0" u="none" strike="noStrike">
                          <a:solidFill>
                            <a:srgbClr val="404040"/>
                          </a:solidFill>
                          <a:effectLst/>
                          <a:latin typeface="Calibri" panose="020F0502020204030204" pitchFamily="34" charset="0"/>
                          <a:cs typeface="Calibri" panose="020F0502020204030204" pitchFamily="34" charset="0"/>
                        </a:rPr>
                        <a:t>System Integration Testing</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60481894"/>
                  </a:ext>
                </a:extLst>
              </a:tr>
              <a:tr h="273089">
                <a:tc>
                  <a:txBody>
                    <a:bodyPr/>
                    <a:lstStyle/>
                    <a:p>
                      <a:pPr algn="l" fontAlgn="b"/>
                      <a:r>
                        <a:rPr lang="en-US" sz="1100" b="1" i="0" u="none" strike="noStrike">
                          <a:solidFill>
                            <a:srgbClr val="404040"/>
                          </a:solidFill>
                          <a:effectLst/>
                          <a:latin typeface="Calibri" panose="020F0502020204030204" pitchFamily="34" charset="0"/>
                          <a:cs typeface="Calibri" panose="020F0502020204030204" pitchFamily="34" charset="0"/>
                        </a:rPr>
                        <a:t>User Acceptance Testing</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extLst>
                  <a:ext uri="{0D108BD9-81ED-4DB2-BD59-A6C34878D82A}">
                    <a16:rowId xmlns:a16="http://schemas.microsoft.com/office/drawing/2014/main" val="2439476481"/>
                  </a:ext>
                </a:extLst>
              </a:tr>
              <a:tr h="273089">
                <a:tc>
                  <a:txBody>
                    <a:bodyPr/>
                    <a:lstStyle/>
                    <a:p>
                      <a:pPr algn="l" fontAlgn="b"/>
                      <a:r>
                        <a:rPr lang="en-US" sz="1100" b="1" i="0" u="none" strike="noStrike" dirty="0">
                          <a:solidFill>
                            <a:srgbClr val="404040"/>
                          </a:solidFill>
                          <a:effectLst/>
                          <a:latin typeface="Calibri" panose="020F0502020204030204" pitchFamily="34" charset="0"/>
                          <a:cs typeface="Calibri" panose="020F0502020204030204" pitchFamily="34" charset="0"/>
                        </a:rPr>
                        <a:t>Rollout/Implementation</a:t>
                      </a:r>
                    </a:p>
                  </a:txBody>
                  <a:tcPr marL="257175"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735773"/>
                          </a:solidFill>
                          <a:effectLst/>
                          <a:latin typeface="Calibri" panose="020F0502020204030204" pitchFamily="34" charset="0"/>
                          <a:cs typeface="Calibri" panose="020F0502020204030204" pitchFamily="34"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r>
                        <a:rPr lang="en-US" sz="1100" b="1" i="0" u="none" strike="noStrike">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fontAlgn="b"/>
                      <a:r>
                        <a:rPr lang="en-US" sz="1100" b="1" i="0" u="none" strike="noStrike" dirty="0">
                          <a:solidFill>
                            <a:srgbClr val="404040"/>
                          </a:solidFill>
                          <a:effectLst/>
                          <a:latin typeface="Calibri" panose="020F0502020204030204" pitchFamily="34" charset="0"/>
                          <a:cs typeface="Calibri" panose="020F0502020204030204" pitchFamily="34" charset="0"/>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pattFill prst="ltUpDiag">
                      <a:fgClr>
                        <a:srgbClr val="735773"/>
                      </a:fgClr>
                      <a:bgClr>
                        <a:srgbClr val="CAB9CA"/>
                      </a:bgClr>
                    </a:pattFill>
                  </a:tcPr>
                </a:tc>
                <a:extLst>
                  <a:ext uri="{0D108BD9-81ED-4DB2-BD59-A6C34878D82A}">
                    <a16:rowId xmlns:a16="http://schemas.microsoft.com/office/drawing/2014/main" val="1096270244"/>
                  </a:ext>
                </a:extLst>
              </a:tr>
            </a:tbl>
          </a:graphicData>
        </a:graphic>
      </p:graphicFrame>
      <p:sp>
        <p:nvSpPr>
          <p:cNvPr id="4" name="Title 1"/>
          <p:cNvSpPr txBox="1">
            <a:spLocks/>
          </p:cNvSpPr>
          <p:nvPr/>
        </p:nvSpPr>
        <p:spPr bwMode="auto">
          <a:xfrm>
            <a:off x="144967" y="6215"/>
            <a:ext cx="7619399" cy="417531"/>
          </a:xfrm>
          <a:prstGeom prst="rect">
            <a:avLst/>
          </a:prstGeom>
          <a:noFill/>
          <a:ln w="9525">
            <a:noFill/>
            <a:miter lim="800000"/>
            <a:headEnd/>
            <a:tailEnd/>
          </a:ln>
        </p:spPr>
        <p:txBody>
          <a:bodyPr vert="horz" wrap="square" lIns="130622" tIns="65311" rIns="130622" bIns="65311" numCol="1" anchor="ctr" anchorCtr="0" compatLnSpc="1">
            <a:prstTxWarp prst="textNoShape">
              <a:avLst/>
            </a:prstTxWarp>
          </a:bodyPr>
          <a:lstStyle>
            <a:lvl1pPr algn="l" rtl="0" eaLnBrk="0" fontAlgn="base" hangingPunct="0">
              <a:spcBef>
                <a:spcPct val="0"/>
              </a:spcBef>
              <a:spcAft>
                <a:spcPct val="0"/>
              </a:spcAft>
              <a:defRPr sz="1800" b="1">
                <a:solidFill>
                  <a:schemeClr val="tx1"/>
                </a:solidFill>
                <a:latin typeface="Calibri" panose="020F0502020204030204" pitchFamily="34" charset="0"/>
                <a:ea typeface="ＭＳ Ｐゴシック" charset="-128"/>
                <a:cs typeface="Calibri" panose="020F0502020204030204" pitchFamily="34" charset="0"/>
              </a:defRPr>
            </a:lvl1pPr>
            <a:lvl2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5pPr>
            <a:lvl6pPr marL="408194"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6pPr>
            <a:lvl7pPr marL="816388"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7pPr>
            <a:lvl8pPr marL="1224582"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8pPr>
            <a:lvl9pPr marL="1632776"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9pPr>
          </a:lstStyle>
          <a:p>
            <a:r>
              <a:rPr lang="en-US" kern="0" dirty="0"/>
              <a:t>Phase 2 – JBOSS App Tier</a:t>
            </a:r>
          </a:p>
        </p:txBody>
      </p:sp>
      <p:sp>
        <p:nvSpPr>
          <p:cNvPr id="5" name="5-Point Star 4"/>
          <p:cNvSpPr/>
          <p:nvPr/>
        </p:nvSpPr>
        <p:spPr>
          <a:xfrm>
            <a:off x="4057695" y="4222365"/>
            <a:ext cx="257404" cy="304426"/>
          </a:xfrm>
          <a:prstGeom prst="star5">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fontAlgn="auto">
              <a:spcBef>
                <a:spcPts val="0"/>
              </a:spcBef>
              <a:spcAft>
                <a:spcPts val="0"/>
              </a:spcAft>
            </a:pPr>
            <a:endParaRPr lang="en-US" sz="825" b="0" dirty="0">
              <a:solidFill>
                <a:prstClr val="white"/>
              </a:solidFill>
              <a:latin typeface="Calibri" panose="020F0502020204030204" pitchFamily="34" charset="0"/>
              <a:cs typeface="Calibri" panose="020F0502020204030204" pitchFamily="34" charset="0"/>
            </a:endParaRPr>
          </a:p>
        </p:txBody>
      </p:sp>
      <p:sp>
        <p:nvSpPr>
          <p:cNvPr id="7" name="Rectangle 6"/>
          <p:cNvSpPr/>
          <p:nvPr/>
        </p:nvSpPr>
        <p:spPr>
          <a:xfrm>
            <a:off x="142430" y="1328663"/>
            <a:ext cx="1863267" cy="300082"/>
          </a:xfrm>
          <a:prstGeom prst="rect">
            <a:avLst/>
          </a:prstGeom>
        </p:spPr>
        <p:txBody>
          <a:bodyPr wrap="none">
            <a:spAutoFit/>
          </a:bodyPr>
          <a:lstStyle/>
          <a:p>
            <a:pPr fontAlgn="auto">
              <a:spcBef>
                <a:spcPts val="0"/>
              </a:spcBef>
              <a:spcAft>
                <a:spcPts val="0"/>
              </a:spcAft>
            </a:pPr>
            <a:r>
              <a:rPr lang="en-US" sz="1350" dirty="0">
                <a:solidFill>
                  <a:prstClr val="black"/>
                </a:solidFill>
                <a:latin typeface="Calibri" panose="020F0502020204030204" pitchFamily="34" charset="0"/>
                <a:ea typeface="+mn-ea"/>
                <a:cs typeface="Calibri" panose="020F0502020204030204" pitchFamily="34" charset="0"/>
              </a:rPr>
              <a:t>High Level Project Plan:</a:t>
            </a:r>
          </a:p>
        </p:txBody>
      </p:sp>
      <p:grpSp>
        <p:nvGrpSpPr>
          <p:cNvPr id="15" name="Group 14"/>
          <p:cNvGrpSpPr/>
          <p:nvPr/>
        </p:nvGrpSpPr>
        <p:grpSpPr>
          <a:xfrm>
            <a:off x="4610817" y="1593141"/>
            <a:ext cx="4424405" cy="1571300"/>
            <a:chOff x="4569373" y="1634554"/>
            <a:chExt cx="4424405" cy="1571300"/>
          </a:xfrm>
        </p:grpSpPr>
        <p:sp>
          <p:nvSpPr>
            <p:cNvPr id="16" name="Rectangle 15"/>
            <p:cNvSpPr/>
            <p:nvPr/>
          </p:nvSpPr>
          <p:spPr bwMode="auto">
            <a:xfrm>
              <a:off x="4569373" y="1634554"/>
              <a:ext cx="4424404" cy="3389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600" dirty="0">
                  <a:solidFill>
                    <a:schemeClr val="bg1"/>
                  </a:solidFill>
                  <a:latin typeface="Calibri" panose="020F0502020204030204" pitchFamily="34" charset="0"/>
                  <a:cs typeface="Calibri" panose="020F0502020204030204" pitchFamily="34" charset="0"/>
                </a:rPr>
                <a:t>Scope:</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Calibri" panose="020F0502020204030204" pitchFamily="34" charset="0"/>
                <a:ea typeface="ＭＳ Ｐゴシック" pitchFamily="-12" charset="-128"/>
                <a:cs typeface="Calibri" panose="020F0502020204030204" pitchFamily="34" charset="0"/>
              </a:endParaRPr>
            </a:p>
          </p:txBody>
        </p:sp>
        <p:sp>
          <p:nvSpPr>
            <p:cNvPr id="17" name="Rectangle 16"/>
            <p:cNvSpPr/>
            <p:nvPr/>
          </p:nvSpPr>
          <p:spPr bwMode="auto">
            <a:xfrm>
              <a:off x="4569373" y="1973458"/>
              <a:ext cx="4424405" cy="1232396"/>
            </a:xfrm>
            <a:prstGeom prst="rect">
              <a:avLst/>
            </a:prstGeom>
            <a:solidFill>
              <a:schemeClr val="bg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14313" indent="-214313" fontAlgn="auto">
                <a:spcBef>
                  <a:spcPts val="0"/>
                </a:spcBef>
                <a:spcAft>
                  <a:spcPts val="0"/>
                </a:spcAft>
                <a:buFont typeface="Arial" panose="020B0604020202020204" pitchFamily="34" charset="0"/>
                <a:buChar char="•"/>
              </a:pPr>
              <a:r>
                <a:rPr lang="en-US" sz="1400" b="0" dirty="0">
                  <a:solidFill>
                    <a:prstClr val="black"/>
                  </a:solidFill>
                  <a:latin typeface="Calibri" panose="020F0502020204030204" pitchFamily="34" charset="0"/>
                  <a:cs typeface="Calibri" panose="020F0502020204030204" pitchFamily="34" charset="0"/>
                </a:rPr>
                <a:t>Cognizant identified </a:t>
              </a:r>
              <a:r>
                <a:rPr lang="en-US" sz="1400" dirty="0">
                  <a:solidFill>
                    <a:prstClr val="black"/>
                  </a:solidFill>
                  <a:latin typeface="Calibri" panose="020F0502020204030204" pitchFamily="34" charset="0"/>
                  <a:cs typeface="Calibri" panose="020F0502020204030204" pitchFamily="34" charset="0"/>
                </a:rPr>
                <a:t>22 Delphi Apps </a:t>
              </a:r>
              <a:r>
                <a:rPr lang="en-US" sz="1400" b="0" dirty="0">
                  <a:solidFill>
                    <a:prstClr val="black"/>
                  </a:solidFill>
                  <a:latin typeface="Calibri" panose="020F0502020204030204" pitchFamily="34" charset="0"/>
                  <a:cs typeface="Calibri" panose="020F0502020204030204" pitchFamily="34" charset="0"/>
                </a:rPr>
                <a:t>as part of “Purchasing” module.</a:t>
              </a:r>
            </a:p>
            <a:p>
              <a:pPr marL="214313" indent="-214313" fontAlgn="auto">
                <a:spcBef>
                  <a:spcPts val="0"/>
                </a:spcBef>
                <a:spcAft>
                  <a:spcPts val="0"/>
                </a:spcAft>
                <a:buFont typeface="Arial" panose="020B0604020202020204" pitchFamily="34" charset="0"/>
                <a:buChar char="•"/>
              </a:pPr>
              <a:r>
                <a:rPr lang="en-US" sz="1400" b="0" dirty="0">
                  <a:solidFill>
                    <a:prstClr val="black"/>
                  </a:solidFill>
                  <a:latin typeface="Calibri" panose="020F0502020204030204" pitchFamily="34" charset="0"/>
                  <a:cs typeface="Calibri" panose="020F0502020204030204" pitchFamily="34" charset="0"/>
                </a:rPr>
                <a:t>Using Functional Point Estimation Model, the total effort is </a:t>
              </a:r>
              <a:r>
                <a:rPr lang="en-US" sz="1400" dirty="0">
                  <a:solidFill>
                    <a:prstClr val="black"/>
                  </a:solidFill>
                  <a:latin typeface="Calibri" panose="020F0502020204030204" pitchFamily="34" charset="0"/>
                  <a:cs typeface="Calibri" panose="020F0502020204030204" pitchFamily="34" charset="0"/>
                </a:rPr>
                <a:t>49.25 PM</a:t>
              </a:r>
            </a:p>
          </p:txBody>
        </p:sp>
      </p:grpSp>
      <p:grpSp>
        <p:nvGrpSpPr>
          <p:cNvPr id="18" name="Group 17"/>
          <p:cNvGrpSpPr/>
          <p:nvPr/>
        </p:nvGrpSpPr>
        <p:grpSpPr>
          <a:xfrm>
            <a:off x="4610816" y="3232698"/>
            <a:ext cx="4424405" cy="1550995"/>
            <a:chOff x="4569373" y="1634554"/>
            <a:chExt cx="4424405" cy="1571300"/>
          </a:xfrm>
        </p:grpSpPr>
        <p:sp>
          <p:nvSpPr>
            <p:cNvPr id="19" name="Rectangle 18"/>
            <p:cNvSpPr/>
            <p:nvPr/>
          </p:nvSpPr>
          <p:spPr bwMode="auto">
            <a:xfrm>
              <a:off x="4569373" y="1634554"/>
              <a:ext cx="4424404" cy="3389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600" dirty="0">
                  <a:solidFill>
                    <a:schemeClr val="bg1"/>
                  </a:solidFill>
                  <a:latin typeface="Calibri" panose="020F0502020204030204" pitchFamily="34" charset="0"/>
                  <a:cs typeface="Calibri" panose="020F0502020204030204" pitchFamily="34" charset="0"/>
                </a:rPr>
                <a:t>Outcome:</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dirty="0">
                <a:ln>
                  <a:noFill/>
                </a:ln>
                <a:solidFill>
                  <a:schemeClr val="bg1"/>
                </a:solidFill>
                <a:effectLst/>
                <a:latin typeface="Calibri" panose="020F0502020204030204" pitchFamily="34" charset="0"/>
                <a:ea typeface="ＭＳ Ｐゴシック" pitchFamily="-12" charset="-128"/>
                <a:cs typeface="Calibri" panose="020F0502020204030204" pitchFamily="34" charset="0"/>
              </a:endParaRPr>
            </a:p>
          </p:txBody>
        </p:sp>
        <p:sp>
          <p:nvSpPr>
            <p:cNvPr id="20" name="Rectangle 19"/>
            <p:cNvSpPr/>
            <p:nvPr/>
          </p:nvSpPr>
          <p:spPr bwMode="auto">
            <a:xfrm>
              <a:off x="4569373" y="1973458"/>
              <a:ext cx="4424405" cy="1232396"/>
            </a:xfrm>
            <a:prstGeom prst="rect">
              <a:avLst/>
            </a:prstGeom>
            <a:solidFill>
              <a:schemeClr val="bg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14313" indent="-214313" fontAlgn="auto">
                <a:spcBef>
                  <a:spcPts val="0"/>
                </a:spcBef>
                <a:spcAft>
                  <a:spcPts val="0"/>
                </a:spcAft>
                <a:buFont typeface="Arial" panose="020B0604020202020204" pitchFamily="34" charset="0"/>
                <a:buChar char="•"/>
              </a:pPr>
              <a:r>
                <a:rPr lang="en-US" sz="1400" b="0" dirty="0">
                  <a:solidFill>
                    <a:prstClr val="black"/>
                  </a:solidFill>
                  <a:latin typeface="Calibri" panose="020F0502020204030204" pitchFamily="34" charset="0"/>
                  <a:cs typeface="Calibri" panose="020F0502020204030204" pitchFamily="34" charset="0"/>
                </a:rPr>
                <a:t>Modernized “Purchasing” module installed in JAVA JBOSS environment</a:t>
              </a:r>
            </a:p>
          </p:txBody>
        </p:sp>
      </p:grpSp>
      <p:grpSp>
        <p:nvGrpSpPr>
          <p:cNvPr id="27" name="Group 26"/>
          <p:cNvGrpSpPr/>
          <p:nvPr/>
        </p:nvGrpSpPr>
        <p:grpSpPr>
          <a:xfrm>
            <a:off x="142430" y="616696"/>
            <a:ext cx="8812871" cy="708750"/>
            <a:chOff x="0" y="65771"/>
            <a:chExt cx="8812871" cy="708750"/>
          </a:xfrm>
        </p:grpSpPr>
        <p:sp>
          <p:nvSpPr>
            <p:cNvPr id="31" name="Rectangle 30"/>
            <p:cNvSpPr/>
            <p:nvPr/>
          </p:nvSpPr>
          <p:spPr>
            <a:xfrm>
              <a:off x="0" y="65771"/>
              <a:ext cx="8812871" cy="70875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2" name="TextBox 31"/>
            <p:cNvSpPr txBox="1"/>
            <p:nvPr/>
          </p:nvSpPr>
          <p:spPr>
            <a:xfrm>
              <a:off x="0" y="65771"/>
              <a:ext cx="8812871" cy="7087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3977" tIns="208280" rIns="683977" bIns="99568" numCol="1" spcCol="1270" anchor="t" anchorCtr="0">
              <a:noAutofit/>
            </a:bodyPr>
            <a:lstStyle/>
            <a:p>
              <a:pPr marL="0" lvl="1" indent="0" defTabSz="622300">
                <a:lnSpc>
                  <a:spcPct val="90000"/>
                </a:lnSpc>
                <a:spcAft>
                  <a:spcPct val="15000"/>
                </a:spcAft>
              </a:pPr>
              <a:r>
                <a:rPr lang="en-US" sz="1400" b="0" dirty="0">
                  <a:solidFill>
                    <a:prstClr val="black"/>
                  </a:solidFill>
                  <a:latin typeface="Calibri" panose="020F0502020204030204"/>
                </a:rPr>
                <a:t>JBOSS App Tier Phase – Modernize the “Purchasing” application to Java utilizing existing Signet JBOSS environments</a:t>
              </a:r>
              <a:endParaRPr lang="en-US" sz="1400" kern="1200" dirty="0"/>
            </a:p>
          </p:txBody>
        </p:sp>
      </p:grpSp>
      <p:grpSp>
        <p:nvGrpSpPr>
          <p:cNvPr id="28" name="Group 27"/>
          <p:cNvGrpSpPr/>
          <p:nvPr/>
        </p:nvGrpSpPr>
        <p:grpSpPr>
          <a:xfrm>
            <a:off x="582643" y="560124"/>
            <a:ext cx="4262567" cy="204172"/>
            <a:chOff x="440213" y="9199"/>
            <a:chExt cx="4262567" cy="204172"/>
          </a:xfrm>
          <a:scene3d>
            <a:camera prst="orthographicFront"/>
            <a:lightRig rig="flat" dir="t"/>
          </a:scene3d>
        </p:grpSpPr>
        <p:sp>
          <p:nvSpPr>
            <p:cNvPr id="29" name="Rounded Rectangle 28"/>
            <p:cNvSpPr/>
            <p:nvPr/>
          </p:nvSpPr>
          <p:spPr>
            <a:xfrm>
              <a:off x="440213" y="9199"/>
              <a:ext cx="4262567" cy="204172"/>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30" name="Rounded Rectangle 6"/>
            <p:cNvSpPr txBox="1"/>
            <p:nvPr/>
          </p:nvSpPr>
          <p:spPr>
            <a:xfrm>
              <a:off x="450180" y="19166"/>
              <a:ext cx="4242633" cy="18423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233174" tIns="0" rIns="233174"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mn-ea"/>
                  <a:cs typeface="Calibri" panose="020F0502020204030204" pitchFamily="34" charset="0"/>
                </a:rPr>
                <a:t>Objective: </a:t>
              </a:r>
              <a:endParaRPr lang="en-US" sz="1600" kern="1200" dirty="0"/>
            </a:p>
          </p:txBody>
        </p:sp>
      </p:grpSp>
    </p:spTree>
    <p:extLst>
      <p:ext uri="{BB962C8B-B14F-4D97-AF65-F5344CB8AC3E}">
        <p14:creationId xmlns:p14="http://schemas.microsoft.com/office/powerpoint/2010/main" val="3757376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92961" y="6215"/>
            <a:ext cx="8843292" cy="417531"/>
          </a:xfrm>
          <a:prstGeom prst="rect">
            <a:avLst/>
          </a:prstGeom>
          <a:noFill/>
          <a:ln w="9525">
            <a:noFill/>
            <a:miter lim="800000"/>
            <a:headEnd/>
            <a:tailEnd/>
          </a:ln>
        </p:spPr>
        <p:txBody>
          <a:bodyPr vert="horz" wrap="square" lIns="130622" tIns="65311" rIns="130622" bIns="65311" numCol="1" anchor="ctr" anchorCtr="0" compatLnSpc="1">
            <a:prstTxWarp prst="textNoShape">
              <a:avLst/>
            </a:prstTxWarp>
          </a:bodyPr>
          <a:lstStyle>
            <a:lvl1pPr algn="l" rtl="0" eaLnBrk="0" fontAlgn="base" hangingPunct="0">
              <a:spcBef>
                <a:spcPct val="0"/>
              </a:spcBef>
              <a:spcAft>
                <a:spcPct val="0"/>
              </a:spcAft>
              <a:defRPr sz="1800" b="1">
                <a:solidFill>
                  <a:schemeClr val="tx1"/>
                </a:solidFill>
                <a:latin typeface="Calibri" panose="020F0502020204030204" pitchFamily="34" charset="0"/>
                <a:ea typeface="ＭＳ Ｐゴシック" charset="-128"/>
                <a:cs typeface="Calibri" panose="020F0502020204030204" pitchFamily="34" charset="0"/>
              </a:defRPr>
            </a:lvl1pPr>
            <a:lvl2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5pPr>
            <a:lvl6pPr marL="408194"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6pPr>
            <a:lvl7pPr marL="816388"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7pPr>
            <a:lvl8pPr marL="1224582"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8pPr>
            <a:lvl9pPr marL="1632776"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9pPr>
          </a:lstStyle>
          <a:p>
            <a:r>
              <a:rPr lang="en-US" kern="0" dirty="0">
                <a:solidFill>
                  <a:prstClr val="black"/>
                </a:solidFill>
              </a:rPr>
              <a:t>Phase 3 – All Remaining Applications – Phased Implementation “Not a big bang”</a:t>
            </a:r>
          </a:p>
        </p:txBody>
      </p:sp>
      <p:pic>
        <p:nvPicPr>
          <p:cNvPr id="17" name="Picture 16"/>
          <p:cNvPicPr>
            <a:picLocks noChangeAspect="1"/>
          </p:cNvPicPr>
          <p:nvPr/>
        </p:nvPicPr>
        <p:blipFill>
          <a:blip r:embed="rId3"/>
          <a:stretch>
            <a:fillRect/>
          </a:stretch>
        </p:blipFill>
        <p:spPr>
          <a:xfrm>
            <a:off x="38666" y="1311850"/>
            <a:ext cx="8843292" cy="3583751"/>
          </a:xfrm>
          <a:prstGeom prst="rect">
            <a:avLst/>
          </a:prstGeom>
        </p:spPr>
      </p:pic>
      <p:grpSp>
        <p:nvGrpSpPr>
          <p:cNvPr id="10" name="Group 9"/>
          <p:cNvGrpSpPr/>
          <p:nvPr/>
        </p:nvGrpSpPr>
        <p:grpSpPr>
          <a:xfrm>
            <a:off x="142430" y="616696"/>
            <a:ext cx="8812871" cy="708750"/>
            <a:chOff x="0" y="65771"/>
            <a:chExt cx="8812871" cy="708750"/>
          </a:xfrm>
        </p:grpSpPr>
        <p:sp>
          <p:nvSpPr>
            <p:cNvPr id="18" name="Rectangle 17"/>
            <p:cNvSpPr/>
            <p:nvPr/>
          </p:nvSpPr>
          <p:spPr>
            <a:xfrm>
              <a:off x="0" y="65771"/>
              <a:ext cx="8812871" cy="70875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TextBox 18"/>
            <p:cNvSpPr txBox="1"/>
            <p:nvPr/>
          </p:nvSpPr>
          <p:spPr>
            <a:xfrm>
              <a:off x="0" y="65771"/>
              <a:ext cx="8812871" cy="7087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3977" tIns="208280" rIns="683977" bIns="99568" numCol="1" spcCol="1270" anchor="t" anchorCtr="0">
              <a:noAutofit/>
            </a:bodyPr>
            <a:lstStyle/>
            <a:p>
              <a:pPr marL="0" lvl="1" indent="0" defTabSz="622285">
                <a:lnSpc>
                  <a:spcPct val="90000"/>
                </a:lnSpc>
                <a:spcAft>
                  <a:spcPct val="15000"/>
                </a:spcAft>
              </a:pPr>
              <a:r>
                <a:rPr lang="en-US" sz="1400" b="0" dirty="0">
                  <a:solidFill>
                    <a:prstClr val="black"/>
                  </a:solidFill>
                  <a:latin typeface="Calibri" panose="020F0502020204030204"/>
                </a:rPr>
                <a:t>Modernize the applications to Java utilizing existing Signet JBOSS environments in phased approach</a:t>
              </a:r>
            </a:p>
          </p:txBody>
        </p:sp>
      </p:grpSp>
      <p:grpSp>
        <p:nvGrpSpPr>
          <p:cNvPr id="20" name="Group 19"/>
          <p:cNvGrpSpPr/>
          <p:nvPr/>
        </p:nvGrpSpPr>
        <p:grpSpPr>
          <a:xfrm>
            <a:off x="582643" y="560124"/>
            <a:ext cx="4262567" cy="204172"/>
            <a:chOff x="440213" y="9199"/>
            <a:chExt cx="4262567" cy="204172"/>
          </a:xfrm>
          <a:scene3d>
            <a:camera prst="orthographicFront"/>
            <a:lightRig rig="flat" dir="t"/>
          </a:scene3d>
        </p:grpSpPr>
        <p:sp>
          <p:nvSpPr>
            <p:cNvPr id="21" name="Rounded Rectangle 20"/>
            <p:cNvSpPr/>
            <p:nvPr/>
          </p:nvSpPr>
          <p:spPr>
            <a:xfrm>
              <a:off x="440213" y="9199"/>
              <a:ext cx="4262567" cy="204172"/>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2" name="Rounded Rectangle 6"/>
            <p:cNvSpPr txBox="1"/>
            <p:nvPr/>
          </p:nvSpPr>
          <p:spPr>
            <a:xfrm>
              <a:off x="450180" y="19166"/>
              <a:ext cx="4242633" cy="18423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233174" tIns="0" rIns="233174"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mn-ea"/>
                  <a:cs typeface="Calibri" panose="020F0502020204030204" pitchFamily="34" charset="0"/>
                </a:rPr>
                <a:t>Objective: </a:t>
              </a:r>
              <a:endParaRPr lang="en-US" sz="1600" kern="1200" dirty="0"/>
            </a:p>
          </p:txBody>
        </p:sp>
      </p:grpSp>
    </p:spTree>
    <p:extLst>
      <p:ext uri="{BB962C8B-B14F-4D97-AF65-F5344CB8AC3E}">
        <p14:creationId xmlns:p14="http://schemas.microsoft.com/office/powerpoint/2010/main" val="2511602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8568" y="513384"/>
            <a:ext cx="6274887" cy="4134966"/>
          </a:xfrm>
          <a:prstGeom prst="rect">
            <a:avLst/>
          </a:prstGeom>
        </p:spPr>
      </p:pic>
      <p:grpSp>
        <p:nvGrpSpPr>
          <p:cNvPr id="10" name="Group 9"/>
          <p:cNvGrpSpPr/>
          <p:nvPr/>
        </p:nvGrpSpPr>
        <p:grpSpPr>
          <a:xfrm>
            <a:off x="1448408" y="1139587"/>
            <a:ext cx="2880320" cy="2217485"/>
            <a:chOff x="4555795" y="333768"/>
            <a:chExt cx="4452602" cy="1689942"/>
          </a:xfrm>
        </p:grpSpPr>
        <p:sp>
          <p:nvSpPr>
            <p:cNvPr id="11" name="Rounded Rectangle 10"/>
            <p:cNvSpPr/>
            <p:nvPr/>
          </p:nvSpPr>
          <p:spPr>
            <a:xfrm>
              <a:off x="4555795" y="333768"/>
              <a:ext cx="4452602" cy="339140"/>
            </a:xfrm>
            <a:prstGeom prst="roundRect">
              <a:avLst/>
            </a:prstGeom>
            <a:solidFill>
              <a:sysClr val="window" lastClr="FFFFFF"/>
            </a:solidFill>
            <a:ln w="9525" cap="flat" cmpd="sng" algn="ctr">
              <a:solidFill>
                <a:srgbClr val="6DB33F"/>
              </a:solidFill>
              <a:prstDash val="solid"/>
            </a:ln>
            <a:effectLst/>
          </p:spPr>
          <p:txBody>
            <a:bodyPr rtlCol="0" anchor="ctr"/>
            <a:lstStyle/>
            <a:p>
              <a:pPr defTabSz="457189" eaLnBrk="0" hangingPunct="0">
                <a:defRPr/>
              </a:pPr>
              <a:r>
                <a:rPr lang="en-US" sz="1200" kern="0" dirty="0">
                  <a:solidFill>
                    <a:srgbClr val="00728F"/>
                  </a:solidFill>
                  <a:latin typeface="Calibri" panose="020F0502020204030204" pitchFamily="34" charset="0"/>
                  <a:ea typeface="ＭＳ Ｐゴシック" charset="-128"/>
                  <a:cs typeface="Calibri" panose="020F0502020204030204" pitchFamily="34" charset="0"/>
                </a:rPr>
                <a:t>Executive </a:t>
              </a:r>
              <a:r>
                <a:rPr lang="en-US" sz="1200" kern="0" dirty="0" smtClean="0">
                  <a:solidFill>
                    <a:srgbClr val="00728F"/>
                  </a:solidFill>
                  <a:latin typeface="Calibri" panose="020F0502020204030204" pitchFamily="34" charset="0"/>
                  <a:ea typeface="ＭＳ Ｐゴシック" charset="-128"/>
                  <a:cs typeface="Calibri" panose="020F0502020204030204" pitchFamily="34" charset="0"/>
                </a:rPr>
                <a:t>Summary &amp; Solution Overview</a:t>
              </a:r>
              <a:endParaRPr lang="en-US" sz="1200" kern="0" dirty="0">
                <a:solidFill>
                  <a:srgbClr val="00728F"/>
                </a:solidFill>
                <a:latin typeface="Calibri" panose="020F0502020204030204" pitchFamily="34" charset="0"/>
                <a:ea typeface="ＭＳ Ｐゴシック" charset="-128"/>
                <a:cs typeface="Calibri" panose="020F0502020204030204" pitchFamily="34" charset="0"/>
              </a:endParaRPr>
            </a:p>
          </p:txBody>
        </p:sp>
        <p:sp>
          <p:nvSpPr>
            <p:cNvPr id="12" name="Rounded Rectangle 11"/>
            <p:cNvSpPr/>
            <p:nvPr/>
          </p:nvSpPr>
          <p:spPr>
            <a:xfrm>
              <a:off x="4555795" y="799120"/>
              <a:ext cx="4441372" cy="324056"/>
            </a:xfrm>
            <a:prstGeom prst="roundRect">
              <a:avLst/>
            </a:prstGeom>
            <a:solidFill>
              <a:sysClr val="window" lastClr="FFFFFF"/>
            </a:solidFill>
            <a:ln w="9525" cap="flat" cmpd="sng" algn="ctr">
              <a:solidFill>
                <a:srgbClr val="6DB33F"/>
              </a:solidFill>
              <a:prstDash val="solid"/>
            </a:ln>
            <a:effectLst/>
          </p:spPr>
          <p:txBody>
            <a:bodyPr rtlCol="0" anchor="ctr"/>
            <a:lstStyle/>
            <a:p>
              <a:pPr defTabSz="457189" fontAlgn="auto">
                <a:spcBef>
                  <a:spcPts val="0"/>
                </a:spcBef>
                <a:spcAft>
                  <a:spcPts val="0"/>
                </a:spcAft>
                <a:defRPr/>
              </a:pPr>
              <a:r>
                <a:rPr lang="en-US" sz="1200" kern="0" dirty="0" smtClean="0">
                  <a:solidFill>
                    <a:srgbClr val="387C2C"/>
                  </a:solidFill>
                  <a:latin typeface="Calibri" panose="020F0502020204030204" pitchFamily="34" charset="0"/>
                  <a:ea typeface="+mn-ea"/>
                  <a:cs typeface="Calibri" panose="020F0502020204030204" pitchFamily="34" charset="0"/>
                </a:rPr>
                <a:t>IMS Modernization Approach</a:t>
              </a:r>
              <a:endParaRPr lang="en-US" sz="1200" kern="0" dirty="0">
                <a:solidFill>
                  <a:srgbClr val="387C2C"/>
                </a:solidFill>
                <a:latin typeface="Calibri" panose="020F0502020204030204" pitchFamily="34" charset="0"/>
                <a:ea typeface="+mn-ea"/>
                <a:cs typeface="Calibri" panose="020F0502020204030204" pitchFamily="34" charset="0"/>
              </a:endParaRPr>
            </a:p>
          </p:txBody>
        </p:sp>
        <p:sp>
          <p:nvSpPr>
            <p:cNvPr id="13" name="Rounded Rectangle 12"/>
            <p:cNvSpPr/>
            <p:nvPr/>
          </p:nvSpPr>
          <p:spPr>
            <a:xfrm>
              <a:off x="4567026" y="1254485"/>
              <a:ext cx="4441371" cy="324055"/>
            </a:xfrm>
            <a:prstGeom prst="roundRect">
              <a:avLst/>
            </a:prstGeom>
            <a:solidFill>
              <a:sysClr val="window" lastClr="FFFFFF"/>
            </a:solidFill>
            <a:ln w="9525" cap="flat" cmpd="sng" algn="ctr">
              <a:solidFill>
                <a:srgbClr val="50B3CF"/>
              </a:solidFill>
              <a:prstDash val="solid"/>
            </a:ln>
            <a:effectLst/>
          </p:spPr>
          <p:txBody>
            <a:bodyPr rtlCol="0" anchor="ctr"/>
            <a:lstStyle/>
            <a:p>
              <a:pPr defTabSz="457189" eaLnBrk="0" hangingPunct="0">
                <a:defRPr/>
              </a:pPr>
              <a:r>
                <a:rPr lang="en-US" sz="1200" kern="0" dirty="0">
                  <a:solidFill>
                    <a:srgbClr val="00728F"/>
                  </a:solidFill>
                  <a:latin typeface="Calibri" panose="020F0502020204030204" pitchFamily="34" charset="0"/>
                  <a:ea typeface="ＭＳ Ｐゴシック" charset="-128"/>
                  <a:cs typeface="Calibri" panose="020F0502020204030204" pitchFamily="34" charset="0"/>
                </a:rPr>
                <a:t>Testing Approach</a:t>
              </a:r>
            </a:p>
          </p:txBody>
        </p:sp>
        <p:sp>
          <p:nvSpPr>
            <p:cNvPr id="14" name="Rounded Rectangle 13"/>
            <p:cNvSpPr/>
            <p:nvPr/>
          </p:nvSpPr>
          <p:spPr>
            <a:xfrm>
              <a:off x="4555795" y="1699655"/>
              <a:ext cx="4441372" cy="324055"/>
            </a:xfrm>
            <a:prstGeom prst="roundRect">
              <a:avLst/>
            </a:prstGeom>
            <a:solidFill>
              <a:sysClr val="window" lastClr="FFFFFF"/>
            </a:solidFill>
            <a:ln w="9525" cap="flat" cmpd="sng" algn="ctr">
              <a:solidFill>
                <a:srgbClr val="6DB33F"/>
              </a:solidFill>
              <a:prstDash val="solid"/>
            </a:ln>
            <a:effectLst/>
          </p:spPr>
          <p:txBody>
            <a:bodyPr rtlCol="0" anchor="ctr"/>
            <a:lstStyle/>
            <a:p>
              <a:pPr defTabSz="457189" fontAlgn="auto">
                <a:spcBef>
                  <a:spcPts val="0"/>
                </a:spcBef>
                <a:spcAft>
                  <a:spcPts val="0"/>
                </a:spcAft>
                <a:defRPr/>
              </a:pPr>
              <a:r>
                <a:rPr lang="en-US" sz="1200" kern="0" dirty="0">
                  <a:solidFill>
                    <a:srgbClr val="387C2C"/>
                  </a:solidFill>
                  <a:latin typeface="Calibri" panose="020F0502020204030204" pitchFamily="34" charset="0"/>
                  <a:ea typeface="+mn-ea"/>
                  <a:cs typeface="Calibri" panose="020F0502020204030204" pitchFamily="34" charset="0"/>
                </a:rPr>
                <a:t>Project Organization &amp; Governance</a:t>
              </a:r>
            </a:p>
          </p:txBody>
        </p:sp>
      </p:grpSp>
      <p:cxnSp>
        <p:nvCxnSpPr>
          <p:cNvPr id="18" name="Straight Connector 17"/>
          <p:cNvCxnSpPr/>
          <p:nvPr/>
        </p:nvCxnSpPr>
        <p:spPr bwMode="auto">
          <a:xfrm flipH="1">
            <a:off x="1327760" y="993009"/>
            <a:ext cx="1399" cy="3134638"/>
          </a:xfrm>
          <a:prstGeom prst="line">
            <a:avLst/>
          </a:prstGeom>
          <a:solidFill>
            <a:schemeClr val="accent1"/>
          </a:solidFill>
          <a:ln w="9525" cap="flat" cmpd="sng" algn="ctr">
            <a:solidFill>
              <a:schemeClr val="accent1"/>
            </a:solidFill>
            <a:prstDash val="solid"/>
            <a:round/>
            <a:headEnd type="none" w="med" len="med"/>
            <a:tailEnd type="none" w="med" len="med"/>
          </a:ln>
          <a:effectLst/>
        </p:spPr>
      </p:cxnSp>
      <p:pic>
        <p:nvPicPr>
          <p:cNvPr id="1028" name="Picture 4" descr="Image result for agenda icon png"/>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20" y="1864522"/>
            <a:ext cx="1391612" cy="1391612"/>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1440053" y="3522683"/>
            <a:ext cx="2873055" cy="425214"/>
          </a:xfrm>
          <a:prstGeom prst="roundRect">
            <a:avLst/>
          </a:prstGeom>
          <a:solidFill>
            <a:sysClr val="window" lastClr="FFFFFF"/>
          </a:solidFill>
          <a:ln w="9525" cap="flat" cmpd="sng" algn="ctr">
            <a:solidFill>
              <a:srgbClr val="50B3CF"/>
            </a:solidFill>
            <a:prstDash val="solid"/>
          </a:ln>
          <a:effectLst/>
        </p:spPr>
        <p:txBody>
          <a:bodyPr rtlCol="0" anchor="ctr"/>
          <a:lstStyle/>
          <a:p>
            <a:pPr defTabSz="457189" eaLnBrk="0" hangingPunct="0">
              <a:defRPr/>
            </a:pPr>
            <a:r>
              <a:rPr lang="en-US" sz="1200" kern="0" dirty="0">
                <a:solidFill>
                  <a:srgbClr val="00728F"/>
                </a:solidFill>
                <a:latin typeface="Calibri" panose="020F0502020204030204" pitchFamily="34" charset="0"/>
                <a:ea typeface="ＭＳ Ｐゴシック" charset="-128"/>
                <a:cs typeface="Calibri" panose="020F0502020204030204" pitchFamily="34" charset="0"/>
              </a:rPr>
              <a:t>Application Maintenance &amp; Support</a:t>
            </a:r>
          </a:p>
        </p:txBody>
      </p:sp>
    </p:spTree>
    <p:extLst>
      <p:ext uri="{BB962C8B-B14F-4D97-AF65-F5344CB8AC3E}">
        <p14:creationId xmlns:p14="http://schemas.microsoft.com/office/powerpoint/2010/main" val="7069877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92961" y="6215"/>
            <a:ext cx="8843292" cy="417531"/>
          </a:xfrm>
          <a:prstGeom prst="rect">
            <a:avLst/>
          </a:prstGeom>
          <a:noFill/>
          <a:ln w="9525">
            <a:noFill/>
            <a:miter lim="800000"/>
            <a:headEnd/>
            <a:tailEnd/>
          </a:ln>
        </p:spPr>
        <p:txBody>
          <a:bodyPr vert="horz" wrap="square" lIns="130622" tIns="65311" rIns="130622" bIns="65311" numCol="1" anchor="ctr" anchorCtr="0" compatLnSpc="1">
            <a:prstTxWarp prst="textNoShape">
              <a:avLst/>
            </a:prstTxWarp>
          </a:bodyPr>
          <a:lstStyle>
            <a:lvl1pPr algn="l" rtl="0" eaLnBrk="0" fontAlgn="base" hangingPunct="0">
              <a:spcBef>
                <a:spcPct val="0"/>
              </a:spcBef>
              <a:spcAft>
                <a:spcPct val="0"/>
              </a:spcAft>
              <a:defRPr sz="1800" b="1">
                <a:solidFill>
                  <a:schemeClr val="tx1"/>
                </a:solidFill>
                <a:latin typeface="Calibri" panose="020F0502020204030204" pitchFamily="34" charset="0"/>
                <a:ea typeface="ＭＳ Ｐゴシック" charset="-128"/>
                <a:cs typeface="Calibri" panose="020F0502020204030204" pitchFamily="34" charset="0"/>
              </a:defRPr>
            </a:lvl1pPr>
            <a:lvl2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5pPr>
            <a:lvl6pPr marL="408194"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6pPr>
            <a:lvl7pPr marL="816388"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7pPr>
            <a:lvl8pPr marL="1224582"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8pPr>
            <a:lvl9pPr marL="1632776"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9pPr>
          </a:lstStyle>
          <a:p>
            <a:pPr defTabSz="685800"/>
            <a:r>
              <a:rPr lang="en-US" kern="0" dirty="0"/>
              <a:t>Phase 4 – UTL_FILE Rewrite</a:t>
            </a:r>
          </a:p>
        </p:txBody>
      </p:sp>
      <p:graphicFrame>
        <p:nvGraphicFramePr>
          <p:cNvPr id="17" name="Table 16"/>
          <p:cNvGraphicFramePr>
            <a:graphicFrameLocks noGrp="1"/>
          </p:cNvGraphicFramePr>
          <p:nvPr/>
        </p:nvGraphicFramePr>
        <p:xfrm>
          <a:off x="386961" y="1900763"/>
          <a:ext cx="8505523" cy="872718"/>
        </p:xfrm>
        <a:graphic>
          <a:graphicData uri="http://schemas.openxmlformats.org/drawingml/2006/table">
            <a:tbl>
              <a:tblPr/>
              <a:tblGrid>
                <a:gridCol w="2590326">
                  <a:extLst>
                    <a:ext uri="{9D8B030D-6E8A-4147-A177-3AD203B41FA5}">
                      <a16:colId xmlns:a16="http://schemas.microsoft.com/office/drawing/2014/main" val="1121972543"/>
                    </a:ext>
                  </a:extLst>
                </a:gridCol>
                <a:gridCol w="194578">
                  <a:extLst>
                    <a:ext uri="{9D8B030D-6E8A-4147-A177-3AD203B41FA5}">
                      <a16:colId xmlns:a16="http://schemas.microsoft.com/office/drawing/2014/main" val="2622023168"/>
                    </a:ext>
                  </a:extLst>
                </a:gridCol>
                <a:gridCol w="291867">
                  <a:extLst>
                    <a:ext uri="{9D8B030D-6E8A-4147-A177-3AD203B41FA5}">
                      <a16:colId xmlns:a16="http://schemas.microsoft.com/office/drawing/2014/main" val="1920482461"/>
                    </a:ext>
                  </a:extLst>
                </a:gridCol>
                <a:gridCol w="226198">
                  <a:extLst>
                    <a:ext uri="{9D8B030D-6E8A-4147-A177-3AD203B41FA5}">
                      <a16:colId xmlns:a16="http://schemas.microsoft.com/office/drawing/2014/main" val="1226676355"/>
                    </a:ext>
                  </a:extLst>
                </a:gridCol>
                <a:gridCol w="226198">
                  <a:extLst>
                    <a:ext uri="{9D8B030D-6E8A-4147-A177-3AD203B41FA5}">
                      <a16:colId xmlns:a16="http://schemas.microsoft.com/office/drawing/2014/main" val="1835434942"/>
                    </a:ext>
                  </a:extLst>
                </a:gridCol>
                <a:gridCol w="226198">
                  <a:extLst>
                    <a:ext uri="{9D8B030D-6E8A-4147-A177-3AD203B41FA5}">
                      <a16:colId xmlns:a16="http://schemas.microsoft.com/office/drawing/2014/main" val="687096845"/>
                    </a:ext>
                  </a:extLst>
                </a:gridCol>
                <a:gridCol w="226198">
                  <a:extLst>
                    <a:ext uri="{9D8B030D-6E8A-4147-A177-3AD203B41FA5}">
                      <a16:colId xmlns:a16="http://schemas.microsoft.com/office/drawing/2014/main" val="3762742509"/>
                    </a:ext>
                  </a:extLst>
                </a:gridCol>
                <a:gridCol w="226198">
                  <a:extLst>
                    <a:ext uri="{9D8B030D-6E8A-4147-A177-3AD203B41FA5}">
                      <a16:colId xmlns:a16="http://schemas.microsoft.com/office/drawing/2014/main" val="2127183647"/>
                    </a:ext>
                  </a:extLst>
                </a:gridCol>
                <a:gridCol w="226198">
                  <a:extLst>
                    <a:ext uri="{9D8B030D-6E8A-4147-A177-3AD203B41FA5}">
                      <a16:colId xmlns:a16="http://schemas.microsoft.com/office/drawing/2014/main" val="1247473144"/>
                    </a:ext>
                  </a:extLst>
                </a:gridCol>
                <a:gridCol w="226198">
                  <a:extLst>
                    <a:ext uri="{9D8B030D-6E8A-4147-A177-3AD203B41FA5}">
                      <a16:colId xmlns:a16="http://schemas.microsoft.com/office/drawing/2014/main" val="4033521451"/>
                    </a:ext>
                  </a:extLst>
                </a:gridCol>
                <a:gridCol w="226198">
                  <a:extLst>
                    <a:ext uri="{9D8B030D-6E8A-4147-A177-3AD203B41FA5}">
                      <a16:colId xmlns:a16="http://schemas.microsoft.com/office/drawing/2014/main" val="2020979059"/>
                    </a:ext>
                  </a:extLst>
                </a:gridCol>
                <a:gridCol w="226198">
                  <a:extLst>
                    <a:ext uri="{9D8B030D-6E8A-4147-A177-3AD203B41FA5}">
                      <a16:colId xmlns:a16="http://schemas.microsoft.com/office/drawing/2014/main" val="1605465936"/>
                    </a:ext>
                  </a:extLst>
                </a:gridCol>
                <a:gridCol w="226198">
                  <a:extLst>
                    <a:ext uri="{9D8B030D-6E8A-4147-A177-3AD203B41FA5}">
                      <a16:colId xmlns:a16="http://schemas.microsoft.com/office/drawing/2014/main" val="1077801509"/>
                    </a:ext>
                  </a:extLst>
                </a:gridCol>
                <a:gridCol w="226198">
                  <a:extLst>
                    <a:ext uri="{9D8B030D-6E8A-4147-A177-3AD203B41FA5}">
                      <a16:colId xmlns:a16="http://schemas.microsoft.com/office/drawing/2014/main" val="4010207962"/>
                    </a:ext>
                  </a:extLst>
                </a:gridCol>
                <a:gridCol w="226198">
                  <a:extLst>
                    <a:ext uri="{9D8B030D-6E8A-4147-A177-3AD203B41FA5}">
                      <a16:colId xmlns:a16="http://schemas.microsoft.com/office/drawing/2014/main" val="3294124405"/>
                    </a:ext>
                  </a:extLst>
                </a:gridCol>
                <a:gridCol w="226198">
                  <a:extLst>
                    <a:ext uri="{9D8B030D-6E8A-4147-A177-3AD203B41FA5}">
                      <a16:colId xmlns:a16="http://schemas.microsoft.com/office/drawing/2014/main" val="372204397"/>
                    </a:ext>
                  </a:extLst>
                </a:gridCol>
                <a:gridCol w="226198">
                  <a:extLst>
                    <a:ext uri="{9D8B030D-6E8A-4147-A177-3AD203B41FA5}">
                      <a16:colId xmlns:a16="http://schemas.microsoft.com/office/drawing/2014/main" val="3337336007"/>
                    </a:ext>
                  </a:extLst>
                </a:gridCol>
                <a:gridCol w="226198">
                  <a:extLst>
                    <a:ext uri="{9D8B030D-6E8A-4147-A177-3AD203B41FA5}">
                      <a16:colId xmlns:a16="http://schemas.microsoft.com/office/drawing/2014/main" val="2055638117"/>
                    </a:ext>
                  </a:extLst>
                </a:gridCol>
                <a:gridCol w="226198">
                  <a:extLst>
                    <a:ext uri="{9D8B030D-6E8A-4147-A177-3AD203B41FA5}">
                      <a16:colId xmlns:a16="http://schemas.microsoft.com/office/drawing/2014/main" val="1353873277"/>
                    </a:ext>
                  </a:extLst>
                </a:gridCol>
                <a:gridCol w="226198">
                  <a:extLst>
                    <a:ext uri="{9D8B030D-6E8A-4147-A177-3AD203B41FA5}">
                      <a16:colId xmlns:a16="http://schemas.microsoft.com/office/drawing/2014/main" val="2405698876"/>
                    </a:ext>
                  </a:extLst>
                </a:gridCol>
                <a:gridCol w="226198">
                  <a:extLst>
                    <a:ext uri="{9D8B030D-6E8A-4147-A177-3AD203B41FA5}">
                      <a16:colId xmlns:a16="http://schemas.microsoft.com/office/drawing/2014/main" val="414038075"/>
                    </a:ext>
                  </a:extLst>
                </a:gridCol>
                <a:gridCol w="226198">
                  <a:extLst>
                    <a:ext uri="{9D8B030D-6E8A-4147-A177-3AD203B41FA5}">
                      <a16:colId xmlns:a16="http://schemas.microsoft.com/office/drawing/2014/main" val="3931807764"/>
                    </a:ext>
                  </a:extLst>
                </a:gridCol>
                <a:gridCol w="226198">
                  <a:extLst>
                    <a:ext uri="{9D8B030D-6E8A-4147-A177-3AD203B41FA5}">
                      <a16:colId xmlns:a16="http://schemas.microsoft.com/office/drawing/2014/main" val="1391460992"/>
                    </a:ext>
                  </a:extLst>
                </a:gridCol>
                <a:gridCol w="226198">
                  <a:extLst>
                    <a:ext uri="{9D8B030D-6E8A-4147-A177-3AD203B41FA5}">
                      <a16:colId xmlns:a16="http://schemas.microsoft.com/office/drawing/2014/main" val="270566566"/>
                    </a:ext>
                  </a:extLst>
                </a:gridCol>
                <a:gridCol w="226198">
                  <a:extLst>
                    <a:ext uri="{9D8B030D-6E8A-4147-A177-3AD203B41FA5}">
                      <a16:colId xmlns:a16="http://schemas.microsoft.com/office/drawing/2014/main" val="713097994"/>
                    </a:ext>
                  </a:extLst>
                </a:gridCol>
                <a:gridCol w="226198">
                  <a:extLst>
                    <a:ext uri="{9D8B030D-6E8A-4147-A177-3AD203B41FA5}">
                      <a16:colId xmlns:a16="http://schemas.microsoft.com/office/drawing/2014/main" val="1998794132"/>
                    </a:ext>
                  </a:extLst>
                </a:gridCol>
                <a:gridCol w="226198">
                  <a:extLst>
                    <a:ext uri="{9D8B030D-6E8A-4147-A177-3AD203B41FA5}">
                      <a16:colId xmlns:a16="http://schemas.microsoft.com/office/drawing/2014/main" val="3561747075"/>
                    </a:ext>
                  </a:extLst>
                </a:gridCol>
              </a:tblGrid>
              <a:tr h="406827">
                <a:tc rowSpan="2">
                  <a:txBody>
                    <a:bodyPr/>
                    <a:lstStyle/>
                    <a:p>
                      <a:pPr algn="l" fontAlgn="ctr"/>
                      <a:r>
                        <a:rPr lang="en-US" sz="900" b="1" i="0" u="none" strike="noStrike">
                          <a:solidFill>
                            <a:srgbClr val="595959"/>
                          </a:solidFill>
                          <a:effectLst/>
                          <a:latin typeface="Calibri" panose="020F0502020204030204" pitchFamily="34" charset="0"/>
                        </a:rPr>
                        <a:t>ACTIVITY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a:solidFill>
                            <a:srgbClr val="595959"/>
                          </a:solidFill>
                          <a:effectLst/>
                          <a:latin typeface="Calibri" panose="020F050202020403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l" fontAlgn="ctr"/>
                      <a:r>
                        <a:rPr lang="en-US" sz="900" b="1" i="0" u="none" strike="noStrike">
                          <a:solidFill>
                            <a:srgbClr val="595959"/>
                          </a:solidFill>
                          <a:effectLst/>
                          <a:latin typeface="Calibri" panose="020F0502020204030204" pitchFamily="34" charset="0"/>
                        </a:rPr>
                        <a:t>MONTHS</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endParaRPr lang="en-US" sz="900" b="0" i="0" u="none" strike="noStrike">
                        <a:solidFill>
                          <a:srgbClr val="404040"/>
                        </a:solidFill>
                        <a:effectLst/>
                        <a:latin typeface="Corbel" panose="020B0503020204020204" pitchFamily="34" charset="0"/>
                      </a:endParaRPr>
                    </a:p>
                  </a:txBody>
                  <a:tcPr marL="0" marR="0" marT="0"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 </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386656"/>
                  </a:ext>
                </a:extLst>
              </a:tr>
              <a:tr h="160389">
                <a:tc vMerge="1">
                  <a:txBody>
                    <a:bodyPr/>
                    <a:lstStyle/>
                    <a:p>
                      <a:endParaRPr lang="en-US"/>
                    </a:p>
                  </a:txBody>
                  <a:tcPr/>
                </a:tc>
                <a:tc>
                  <a:txBody>
                    <a:bodyPr/>
                    <a:lstStyle/>
                    <a:p>
                      <a:pPr algn="ctr" fontAlgn="ctr"/>
                      <a:r>
                        <a:rPr lang="en-US" sz="900" b="1" i="0" u="none" strike="noStrike">
                          <a:solidFill>
                            <a:srgbClr val="595959"/>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595959"/>
                          </a:solidFill>
                          <a:effectLst/>
                          <a:latin typeface="Calibri" panose="020F0502020204030204" pitchFamily="34" charset="0"/>
                        </a:rPr>
                        <a:t>13</a:t>
                      </a:r>
                      <a:endParaRPr lang="en-US" sz="900" b="0" i="0" u="none" strike="noStrike">
                        <a:solidFill>
                          <a:srgbClr val="404040"/>
                        </a:solidFill>
                        <a:effectLst/>
                        <a:latin typeface="Corbel" panose="020B050302020402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1" i="0" u="none" strike="noStrike">
                          <a:solidFill>
                            <a:srgbClr val="595959"/>
                          </a:solidFill>
                          <a:effectLst/>
                          <a:latin typeface="Calibri" panose="020F0502020204030204" pitchFamily="34" charset="0"/>
                        </a:rPr>
                        <a:t>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4933641"/>
                  </a:ext>
                </a:extLst>
              </a:tr>
              <a:tr h="305502">
                <a:tc>
                  <a:txBody>
                    <a:bodyPr/>
                    <a:lstStyle/>
                    <a:p>
                      <a:pPr algn="l" fontAlgn="b"/>
                      <a:r>
                        <a:rPr lang="en-US" sz="1000" b="1" i="0" u="none" strike="noStrike" dirty="0">
                          <a:solidFill>
                            <a:srgbClr val="404040"/>
                          </a:solidFill>
                          <a:effectLst/>
                          <a:latin typeface="Calibri" panose="020F0502020204030204" pitchFamily="34" charset="0"/>
                        </a:rPr>
                        <a:t>Phase 4 - UTL_FILE Re-Write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735773"/>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900" b="0" i="0" u="none" strike="noStrike" dirty="0">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pattFill prst="ltUpDiag">
                      <a:fgClr>
                        <a:srgbClr val="735773"/>
                      </a:fgClr>
                      <a:bgClr>
                        <a:srgbClr val="CAB9CA"/>
                      </a:bgClr>
                    </a:patt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b"/>
                      <a:r>
                        <a:rPr lang="en-US" sz="900" b="0" i="0" u="none" strike="noStrike">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b"/>
                      <a:r>
                        <a:rPr lang="en-US" sz="900" b="0" i="0" u="none" strike="noStrike" dirty="0">
                          <a:solidFill>
                            <a:srgbClr val="404040"/>
                          </a:solidFill>
                          <a:effectLst/>
                          <a:latin typeface="Corbel" panose="020B0503020204020204" pitchFamily="34" charset="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404040"/>
                          </a:solidFill>
                          <a:effectLst/>
                          <a:latin typeface="Corbel" panose="020B0503020204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ctr"/>
                      <a:r>
                        <a:rPr lang="en-US" sz="900" b="0" i="0" u="none" strike="noStrike">
                          <a:solidFill>
                            <a:srgbClr val="404040"/>
                          </a:solidFill>
                          <a:effectLst/>
                          <a:latin typeface="Corbel" panose="020B0503020204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tc>
                  <a:txBody>
                    <a:bodyPr/>
                    <a:lstStyle/>
                    <a:p>
                      <a:pPr algn="ctr" fontAlgn="ctr"/>
                      <a:r>
                        <a:rPr lang="en-US" sz="900" b="0" i="0" u="none" strike="noStrike">
                          <a:solidFill>
                            <a:srgbClr val="404040"/>
                          </a:solidFill>
                          <a:effectLst/>
                          <a:latin typeface="Corbel" panose="020B0503020204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ctr" fontAlgn="ctr"/>
                      <a:r>
                        <a:rPr lang="en-US" sz="900" b="0" i="0" u="none" strike="noStrike" dirty="0">
                          <a:solidFill>
                            <a:srgbClr val="404040"/>
                          </a:solidFill>
                          <a:effectLst/>
                          <a:latin typeface="Corbel" panose="020B0503020204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val="2892127726"/>
                  </a:ext>
                </a:extLst>
              </a:tr>
            </a:tbl>
          </a:graphicData>
        </a:graphic>
      </p:graphicFrame>
      <p:sp>
        <p:nvSpPr>
          <p:cNvPr id="23" name="5-Point Star 22"/>
          <p:cNvSpPr/>
          <p:nvPr/>
        </p:nvSpPr>
        <p:spPr>
          <a:xfrm>
            <a:off x="5508104" y="2499743"/>
            <a:ext cx="216024" cy="1619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defTabSz="685800" fontAlgn="auto">
              <a:spcBef>
                <a:spcPts val="0"/>
              </a:spcBef>
              <a:spcAft>
                <a:spcPts val="0"/>
              </a:spcAft>
            </a:pPr>
            <a:endParaRPr lang="en-US" b="0" kern="0"/>
          </a:p>
        </p:txBody>
      </p:sp>
      <p:sp>
        <p:nvSpPr>
          <p:cNvPr id="25" name="Rectangle 24"/>
          <p:cNvSpPr/>
          <p:nvPr/>
        </p:nvSpPr>
        <p:spPr>
          <a:xfrm>
            <a:off x="331129" y="1571545"/>
            <a:ext cx="1837362" cy="300082"/>
          </a:xfrm>
          <a:prstGeom prst="rect">
            <a:avLst/>
          </a:prstGeom>
        </p:spPr>
        <p:txBody>
          <a:bodyPr wrap="none">
            <a:spAutoFit/>
          </a:bodyPr>
          <a:lstStyle/>
          <a:p>
            <a:pPr defTabSz="685800" fontAlgn="auto">
              <a:spcBef>
                <a:spcPts val="0"/>
              </a:spcBef>
              <a:spcAft>
                <a:spcPts val="0"/>
              </a:spcAft>
            </a:pPr>
            <a:r>
              <a:rPr lang="en-US" sz="1350" b="0" kern="0" dirty="0">
                <a:solidFill>
                  <a:prstClr val="black"/>
                </a:solidFill>
                <a:latin typeface="Calibri" panose="020F0502020204030204" pitchFamily="34" charset="0"/>
                <a:cs typeface="Calibri" panose="020F0502020204030204" pitchFamily="34" charset="0"/>
              </a:rPr>
              <a:t>High Level Project Plan:</a:t>
            </a:r>
          </a:p>
        </p:txBody>
      </p:sp>
      <p:grpSp>
        <p:nvGrpSpPr>
          <p:cNvPr id="28" name="Group 27"/>
          <p:cNvGrpSpPr/>
          <p:nvPr/>
        </p:nvGrpSpPr>
        <p:grpSpPr>
          <a:xfrm>
            <a:off x="122391" y="3212394"/>
            <a:ext cx="4424405" cy="1679668"/>
            <a:chOff x="80946" y="3253806"/>
            <a:chExt cx="4424405" cy="1679668"/>
          </a:xfrm>
        </p:grpSpPr>
        <p:sp>
          <p:nvSpPr>
            <p:cNvPr id="29" name="Rectangle 28"/>
            <p:cNvSpPr/>
            <p:nvPr/>
          </p:nvSpPr>
          <p:spPr bwMode="auto">
            <a:xfrm>
              <a:off x="80946" y="3253806"/>
              <a:ext cx="4424404" cy="3389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800" eaLnBrk="0" fontAlgn="auto" hangingPunct="0">
                <a:spcBef>
                  <a:spcPts val="0"/>
                </a:spcBef>
                <a:spcAft>
                  <a:spcPts val="0"/>
                </a:spcAft>
              </a:pPr>
              <a:r>
                <a:rPr lang="en-US" sz="1600" b="0" kern="0" dirty="0">
                  <a:solidFill>
                    <a:schemeClr val="bg1"/>
                  </a:solidFill>
                  <a:latin typeface="Calibri" panose="020F0502020204030204" pitchFamily="34" charset="0"/>
                  <a:cs typeface="Calibri" panose="020F0502020204030204" pitchFamily="34" charset="0"/>
                </a:rPr>
                <a:t>Scope:</a:t>
              </a:r>
            </a:p>
            <a:p>
              <a:pPr defTabSz="914378" eaLnBrk="0" hangingPunct="0"/>
              <a:endParaRPr lang="en-US" sz="1200" kern="0" dirty="0">
                <a:solidFill>
                  <a:schemeClr val="bg1"/>
                </a:solidFill>
                <a:latin typeface="Calibri" panose="020F0502020204030204" pitchFamily="34" charset="0"/>
                <a:ea typeface="ＭＳ Ｐゴシック" pitchFamily="-12" charset="-128"/>
                <a:cs typeface="Calibri" panose="020F0502020204030204" pitchFamily="34" charset="0"/>
              </a:endParaRPr>
            </a:p>
          </p:txBody>
        </p:sp>
        <p:sp>
          <p:nvSpPr>
            <p:cNvPr id="30" name="Rectangle 29"/>
            <p:cNvSpPr/>
            <p:nvPr/>
          </p:nvSpPr>
          <p:spPr bwMode="auto">
            <a:xfrm>
              <a:off x="80946" y="3592709"/>
              <a:ext cx="4424405" cy="1340765"/>
            </a:xfrm>
            <a:prstGeom prst="rect">
              <a:avLst/>
            </a:prstGeom>
            <a:solidFill>
              <a:schemeClr val="bg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685800" fontAlgn="auto">
                <a:spcBef>
                  <a:spcPts val="0"/>
                </a:spcBef>
                <a:spcAft>
                  <a:spcPts val="0"/>
                </a:spcAft>
              </a:pPr>
              <a:r>
                <a:rPr lang="en-US" sz="1400" b="0" kern="0" dirty="0">
                  <a:solidFill>
                    <a:prstClr val="black"/>
                  </a:solidFill>
                  <a:latin typeface="Calibri" panose="020F0502020204030204" pitchFamily="34" charset="0"/>
                  <a:cs typeface="Calibri" panose="020F0502020204030204" pitchFamily="34" charset="0"/>
                </a:rPr>
                <a:t>MIGRATING FROM UTL_FILE_DIR</a:t>
              </a:r>
            </a:p>
            <a:p>
              <a:pPr marL="342892" indent="-342892" defTabSz="685800" fontAlgn="auto">
                <a:spcBef>
                  <a:spcPts val="0"/>
                </a:spcBef>
                <a:spcAft>
                  <a:spcPts val="0"/>
                </a:spcAft>
                <a:buFont typeface="+mj-lt"/>
                <a:buAutoNum type="arabicPeriod"/>
              </a:pPr>
              <a:r>
                <a:rPr lang="en-US" sz="1400" b="0" kern="0" dirty="0">
                  <a:solidFill>
                    <a:prstClr val="black"/>
                  </a:solidFill>
                  <a:latin typeface="Calibri" panose="020F0502020204030204" pitchFamily="34" charset="0"/>
                  <a:cs typeface="Calibri" panose="020F0502020204030204" pitchFamily="34" charset="0"/>
                </a:rPr>
                <a:t>Identify where UTIL_FILE is used</a:t>
              </a:r>
            </a:p>
            <a:p>
              <a:pPr marL="342892" indent="-342892" defTabSz="685800" fontAlgn="auto">
                <a:spcBef>
                  <a:spcPts val="0"/>
                </a:spcBef>
                <a:spcAft>
                  <a:spcPts val="0"/>
                </a:spcAft>
                <a:buFont typeface="+mj-lt"/>
                <a:buAutoNum type="arabicPeriod"/>
              </a:pPr>
              <a:r>
                <a:rPr lang="en-US" sz="1400" b="0" kern="0" dirty="0">
                  <a:solidFill>
                    <a:prstClr val="black"/>
                  </a:solidFill>
                  <a:latin typeface="Calibri" panose="020F0502020204030204" pitchFamily="34" charset="0"/>
                  <a:cs typeface="Calibri" panose="020F0502020204030204" pitchFamily="34" charset="0"/>
                </a:rPr>
                <a:t>Create Directories</a:t>
              </a:r>
            </a:p>
            <a:p>
              <a:pPr marL="342892" indent="-342892" defTabSz="685800" fontAlgn="auto">
                <a:spcBef>
                  <a:spcPts val="0"/>
                </a:spcBef>
                <a:spcAft>
                  <a:spcPts val="0"/>
                </a:spcAft>
                <a:buFont typeface="+mj-lt"/>
                <a:buAutoNum type="arabicPeriod"/>
              </a:pPr>
              <a:r>
                <a:rPr lang="en-US" sz="1400" b="0" kern="0" dirty="0">
                  <a:solidFill>
                    <a:prstClr val="black"/>
                  </a:solidFill>
                  <a:latin typeface="Calibri" panose="020F0502020204030204" pitchFamily="34" charset="0"/>
                  <a:cs typeface="Calibri" panose="020F0502020204030204" pitchFamily="34" charset="0"/>
                </a:rPr>
                <a:t>Change FOPEN calls to use Directories</a:t>
              </a:r>
            </a:p>
            <a:p>
              <a:pPr marL="342892" indent="-342892" defTabSz="685800" fontAlgn="auto">
                <a:spcBef>
                  <a:spcPts val="0"/>
                </a:spcBef>
                <a:spcAft>
                  <a:spcPts val="0"/>
                </a:spcAft>
                <a:buFont typeface="+mj-lt"/>
                <a:buAutoNum type="arabicPeriod"/>
              </a:pPr>
              <a:r>
                <a:rPr lang="en-US" sz="1400" b="0" kern="0" dirty="0">
                  <a:solidFill>
                    <a:prstClr val="black"/>
                  </a:solidFill>
                  <a:latin typeface="Calibri" panose="020F0502020204030204" pitchFamily="34" charset="0"/>
                  <a:cs typeface="Calibri" panose="020F0502020204030204" pitchFamily="34" charset="0"/>
                </a:rPr>
                <a:t>Edit UTL_FILE_DIR to remove physical Directories</a:t>
              </a:r>
            </a:p>
            <a:p>
              <a:pPr marL="342892" indent="-342892" defTabSz="685800" fontAlgn="auto">
                <a:spcBef>
                  <a:spcPts val="0"/>
                </a:spcBef>
                <a:spcAft>
                  <a:spcPts val="0"/>
                </a:spcAft>
                <a:buFont typeface="+mj-lt"/>
                <a:buAutoNum type="arabicPeriod"/>
              </a:pPr>
              <a:r>
                <a:rPr lang="en-US" sz="1400" b="0" kern="0" dirty="0">
                  <a:solidFill>
                    <a:prstClr val="black"/>
                  </a:solidFill>
                  <a:latin typeface="Calibri" panose="020F0502020204030204" pitchFamily="34" charset="0"/>
                  <a:cs typeface="Calibri" panose="020F0502020204030204" pitchFamily="34" charset="0"/>
                </a:rPr>
                <a:t>System Testing</a:t>
              </a:r>
            </a:p>
          </p:txBody>
        </p:sp>
      </p:grpSp>
      <p:grpSp>
        <p:nvGrpSpPr>
          <p:cNvPr id="31" name="Group 30"/>
          <p:cNvGrpSpPr/>
          <p:nvPr/>
        </p:nvGrpSpPr>
        <p:grpSpPr>
          <a:xfrm>
            <a:off x="4610817" y="3232699"/>
            <a:ext cx="4424405" cy="1550995"/>
            <a:chOff x="4569373" y="1634554"/>
            <a:chExt cx="4424405" cy="1571300"/>
          </a:xfrm>
        </p:grpSpPr>
        <p:sp>
          <p:nvSpPr>
            <p:cNvPr id="32" name="Rectangle 31"/>
            <p:cNvSpPr/>
            <p:nvPr/>
          </p:nvSpPr>
          <p:spPr bwMode="auto">
            <a:xfrm>
              <a:off x="4569373" y="1634554"/>
              <a:ext cx="4424404" cy="338903"/>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800" eaLnBrk="0" fontAlgn="auto" hangingPunct="0">
                <a:spcBef>
                  <a:spcPts val="0"/>
                </a:spcBef>
                <a:spcAft>
                  <a:spcPts val="0"/>
                </a:spcAft>
              </a:pPr>
              <a:r>
                <a:rPr lang="en-US" sz="1600" b="0" kern="0" dirty="0">
                  <a:solidFill>
                    <a:schemeClr val="bg1"/>
                  </a:solidFill>
                  <a:latin typeface="Calibri" panose="020F0502020204030204" pitchFamily="34" charset="0"/>
                  <a:cs typeface="Calibri" panose="020F0502020204030204" pitchFamily="34" charset="0"/>
                </a:rPr>
                <a:t>Outcome:</a:t>
              </a:r>
            </a:p>
            <a:p>
              <a:pPr defTabSz="914378" eaLnBrk="0" hangingPunct="0"/>
              <a:endParaRPr lang="en-US" sz="1200" kern="0" dirty="0">
                <a:solidFill>
                  <a:schemeClr val="bg1"/>
                </a:solidFill>
                <a:latin typeface="Calibri" panose="020F0502020204030204" pitchFamily="34" charset="0"/>
                <a:ea typeface="ＭＳ Ｐゴシック" pitchFamily="-12" charset="-128"/>
                <a:cs typeface="Calibri" panose="020F0502020204030204" pitchFamily="34" charset="0"/>
              </a:endParaRPr>
            </a:p>
          </p:txBody>
        </p:sp>
        <p:sp>
          <p:nvSpPr>
            <p:cNvPr id="33" name="Rectangle 32"/>
            <p:cNvSpPr/>
            <p:nvPr/>
          </p:nvSpPr>
          <p:spPr bwMode="auto">
            <a:xfrm>
              <a:off x="4569373" y="1973458"/>
              <a:ext cx="4424405" cy="1232396"/>
            </a:xfrm>
            <a:prstGeom prst="rect">
              <a:avLst/>
            </a:prstGeom>
            <a:solidFill>
              <a:schemeClr val="bg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14308" indent="-214308" defTabSz="685800" fontAlgn="auto">
                <a:spcBef>
                  <a:spcPts val="0"/>
                </a:spcBef>
                <a:spcAft>
                  <a:spcPts val="0"/>
                </a:spcAft>
                <a:buFont typeface="Arial" panose="020B0604020202020204" pitchFamily="34" charset="0"/>
                <a:buChar char="•"/>
              </a:pPr>
              <a:r>
                <a:rPr lang="en-US" sz="1400" b="0" kern="0" dirty="0">
                  <a:solidFill>
                    <a:prstClr val="black"/>
                  </a:solidFill>
                  <a:latin typeface="Calibri" panose="020F0502020204030204" pitchFamily="34" charset="0"/>
                  <a:cs typeface="Calibri" panose="020F0502020204030204" pitchFamily="34" charset="0"/>
                </a:rPr>
                <a:t>Secure &amp; Scalable database</a:t>
              </a:r>
            </a:p>
          </p:txBody>
        </p:sp>
      </p:grpSp>
      <p:grpSp>
        <p:nvGrpSpPr>
          <p:cNvPr id="19" name="Group 18"/>
          <p:cNvGrpSpPr/>
          <p:nvPr/>
        </p:nvGrpSpPr>
        <p:grpSpPr>
          <a:xfrm>
            <a:off x="142430" y="616696"/>
            <a:ext cx="8812871" cy="708750"/>
            <a:chOff x="0" y="65771"/>
            <a:chExt cx="8812871" cy="708750"/>
          </a:xfrm>
        </p:grpSpPr>
        <p:sp>
          <p:nvSpPr>
            <p:cNvPr id="20" name="Rectangle 19"/>
            <p:cNvSpPr/>
            <p:nvPr/>
          </p:nvSpPr>
          <p:spPr>
            <a:xfrm>
              <a:off x="0" y="65771"/>
              <a:ext cx="8812871" cy="708750"/>
            </a:xfrm>
            <a:prstGeom prst="rect">
              <a:avLst/>
            </a:pr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TextBox 20"/>
            <p:cNvSpPr txBox="1"/>
            <p:nvPr/>
          </p:nvSpPr>
          <p:spPr>
            <a:xfrm>
              <a:off x="0" y="65771"/>
              <a:ext cx="8812871" cy="70875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3977" tIns="208280" rIns="683977" bIns="99568" numCol="1" spcCol="1270" anchor="t" anchorCtr="0">
              <a:noAutofit/>
            </a:bodyPr>
            <a:lstStyle/>
            <a:p>
              <a:pPr marL="0" lvl="1" indent="0" defTabSz="622285">
                <a:lnSpc>
                  <a:spcPct val="90000"/>
                </a:lnSpc>
                <a:spcAft>
                  <a:spcPct val="15000"/>
                </a:spcAft>
              </a:pPr>
              <a:r>
                <a:rPr lang="en-US" sz="1400" b="0" dirty="0">
                  <a:solidFill>
                    <a:prstClr val="black"/>
                  </a:solidFill>
                  <a:latin typeface="Calibri" panose="020F0502020204030204"/>
                </a:rPr>
                <a:t>Re-Write of Oracle UTL_FILE so that the database is secured, scalable and zero downtime to make directory/file changes</a:t>
              </a:r>
            </a:p>
          </p:txBody>
        </p:sp>
      </p:grpSp>
      <p:grpSp>
        <p:nvGrpSpPr>
          <p:cNvPr id="24" name="Group 23"/>
          <p:cNvGrpSpPr/>
          <p:nvPr/>
        </p:nvGrpSpPr>
        <p:grpSpPr>
          <a:xfrm>
            <a:off x="582643" y="560124"/>
            <a:ext cx="4262567" cy="204172"/>
            <a:chOff x="440213" y="9199"/>
            <a:chExt cx="4262567" cy="204172"/>
          </a:xfrm>
          <a:scene3d>
            <a:camera prst="orthographicFront"/>
            <a:lightRig rig="flat" dir="t"/>
          </a:scene3d>
        </p:grpSpPr>
        <p:sp>
          <p:nvSpPr>
            <p:cNvPr id="26" name="Rounded Rectangle 25"/>
            <p:cNvSpPr/>
            <p:nvPr/>
          </p:nvSpPr>
          <p:spPr>
            <a:xfrm>
              <a:off x="440213" y="9199"/>
              <a:ext cx="4262567" cy="204172"/>
            </a:xfrm>
            <a:prstGeom prst="round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7" name="Rounded Rectangle 6"/>
            <p:cNvSpPr txBox="1"/>
            <p:nvPr/>
          </p:nvSpPr>
          <p:spPr>
            <a:xfrm>
              <a:off x="450180" y="19166"/>
              <a:ext cx="4242633" cy="18423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233174" tIns="0" rIns="233174"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ea typeface="+mn-ea"/>
                  <a:cs typeface="Calibri" panose="020F0502020204030204" pitchFamily="34" charset="0"/>
                </a:rPr>
                <a:t>Objective: </a:t>
              </a:r>
              <a:endParaRPr lang="en-US" sz="1600" kern="1200" dirty="0"/>
            </a:p>
          </p:txBody>
        </p:sp>
      </p:grpSp>
    </p:spTree>
    <p:extLst>
      <p:ext uri="{BB962C8B-B14F-4D97-AF65-F5344CB8AC3E}">
        <p14:creationId xmlns:p14="http://schemas.microsoft.com/office/powerpoint/2010/main" val="2533029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Critical Success Factors</a:t>
            </a:r>
          </a:p>
        </p:txBody>
      </p:sp>
      <p:grpSp>
        <p:nvGrpSpPr>
          <p:cNvPr id="5" name="Group 4"/>
          <p:cNvGrpSpPr/>
          <p:nvPr/>
        </p:nvGrpSpPr>
        <p:grpSpPr>
          <a:xfrm>
            <a:off x="6206201" y="3564452"/>
            <a:ext cx="2716200" cy="1221802"/>
            <a:chOff x="4648396" y="3440001"/>
            <a:chExt cx="2103151" cy="1246299"/>
          </a:xfrm>
          <a:effectLst>
            <a:outerShdw blurRad="50800" dist="38100" dir="8100000" algn="tr" rotWithShape="0">
              <a:prstClr val="black">
                <a:alpha val="40000"/>
              </a:prstClr>
            </a:outerShdw>
          </a:effectLst>
        </p:grpSpPr>
        <p:sp>
          <p:nvSpPr>
            <p:cNvPr id="27" name="Rectangle 26"/>
            <p:cNvSpPr/>
            <p:nvPr/>
          </p:nvSpPr>
          <p:spPr bwMode="auto">
            <a:xfrm>
              <a:off x="4648396" y="3440001"/>
              <a:ext cx="2103151" cy="1246299"/>
            </a:xfrm>
            <a:prstGeom prst="rect">
              <a:avLst/>
            </a:prstGeom>
            <a:solidFill>
              <a:srgbClr val="2A5D21"/>
            </a:solidFill>
            <a:ln w="9525" cap="flat" cmpd="sng" algn="ctr">
              <a:noFill/>
              <a:prstDash val="solid"/>
              <a:headEnd type="none" w="med" len="med"/>
              <a:tailEnd type="none" w="med" len="med"/>
            </a:ln>
            <a:effectLst/>
          </p:spPr>
          <p:txBody>
            <a:bodyPr vert="horz" wrap="square" lIns="43349" tIns="108373" rIns="43349" bIns="108373" numCol="1" rtlCol="0" anchor="b" anchorCtr="0" compatLnSpc="1">
              <a:prstTxWarp prst="textNoShape">
                <a:avLst/>
              </a:prstTxWarp>
            </a:bodyPr>
            <a:lstStyle/>
            <a:p>
              <a:pPr algn="ctr" defTabSz="913910">
                <a:defRPr/>
              </a:pPr>
              <a:r>
                <a:rPr lang="en-US" sz="1200" kern="0" dirty="0">
                  <a:solidFill>
                    <a:prstClr val="white"/>
                  </a:solidFill>
                  <a:latin typeface="Calibri" panose="020F0502020204030204" pitchFamily="34" charset="0"/>
                  <a:cs typeface="Calibri" panose="020F0502020204030204" pitchFamily="34" charset="0"/>
                </a:rPr>
                <a:t>Strong communication plans/process to facilitate smooth delivery process</a:t>
              </a:r>
            </a:p>
          </p:txBody>
        </p:sp>
        <p:sp>
          <p:nvSpPr>
            <p:cNvPr id="28" name="Freeform 73"/>
            <p:cNvSpPr>
              <a:spLocks noEditPoints="1"/>
            </p:cNvSpPr>
            <p:nvPr/>
          </p:nvSpPr>
          <p:spPr bwMode="black">
            <a:xfrm>
              <a:off x="5293697" y="3525161"/>
              <a:ext cx="812550" cy="657211"/>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146320" tIns="73161" rIns="146320" bIns="73161" numCol="1" anchor="t" anchorCtr="0" compatLnSpc="1">
              <a:prstTxWarp prst="textNoShape">
                <a:avLst/>
              </a:prstTxWarp>
            </a:bodyPr>
            <a:lstStyle/>
            <a:p>
              <a:pPr defTabSz="914174">
                <a:defRPr/>
              </a:pPr>
              <a:endParaRPr lang="en-US" sz="1200" kern="0" dirty="0">
                <a:solidFill>
                  <a:srgbClr val="292929"/>
                </a:solidFill>
                <a:latin typeface="Calibri" panose="020F0502020204030204" pitchFamily="34" charset="0"/>
                <a:cs typeface="Calibri" panose="020F0502020204030204" pitchFamily="34" charset="0"/>
              </a:endParaRPr>
            </a:p>
          </p:txBody>
        </p:sp>
      </p:grpSp>
      <p:grpSp>
        <p:nvGrpSpPr>
          <p:cNvPr id="6" name="Group 5"/>
          <p:cNvGrpSpPr/>
          <p:nvPr/>
        </p:nvGrpSpPr>
        <p:grpSpPr>
          <a:xfrm>
            <a:off x="260121" y="2129537"/>
            <a:ext cx="2731888" cy="1350206"/>
            <a:chOff x="4628905" y="744527"/>
            <a:chExt cx="2106981" cy="1239311"/>
          </a:xfrm>
          <a:solidFill>
            <a:srgbClr val="00B0F0"/>
          </a:solidFill>
          <a:effectLst>
            <a:outerShdw blurRad="50800" dist="38100" dir="8100000" algn="tr" rotWithShape="0">
              <a:prstClr val="black">
                <a:alpha val="40000"/>
              </a:prstClr>
            </a:outerShdw>
          </a:effectLst>
        </p:grpSpPr>
        <p:sp>
          <p:nvSpPr>
            <p:cNvPr id="25" name="Rectangle 24"/>
            <p:cNvSpPr/>
            <p:nvPr/>
          </p:nvSpPr>
          <p:spPr bwMode="auto">
            <a:xfrm>
              <a:off x="4628905" y="744527"/>
              <a:ext cx="2106981" cy="1239311"/>
            </a:xfrm>
            <a:prstGeom prst="rect">
              <a:avLst/>
            </a:prstGeom>
            <a:grpFill/>
            <a:ln w="9525" cap="flat" cmpd="sng" algn="ctr">
              <a:noFill/>
              <a:prstDash val="solid"/>
              <a:headEnd type="none" w="med" len="med"/>
              <a:tailEnd type="none" w="med" len="med"/>
            </a:ln>
            <a:effectLst/>
          </p:spPr>
          <p:txBody>
            <a:bodyPr vert="horz" wrap="square" lIns="43349" tIns="108373" rIns="43349" bIns="108373" numCol="1" rtlCol="0" anchor="b" anchorCtr="0" compatLnSpc="1">
              <a:prstTxWarp prst="textNoShape">
                <a:avLst/>
              </a:prstTxWarp>
            </a:bodyPr>
            <a:lstStyle/>
            <a:p>
              <a:pPr algn="ctr" defTabSz="913910">
                <a:tabLst>
                  <a:tab pos="634082" algn="l"/>
                </a:tabLst>
                <a:defRPr/>
              </a:pPr>
              <a:r>
                <a:rPr lang="en-US" sz="1200" kern="0" dirty="0">
                  <a:solidFill>
                    <a:prstClr val="white"/>
                  </a:solidFill>
                  <a:latin typeface="Calibri" panose="020F0502020204030204" pitchFamily="34" charset="0"/>
                  <a:cs typeface="Calibri" panose="020F0502020204030204" pitchFamily="34" charset="0"/>
                </a:rPr>
                <a:t>Timely access provisioning for Cognizant team members as and when on-boarded</a:t>
              </a:r>
            </a:p>
          </p:txBody>
        </p:sp>
        <p:pic>
          <p:nvPicPr>
            <p:cNvPr id="26" name="Picture 25"/>
            <p:cNvPicPr>
              <a:picLocks/>
            </p:cNvPicPr>
            <p:nvPr/>
          </p:nvPicPr>
          <p:blipFill>
            <a:blip r:embed="rId2" cstate="email">
              <a:extLst>
                <a:ext uri="{28A0092B-C50C-407E-A947-70E740481C1C}">
                  <a14:useLocalDpi xmlns:a14="http://schemas.microsoft.com/office/drawing/2010/main"/>
                </a:ext>
              </a:extLst>
            </a:blip>
            <a:stretch>
              <a:fillRect/>
            </a:stretch>
          </p:blipFill>
          <p:spPr>
            <a:xfrm>
              <a:off x="5393331" y="794542"/>
              <a:ext cx="578128" cy="667968"/>
            </a:xfrm>
            <a:prstGeom prst="rect">
              <a:avLst/>
            </a:prstGeom>
            <a:grpFill/>
            <a:ln>
              <a:noFill/>
            </a:ln>
          </p:spPr>
        </p:pic>
      </p:grpSp>
      <p:sp>
        <p:nvSpPr>
          <p:cNvPr id="23" name="Rectangle 22"/>
          <p:cNvSpPr/>
          <p:nvPr/>
        </p:nvSpPr>
        <p:spPr bwMode="auto">
          <a:xfrm>
            <a:off x="3219591" y="706871"/>
            <a:ext cx="2711370" cy="1345775"/>
          </a:xfrm>
          <a:prstGeom prst="rect">
            <a:avLst/>
          </a:prstGeom>
          <a:solidFill>
            <a:srgbClr val="2A5D21"/>
          </a:solidFill>
          <a:ln w="9525" cap="flat" cmpd="sng" algn="ctr">
            <a:solidFill>
              <a:srgbClr val="0070C0"/>
            </a:solidFill>
            <a:prstDash val="solid"/>
            <a:headEnd type="none" w="med" len="med"/>
            <a:tailEnd type="none" w="med" len="med"/>
          </a:ln>
          <a:effectLst/>
        </p:spPr>
        <p:txBody>
          <a:bodyPr vert="horz" wrap="square" lIns="43349" tIns="108373" rIns="43349" bIns="108373" numCol="1" rtlCol="0" anchor="b" anchorCtr="0" compatLnSpc="1"/>
          <a:lstStyle/>
          <a:p>
            <a:pPr algn="ctr" defTabSz="913910">
              <a:defRPr/>
            </a:pPr>
            <a:r>
              <a:rPr lang="en-US" sz="1200" kern="0" dirty="0">
                <a:solidFill>
                  <a:prstClr val="white"/>
                </a:solidFill>
                <a:latin typeface="Calibri" panose="020F0502020204030204" pitchFamily="34" charset="0"/>
                <a:cs typeface="Calibri" panose="020F0502020204030204" pitchFamily="34" charset="0"/>
              </a:rPr>
              <a:t>Signet’s </a:t>
            </a:r>
            <a:r>
              <a:rPr lang="en-US" sz="1200" kern="0" dirty="0" smtClean="0">
                <a:solidFill>
                  <a:prstClr val="white"/>
                </a:solidFill>
                <a:latin typeface="Calibri" panose="020F0502020204030204" pitchFamily="34" charset="0"/>
                <a:cs typeface="Calibri" panose="020F0502020204030204" pitchFamily="34" charset="0"/>
              </a:rPr>
              <a:t>IT Business analyst </a:t>
            </a:r>
            <a:r>
              <a:rPr lang="en-US" sz="1200" kern="0" dirty="0">
                <a:solidFill>
                  <a:prstClr val="white"/>
                </a:solidFill>
                <a:latin typeface="Calibri" panose="020F0502020204030204" pitchFamily="34" charset="0"/>
                <a:cs typeface="Calibri" panose="020F0502020204030204" pitchFamily="34" charset="0"/>
              </a:rPr>
              <a:t>&amp; IT SME Involvement</a:t>
            </a:r>
          </a:p>
        </p:txBody>
      </p:sp>
      <p:sp>
        <p:nvSpPr>
          <p:cNvPr id="8" name="Rectangle 7"/>
          <p:cNvSpPr/>
          <p:nvPr/>
        </p:nvSpPr>
        <p:spPr bwMode="auto">
          <a:xfrm>
            <a:off x="6206202" y="706871"/>
            <a:ext cx="2709728" cy="1345775"/>
          </a:xfrm>
          <a:prstGeom prst="rect">
            <a:avLst/>
          </a:prstGeom>
          <a:solidFill>
            <a:srgbClr val="2A5D21"/>
          </a:solidFill>
          <a:ln w="9525" cap="flat" cmpd="sng" algn="ctr">
            <a:solidFill>
              <a:srgbClr val="0070C0"/>
            </a:solidFill>
            <a:prstDash val="solid"/>
            <a:headEnd type="none" w="med" len="med"/>
            <a:tailEnd type="none" w="med" len="med"/>
          </a:ln>
          <a:effectLst/>
        </p:spPr>
        <p:txBody>
          <a:bodyPr vert="horz" wrap="square" lIns="43349" tIns="108373" rIns="43349" bIns="108373" numCol="1" rtlCol="0" anchor="b" anchorCtr="0" compatLnSpc="1"/>
          <a:lstStyle/>
          <a:p>
            <a:pPr algn="ctr" defTabSz="913910"/>
            <a:endParaRPr lang="en-US" sz="1200" kern="0" dirty="0">
              <a:solidFill>
                <a:prstClr val="white"/>
              </a:solidFill>
              <a:latin typeface="Calibri" panose="020F0502020204030204" pitchFamily="34" charset="0"/>
              <a:cs typeface="Calibri" panose="020F0502020204030204" pitchFamily="34" charset="0"/>
            </a:endParaRPr>
          </a:p>
          <a:p>
            <a:pPr algn="ctr" defTabSz="913910"/>
            <a:endParaRPr lang="en-US" sz="1200" kern="0" dirty="0">
              <a:solidFill>
                <a:prstClr val="white"/>
              </a:solidFill>
              <a:latin typeface="Calibri" panose="020F0502020204030204" pitchFamily="34" charset="0"/>
              <a:cs typeface="Calibri" panose="020F0502020204030204" pitchFamily="34" charset="0"/>
            </a:endParaRPr>
          </a:p>
          <a:p>
            <a:pPr algn="ctr" defTabSz="913910"/>
            <a:endParaRPr lang="en-US" sz="1200" kern="0" dirty="0">
              <a:solidFill>
                <a:prstClr val="white"/>
              </a:solidFill>
              <a:latin typeface="Calibri" panose="020F0502020204030204" pitchFamily="34" charset="0"/>
              <a:cs typeface="Calibri" panose="020F0502020204030204" pitchFamily="34" charset="0"/>
            </a:endParaRPr>
          </a:p>
          <a:p>
            <a:pPr algn="ctr" defTabSz="913910"/>
            <a:endParaRPr lang="en-US" sz="1200" kern="0" dirty="0">
              <a:solidFill>
                <a:prstClr val="white"/>
              </a:solidFill>
              <a:latin typeface="Calibri" panose="020F0502020204030204" pitchFamily="34" charset="0"/>
              <a:cs typeface="Calibri" panose="020F0502020204030204" pitchFamily="34" charset="0"/>
            </a:endParaRPr>
          </a:p>
          <a:p>
            <a:pPr algn="ctr" defTabSz="913910"/>
            <a:r>
              <a:rPr lang="en-US" sz="1200" kern="0" dirty="0">
                <a:solidFill>
                  <a:prstClr val="white"/>
                </a:solidFill>
                <a:latin typeface="Calibri" panose="020F0502020204030204" pitchFamily="34" charset="0"/>
                <a:cs typeface="Calibri" panose="020F0502020204030204" pitchFamily="34" charset="0"/>
              </a:rPr>
              <a:t>Well defined, functional &amp; non-functional requirements</a:t>
            </a:r>
          </a:p>
        </p:txBody>
      </p:sp>
      <p:grpSp>
        <p:nvGrpSpPr>
          <p:cNvPr id="9" name="Group 8"/>
          <p:cNvGrpSpPr/>
          <p:nvPr/>
        </p:nvGrpSpPr>
        <p:grpSpPr>
          <a:xfrm>
            <a:off x="260121" y="706871"/>
            <a:ext cx="2709727" cy="1343522"/>
            <a:chOff x="187326" y="3491709"/>
            <a:chExt cx="2050133" cy="1367438"/>
          </a:xfrm>
          <a:solidFill>
            <a:srgbClr val="85B400"/>
          </a:solidFill>
          <a:effectLst>
            <a:outerShdw blurRad="50800" dist="38100" dir="8100000" algn="tr" rotWithShape="0">
              <a:prstClr val="black">
                <a:alpha val="40000"/>
              </a:prstClr>
            </a:outerShdw>
          </a:effectLst>
        </p:grpSpPr>
        <p:sp>
          <p:nvSpPr>
            <p:cNvPr id="21" name="Rectangle 20"/>
            <p:cNvSpPr/>
            <p:nvPr/>
          </p:nvSpPr>
          <p:spPr bwMode="auto">
            <a:xfrm>
              <a:off x="187326" y="3491709"/>
              <a:ext cx="2050133" cy="1367438"/>
            </a:xfrm>
            <a:prstGeom prst="rect">
              <a:avLst/>
            </a:prstGeom>
            <a:solidFill>
              <a:srgbClr val="2A5D21"/>
            </a:solidFill>
            <a:ln w="9525" cap="flat" cmpd="sng" algn="ctr">
              <a:noFill/>
              <a:prstDash val="solid"/>
              <a:headEnd type="none" w="med" len="med"/>
              <a:tailEnd type="none" w="med" len="med"/>
            </a:ln>
            <a:effectLst/>
          </p:spPr>
          <p:txBody>
            <a:bodyPr vert="horz" wrap="square" lIns="43349" tIns="108373" rIns="43349" bIns="108373" numCol="1" rtlCol="0" anchor="b" anchorCtr="0" compatLnSpc="1">
              <a:prstTxWarp prst="textNoShape">
                <a:avLst/>
              </a:prstTxWarp>
            </a:bodyPr>
            <a:lstStyle/>
            <a:p>
              <a:pPr algn="ctr" defTabSz="913910">
                <a:defRPr/>
              </a:pPr>
              <a:r>
                <a:rPr lang="en-US" sz="1200" kern="0" dirty="0">
                  <a:solidFill>
                    <a:prstClr val="white"/>
                  </a:solidFill>
                  <a:latin typeface="Calibri" panose="020F0502020204030204" pitchFamily="34" charset="0"/>
                  <a:cs typeface="Calibri" panose="020F0502020204030204" pitchFamily="34" charset="0"/>
                </a:rPr>
                <a:t>Availability of Delphi Specialists</a:t>
              </a:r>
            </a:p>
          </p:txBody>
        </p:sp>
        <p:pic>
          <p:nvPicPr>
            <p:cNvPr id="22" name="Picture 21" descr="C:\Users\sakuu\Documents\Ballmer WPC\PNGS\Block Figures.png"/>
            <p:cNvPicPr>
              <a:picLocks noChangeArrowheads="1"/>
            </p:cNvPicPr>
            <p:nvPr/>
          </p:nvPicPr>
          <p:blipFill rotWithShape="1">
            <a:blip r:embed="rId3" cstate="email">
              <a:extLst>
                <a:ext uri="{28A0092B-C50C-407E-A947-70E740481C1C}">
                  <a14:useLocalDpi xmlns:a14="http://schemas.microsoft.com/office/drawing/2010/main"/>
                </a:ext>
              </a:extLst>
            </a:blip>
            <a:stretch/>
          </p:blipFill>
          <p:spPr bwMode="auto">
            <a:xfrm>
              <a:off x="347003" y="3620912"/>
              <a:ext cx="1730779" cy="620869"/>
            </a:xfrm>
            <a:prstGeom prst="rect">
              <a:avLst/>
            </a:prstGeom>
            <a:noFill/>
            <a:ln>
              <a:noFill/>
            </a:ln>
            <a:extLst/>
          </p:spPr>
        </p:pic>
      </p:grpSp>
      <p:sp>
        <p:nvSpPr>
          <p:cNvPr id="10" name="Rectangle 9"/>
          <p:cNvSpPr/>
          <p:nvPr/>
        </p:nvSpPr>
        <p:spPr>
          <a:xfrm>
            <a:off x="3219591" y="2129537"/>
            <a:ext cx="2716200" cy="1344115"/>
          </a:xfrm>
          <a:prstGeom prst="rect">
            <a:avLst/>
          </a:prstGeom>
          <a:solidFill>
            <a:srgbClr val="00B0F0"/>
          </a:solidFill>
          <a:ln w="9525" cap="flat" cmpd="sng" algn="ctr">
            <a:noFill/>
            <a:prstDash val="solid"/>
            <a:headEnd type="none" w="med" len="med"/>
            <a:tailEnd type="none" w="med" len="med"/>
          </a:ln>
          <a:effectLst/>
        </p:spPr>
        <p:txBody>
          <a:bodyPr vert="horz" wrap="square" lIns="43349" tIns="108373" rIns="43349" bIns="108373" numCol="1" rtlCol="0" anchor="b" anchorCtr="0" compatLnSpc="1">
            <a:prstTxWarp prst="textNoShape">
              <a:avLst/>
            </a:prstTxWarp>
          </a:bodyPr>
          <a:lstStyle/>
          <a:p>
            <a:pPr algn="ctr" defTabSz="913910"/>
            <a:r>
              <a:rPr lang="en-US" sz="1200" kern="0" dirty="0">
                <a:solidFill>
                  <a:prstClr val="white"/>
                </a:solidFill>
                <a:latin typeface="Calibri" panose="020F0502020204030204" pitchFamily="34" charset="0"/>
                <a:cs typeface="Calibri" panose="020F0502020204030204" pitchFamily="34" charset="0"/>
              </a:rPr>
              <a:t>Dev &amp; QA Test data mirroring PROD</a:t>
            </a:r>
          </a:p>
        </p:txBody>
      </p:sp>
      <p:sp>
        <p:nvSpPr>
          <p:cNvPr id="19" name="Rectangle 18"/>
          <p:cNvSpPr/>
          <p:nvPr/>
        </p:nvSpPr>
        <p:spPr>
          <a:xfrm>
            <a:off x="6206201" y="2129537"/>
            <a:ext cx="2736864" cy="1315066"/>
          </a:xfrm>
          <a:prstGeom prst="rect">
            <a:avLst/>
          </a:prstGeom>
          <a:solidFill>
            <a:srgbClr val="1FB0EE"/>
          </a:solidFill>
          <a:ln>
            <a:solidFill>
              <a:srgbClr val="1FB0EE"/>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10">
              <a:defRPr/>
            </a:pPr>
            <a:endParaRPr lang="en-US" sz="1200" kern="0" dirty="0">
              <a:solidFill>
                <a:prstClr val="white"/>
              </a:solidFill>
              <a:latin typeface="Calibri" panose="020F0502020204030204" pitchFamily="34" charset="0"/>
              <a:cs typeface="Calibri" panose="020F0502020204030204" pitchFamily="34" charset="0"/>
            </a:endParaRPr>
          </a:p>
          <a:p>
            <a:pPr algn="ctr" defTabSz="913910">
              <a:defRPr/>
            </a:pPr>
            <a:endParaRPr lang="en-US" sz="1200" kern="0" dirty="0">
              <a:solidFill>
                <a:prstClr val="white"/>
              </a:solidFill>
              <a:latin typeface="Calibri" panose="020F0502020204030204" pitchFamily="34" charset="0"/>
              <a:cs typeface="Calibri" panose="020F0502020204030204" pitchFamily="34" charset="0"/>
            </a:endParaRPr>
          </a:p>
          <a:p>
            <a:pPr algn="ctr" defTabSz="913910">
              <a:defRPr/>
            </a:pPr>
            <a:endParaRPr lang="en-US" sz="1200" kern="0" dirty="0">
              <a:solidFill>
                <a:prstClr val="white"/>
              </a:solidFill>
              <a:latin typeface="Calibri" panose="020F0502020204030204" pitchFamily="34" charset="0"/>
              <a:cs typeface="Calibri" panose="020F0502020204030204" pitchFamily="34" charset="0"/>
            </a:endParaRPr>
          </a:p>
          <a:p>
            <a:pPr algn="ctr" defTabSz="913910">
              <a:defRPr/>
            </a:pPr>
            <a:endParaRPr lang="en-US" sz="1200" kern="0" dirty="0">
              <a:solidFill>
                <a:prstClr val="white"/>
              </a:solidFill>
              <a:latin typeface="Calibri" panose="020F0502020204030204" pitchFamily="34" charset="0"/>
              <a:cs typeface="Calibri" panose="020F0502020204030204" pitchFamily="34" charset="0"/>
            </a:endParaRPr>
          </a:p>
          <a:p>
            <a:pPr algn="ctr" defTabSz="913910">
              <a:tabLst>
                <a:tab pos="634082" algn="l"/>
              </a:tabLst>
              <a:defRPr/>
            </a:pPr>
            <a:r>
              <a:rPr lang="en-US" sz="1200" kern="0" dirty="0">
                <a:solidFill>
                  <a:prstClr val="white"/>
                </a:solidFill>
                <a:latin typeface="Calibri" panose="020F0502020204030204" pitchFamily="34" charset="0"/>
                <a:ea typeface="ＭＳ Ｐゴシック"/>
                <a:cs typeface="Calibri" panose="020F0502020204030204" pitchFamily="34" charset="0"/>
              </a:rPr>
              <a:t>Defined Governance structure and escalation pathway</a:t>
            </a:r>
          </a:p>
        </p:txBody>
      </p:sp>
      <p:pic>
        <p:nvPicPr>
          <p:cNvPr id="20" name="Picture 2" descr="http://innovateicc.com/wp-content/themes/norden41/images/TalentManagementConsulting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5324" y="2129537"/>
            <a:ext cx="1132305" cy="81444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Rectangle 16"/>
          <p:cNvSpPr/>
          <p:nvPr/>
        </p:nvSpPr>
        <p:spPr>
          <a:xfrm>
            <a:off x="260121" y="3564452"/>
            <a:ext cx="2702715" cy="1225816"/>
          </a:xfrm>
          <a:prstGeom prst="rect">
            <a:avLst/>
          </a:prstGeom>
          <a:solidFill>
            <a:srgbClr val="2A5D21"/>
          </a:solidFill>
          <a:ln w="9525" cap="flat" cmpd="sng" algn="ctr">
            <a:noFill/>
            <a:prstDash val="solid"/>
            <a:headEnd type="none" w="med" len="med"/>
            <a:tailEnd type="none" w="med" len="med"/>
          </a:ln>
          <a:effectLst/>
        </p:spPr>
        <p:txBody>
          <a:bodyPr vert="horz" wrap="square" lIns="43349" tIns="108373" rIns="43349" bIns="108373" numCol="1" rtlCol="0" anchor="b" anchorCtr="0" compatLnSpc="1">
            <a:prstTxWarp prst="textNoShape">
              <a:avLst/>
            </a:prstTxWarp>
          </a:bodyPr>
          <a:lstStyle/>
          <a:p>
            <a:pPr algn="ctr" defTabSz="913910"/>
            <a:endParaRPr lang="en-US" sz="1200" kern="0" dirty="0">
              <a:solidFill>
                <a:prstClr val="white"/>
              </a:solidFill>
              <a:latin typeface="Calibri" panose="020F0502020204030204" pitchFamily="34" charset="0"/>
              <a:cs typeface="Calibri" panose="020F0502020204030204" pitchFamily="34" charset="0"/>
            </a:endParaRPr>
          </a:p>
          <a:p>
            <a:pPr algn="ctr" defTabSz="913910"/>
            <a:endParaRPr lang="en-US" sz="1200" kern="0" dirty="0">
              <a:solidFill>
                <a:prstClr val="white"/>
              </a:solidFill>
              <a:latin typeface="Calibri" panose="020F0502020204030204" pitchFamily="34" charset="0"/>
              <a:cs typeface="Calibri" panose="020F0502020204030204" pitchFamily="34" charset="0"/>
            </a:endParaRPr>
          </a:p>
          <a:p>
            <a:pPr algn="ctr" defTabSz="913910"/>
            <a:endParaRPr lang="en-US" sz="1200" kern="0" dirty="0">
              <a:solidFill>
                <a:prstClr val="white"/>
              </a:solidFill>
              <a:latin typeface="Calibri" panose="020F0502020204030204" pitchFamily="34" charset="0"/>
              <a:cs typeface="Calibri" panose="020F0502020204030204" pitchFamily="34" charset="0"/>
            </a:endParaRPr>
          </a:p>
          <a:p>
            <a:pPr algn="ctr" defTabSz="913910"/>
            <a:endParaRPr lang="en-US" sz="1200" kern="0" dirty="0">
              <a:solidFill>
                <a:prstClr val="white"/>
              </a:solidFill>
              <a:latin typeface="Calibri" panose="020F0502020204030204" pitchFamily="34" charset="0"/>
              <a:cs typeface="Calibri" panose="020F0502020204030204" pitchFamily="34" charset="0"/>
            </a:endParaRPr>
          </a:p>
          <a:p>
            <a:pPr algn="ctr" defTabSz="913910"/>
            <a:r>
              <a:rPr lang="en-US" sz="1200" kern="0" dirty="0">
                <a:solidFill>
                  <a:prstClr val="white"/>
                </a:solidFill>
                <a:latin typeface="Calibri" panose="020F0502020204030204" pitchFamily="34" charset="0"/>
                <a:cs typeface="Calibri" panose="020F0502020204030204" pitchFamily="34" charset="0"/>
              </a:rPr>
              <a:t>Committed, active and aligned executive leadership and stakeholders </a:t>
            </a:r>
          </a:p>
        </p:txBody>
      </p:sp>
      <p:pic>
        <p:nvPicPr>
          <p:cNvPr id="18" name="Picture 4" descr="http://www.talentwave.com/wp-content/uploads/icon-home-CS-VendorQualification-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0128" y="3717390"/>
            <a:ext cx="860734" cy="61911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12"/>
          <p:cNvSpPr/>
          <p:nvPr/>
        </p:nvSpPr>
        <p:spPr bwMode="auto">
          <a:xfrm>
            <a:off x="3219591" y="3564452"/>
            <a:ext cx="2736864" cy="1258080"/>
          </a:xfrm>
          <a:prstGeom prst="rect">
            <a:avLst/>
          </a:prstGeom>
          <a:solidFill>
            <a:srgbClr val="2A5D21"/>
          </a:solidFill>
          <a:ln w="9525" cap="flat" cmpd="sng" algn="ctr">
            <a:noFill/>
            <a:prstDash val="solid"/>
            <a:headEnd type="none" w="med" len="med"/>
            <a:tailEnd type="none" w="med" len="med"/>
          </a:ln>
          <a:effectLst/>
        </p:spPr>
        <p:txBody>
          <a:bodyPr vert="horz" wrap="square" lIns="43349" tIns="108373" rIns="43349" bIns="108373" numCol="1" rtlCol="0" anchor="b" anchorCtr="0" compatLnSpc="1">
            <a:prstTxWarp prst="textNoShape">
              <a:avLst/>
            </a:prstTxWarp>
          </a:bodyPr>
          <a:lstStyle/>
          <a:p>
            <a:pPr algn="ctr" defTabSz="913910">
              <a:defRPr/>
            </a:pPr>
            <a:r>
              <a:rPr lang="en-US" sz="1200" kern="0" dirty="0">
                <a:solidFill>
                  <a:prstClr val="white"/>
                </a:solidFill>
                <a:latin typeface="Calibri" panose="020F0502020204030204" pitchFamily="34" charset="0"/>
                <a:cs typeface="Calibri" panose="020F0502020204030204" pitchFamily="34" charset="0"/>
              </a:rPr>
              <a:t>Measuring effectiveness through Metrics</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4185" y="2278644"/>
            <a:ext cx="827677" cy="562736"/>
          </a:xfrm>
          <a:prstGeom prst="rect">
            <a:avLst/>
          </a:prstGeom>
          <a:noFill/>
          <a:ln>
            <a:noFill/>
          </a:ln>
        </p:spPr>
      </p:pic>
      <p:pic>
        <p:nvPicPr>
          <p:cNvPr id="15" name="Picture 14" descr="review.png"/>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Effect>
                      <a14:brightnessContrast bright="100000"/>
                    </a14:imgEffect>
                  </a14:imgLayer>
                </a14:imgProps>
              </a:ext>
            </a:extLst>
          </a:blip>
          <a:stretch>
            <a:fillRect/>
          </a:stretch>
        </p:blipFill>
        <p:spPr>
          <a:xfrm>
            <a:off x="7243956" y="811426"/>
            <a:ext cx="697794" cy="501912"/>
          </a:xfrm>
          <a:prstGeom prst="rect">
            <a:avLst/>
          </a:prstGeom>
          <a:noFill/>
          <a:ln>
            <a:noFill/>
          </a:ln>
        </p:spPr>
      </p:pic>
      <p:pic>
        <p:nvPicPr>
          <p:cNvPr id="16" name="Picture 15" descr="process-icon.png"/>
          <p:cNvPicPr>
            <a:picLocks noChangeAspect="1"/>
          </p:cNvPicPr>
          <p:nvPr/>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4114151" y="3549935"/>
            <a:ext cx="1072313" cy="771297"/>
          </a:xfrm>
          <a:prstGeom prst="rect">
            <a:avLst/>
          </a:prstGeom>
        </p:spPr>
      </p:pic>
      <p:pic>
        <p:nvPicPr>
          <p:cNvPr id="29" name="Picture 4" descr="http://www.talentwave.com/wp-content/uploads/icon-home-CS-VendorQualification-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7920" y="811426"/>
            <a:ext cx="860734" cy="619112"/>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785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wise Activities</a:t>
            </a:r>
          </a:p>
        </p:txBody>
      </p:sp>
      <p:grpSp>
        <p:nvGrpSpPr>
          <p:cNvPr id="146" name="Group 145"/>
          <p:cNvGrpSpPr/>
          <p:nvPr/>
        </p:nvGrpSpPr>
        <p:grpSpPr>
          <a:xfrm>
            <a:off x="95250" y="668983"/>
            <a:ext cx="9044046" cy="4083991"/>
            <a:chOff x="127000" y="891977"/>
            <a:chExt cx="12058727" cy="5445322"/>
          </a:xfrm>
        </p:grpSpPr>
        <p:sp>
          <p:nvSpPr>
            <p:cNvPr id="147" name="Line 2"/>
            <p:cNvSpPr>
              <a:spLocks noChangeShapeType="1"/>
            </p:cNvSpPr>
            <p:nvPr/>
          </p:nvSpPr>
          <p:spPr bwMode="auto">
            <a:xfrm flipV="1">
              <a:off x="127000" y="3423759"/>
              <a:ext cx="11985978" cy="4766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8" name="Rectangle 3"/>
            <p:cNvSpPr>
              <a:spLocks noChangeArrowheads="1"/>
            </p:cNvSpPr>
            <p:nvPr/>
          </p:nvSpPr>
          <p:spPr bwMode="auto">
            <a:xfrm flipV="1">
              <a:off x="880865" y="1125493"/>
              <a:ext cx="267876" cy="2317886"/>
            </a:xfrm>
            <a:prstGeom prst="rect">
              <a:avLst/>
            </a:prstGeom>
            <a:solidFill>
              <a:srgbClr val="FFFF00"/>
            </a:solidFill>
            <a:ln>
              <a:noFill/>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PROJECT INITIATION PHASE</a:t>
              </a:r>
            </a:p>
          </p:txBody>
        </p:sp>
        <p:sp>
          <p:nvSpPr>
            <p:cNvPr id="149" name="Rectangle 4"/>
            <p:cNvSpPr>
              <a:spLocks noChangeArrowheads="1"/>
            </p:cNvSpPr>
            <p:nvPr/>
          </p:nvSpPr>
          <p:spPr bwMode="auto">
            <a:xfrm flipV="1">
              <a:off x="2025295" y="1125493"/>
              <a:ext cx="313352" cy="2304823"/>
            </a:xfrm>
            <a:prstGeom prst="rect">
              <a:avLst/>
            </a:prstGeom>
            <a:solidFill>
              <a:srgbClr val="FFFF00"/>
            </a:solidFill>
            <a:ln>
              <a:noFill/>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PHASE</a:t>
              </a:r>
            </a:p>
          </p:txBody>
        </p:sp>
        <p:sp>
          <p:nvSpPr>
            <p:cNvPr id="150" name="Rectangle 5"/>
            <p:cNvSpPr>
              <a:spLocks noChangeArrowheads="1"/>
            </p:cNvSpPr>
            <p:nvPr/>
          </p:nvSpPr>
          <p:spPr bwMode="auto">
            <a:xfrm flipV="1">
              <a:off x="4780402" y="1125496"/>
              <a:ext cx="288940" cy="2301918"/>
            </a:xfrm>
            <a:prstGeom prst="rect">
              <a:avLst/>
            </a:prstGeom>
            <a:solidFill>
              <a:srgbClr val="FFFF00"/>
            </a:solidFill>
            <a:ln>
              <a:noFill/>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PHASE</a:t>
              </a:r>
            </a:p>
          </p:txBody>
        </p:sp>
        <p:sp>
          <p:nvSpPr>
            <p:cNvPr id="151" name="Rectangle 6"/>
            <p:cNvSpPr>
              <a:spLocks noChangeArrowheads="1"/>
            </p:cNvSpPr>
            <p:nvPr/>
          </p:nvSpPr>
          <p:spPr bwMode="auto">
            <a:xfrm flipV="1">
              <a:off x="3417912" y="3451111"/>
              <a:ext cx="282875" cy="2886187"/>
            </a:xfrm>
            <a:prstGeom prst="rect">
              <a:avLst/>
            </a:prstGeom>
            <a:solidFill>
              <a:schemeClr val="accent1">
                <a:lumMod val="50000"/>
              </a:schemeClr>
            </a:solidFill>
            <a:ln>
              <a:noFill/>
            </a:ln>
            <a:effectLst/>
          </p:spPr>
          <p:txBody>
            <a:bodyPr vert="eaVert" wrap="none"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prstClr val="white"/>
                  </a:solidFill>
                  <a:effectLst/>
                  <a:uLnTx/>
                  <a:uFillTx/>
                  <a:latin typeface="Calibri" panose="020F0502020204030204"/>
                  <a:ea typeface="+mn-ea"/>
                  <a:cs typeface="+mn-cs"/>
                </a:rPr>
                <a:t>REVERSE ENGINEERING </a:t>
              </a:r>
            </a:p>
          </p:txBody>
        </p:sp>
        <p:sp>
          <p:nvSpPr>
            <p:cNvPr id="152" name="Rectangle 7"/>
            <p:cNvSpPr>
              <a:spLocks noChangeArrowheads="1"/>
            </p:cNvSpPr>
            <p:nvPr/>
          </p:nvSpPr>
          <p:spPr bwMode="auto">
            <a:xfrm flipV="1">
              <a:off x="6170855" y="1125493"/>
              <a:ext cx="289693" cy="2317886"/>
            </a:xfrm>
            <a:prstGeom prst="rect">
              <a:avLst/>
            </a:prstGeom>
            <a:solidFill>
              <a:srgbClr val="FFFF00"/>
            </a:solidFill>
            <a:ln>
              <a:noFill/>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a:ln>
                    <a:noFill/>
                  </a:ln>
                  <a:solidFill>
                    <a:prstClr val="black"/>
                  </a:solidFill>
                  <a:effectLst/>
                  <a:uLnTx/>
                  <a:uFillTx/>
                  <a:latin typeface="Calibri" panose="020F0502020204030204"/>
                  <a:ea typeface="+mn-ea"/>
                  <a:cs typeface="+mn-cs"/>
                </a:rPr>
                <a:t>PHASE</a:t>
              </a:r>
            </a:p>
          </p:txBody>
        </p:sp>
        <p:sp>
          <p:nvSpPr>
            <p:cNvPr id="153" name="Rectangle 8"/>
            <p:cNvSpPr>
              <a:spLocks noChangeArrowheads="1"/>
            </p:cNvSpPr>
            <p:nvPr/>
          </p:nvSpPr>
          <p:spPr bwMode="auto">
            <a:xfrm flipV="1">
              <a:off x="4784409" y="3451111"/>
              <a:ext cx="291575" cy="2886187"/>
            </a:xfrm>
            <a:prstGeom prst="rect">
              <a:avLst/>
            </a:prstGeom>
            <a:solidFill>
              <a:schemeClr val="accent1">
                <a:lumMod val="50000"/>
              </a:schemeClr>
            </a:solidFill>
            <a:ln>
              <a:noFill/>
            </a:ln>
            <a:effectLst/>
          </p:spPr>
          <p:txBody>
            <a:bodyPr vert="eaVert" wrap="none"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a:ln>
                    <a:noFill/>
                  </a:ln>
                  <a:solidFill>
                    <a:prstClr val="white"/>
                  </a:solidFill>
                  <a:effectLst/>
                  <a:uLnTx/>
                  <a:uFillTx/>
                  <a:latin typeface="Calibri" panose="020F0502020204030204"/>
                  <a:ea typeface="+mn-ea"/>
                  <a:cs typeface="+mn-cs"/>
                </a:rPr>
                <a:t>DESIGN</a:t>
              </a:r>
            </a:p>
          </p:txBody>
        </p:sp>
        <p:sp>
          <p:nvSpPr>
            <p:cNvPr id="154" name="Rectangle 9"/>
            <p:cNvSpPr>
              <a:spLocks noChangeArrowheads="1"/>
            </p:cNvSpPr>
            <p:nvPr/>
          </p:nvSpPr>
          <p:spPr bwMode="auto">
            <a:xfrm flipV="1">
              <a:off x="7639895" y="1125492"/>
              <a:ext cx="282993" cy="2298530"/>
            </a:xfrm>
            <a:prstGeom prst="rect">
              <a:avLst/>
            </a:prstGeom>
            <a:solidFill>
              <a:srgbClr val="FFFF00"/>
            </a:solidFill>
            <a:ln>
              <a:noFill/>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a:ln>
                    <a:noFill/>
                  </a:ln>
                  <a:solidFill>
                    <a:prstClr val="black"/>
                  </a:solidFill>
                  <a:effectLst/>
                  <a:uLnTx/>
                  <a:uFillTx/>
                  <a:latin typeface="Calibri" panose="020F0502020204030204"/>
                  <a:ea typeface="+mn-ea"/>
                  <a:cs typeface="+mn-cs"/>
                </a:rPr>
                <a:t>PHASE</a:t>
              </a:r>
            </a:p>
          </p:txBody>
        </p:sp>
        <p:sp>
          <p:nvSpPr>
            <p:cNvPr id="155" name="Rectangle 10"/>
            <p:cNvSpPr>
              <a:spLocks noChangeArrowheads="1"/>
            </p:cNvSpPr>
            <p:nvPr/>
          </p:nvSpPr>
          <p:spPr bwMode="auto">
            <a:xfrm flipV="1">
              <a:off x="6177032" y="3451110"/>
              <a:ext cx="284240" cy="2886189"/>
            </a:xfrm>
            <a:prstGeom prst="rect">
              <a:avLst/>
            </a:prstGeom>
            <a:solidFill>
              <a:schemeClr val="accent1">
                <a:lumMod val="50000"/>
              </a:schemeClr>
            </a:solidFill>
            <a:ln>
              <a:noFill/>
            </a:ln>
            <a:effectLst/>
          </p:spPr>
          <p:txBody>
            <a:bodyPr vert="eaVert" wrap="none"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a:ln>
                    <a:noFill/>
                  </a:ln>
                  <a:solidFill>
                    <a:prstClr val="white"/>
                  </a:solidFill>
                  <a:effectLst/>
                  <a:uLnTx/>
                  <a:uFillTx/>
                  <a:latin typeface="Calibri" panose="020F0502020204030204"/>
                  <a:ea typeface="+mn-ea"/>
                  <a:cs typeface="+mn-cs"/>
                </a:rPr>
                <a:t>CODING &amp; UNIT  TESTING</a:t>
              </a:r>
            </a:p>
          </p:txBody>
        </p:sp>
        <p:sp>
          <p:nvSpPr>
            <p:cNvPr id="156" name="Rectangle 11"/>
            <p:cNvSpPr>
              <a:spLocks noChangeArrowheads="1"/>
            </p:cNvSpPr>
            <p:nvPr/>
          </p:nvSpPr>
          <p:spPr bwMode="auto">
            <a:xfrm flipV="1">
              <a:off x="7648028" y="3447725"/>
              <a:ext cx="284240" cy="2889573"/>
            </a:xfrm>
            <a:prstGeom prst="rect">
              <a:avLst/>
            </a:prstGeom>
            <a:solidFill>
              <a:schemeClr val="accent1">
                <a:lumMod val="50000"/>
              </a:schemeClr>
            </a:solidFill>
            <a:ln>
              <a:noFill/>
            </a:ln>
            <a:effectLst/>
          </p:spPr>
          <p:txBody>
            <a:bodyPr vert="eaVert" wrap="none"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a:ln>
                    <a:noFill/>
                  </a:ln>
                  <a:solidFill>
                    <a:prstClr val="white"/>
                  </a:solidFill>
                  <a:effectLst/>
                  <a:uLnTx/>
                  <a:uFillTx/>
                  <a:latin typeface="Calibri" panose="020F0502020204030204"/>
                  <a:ea typeface="+mn-ea"/>
                  <a:cs typeface="+mn-cs"/>
                </a:rPr>
                <a:t>INTEGRATION &amp; SYSTEM TESTING</a:t>
              </a:r>
            </a:p>
          </p:txBody>
        </p:sp>
        <p:sp>
          <p:nvSpPr>
            <p:cNvPr id="157" name="Rectangle 12"/>
            <p:cNvSpPr>
              <a:spLocks noChangeArrowheads="1"/>
            </p:cNvSpPr>
            <p:nvPr/>
          </p:nvSpPr>
          <p:spPr bwMode="auto">
            <a:xfrm flipV="1">
              <a:off x="9031102" y="1125492"/>
              <a:ext cx="306851" cy="2298535"/>
            </a:xfrm>
            <a:prstGeom prst="rect">
              <a:avLst/>
            </a:prstGeom>
            <a:solidFill>
              <a:srgbClr val="FFFF00"/>
            </a:solidFill>
            <a:ln>
              <a:noFill/>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a:ln>
                    <a:noFill/>
                  </a:ln>
                  <a:solidFill>
                    <a:prstClr val="black"/>
                  </a:solidFill>
                  <a:effectLst/>
                  <a:uLnTx/>
                  <a:uFillTx/>
                  <a:latin typeface="Calibri" panose="020F0502020204030204"/>
                  <a:ea typeface="+mn-ea"/>
                  <a:cs typeface="+mn-cs"/>
                </a:rPr>
                <a:t>PHASE</a:t>
              </a:r>
            </a:p>
          </p:txBody>
        </p:sp>
        <p:sp>
          <p:nvSpPr>
            <p:cNvPr id="158" name="Rectangle 13"/>
            <p:cNvSpPr>
              <a:spLocks noChangeArrowheads="1"/>
            </p:cNvSpPr>
            <p:nvPr/>
          </p:nvSpPr>
          <p:spPr bwMode="auto">
            <a:xfrm flipV="1">
              <a:off x="9053712" y="3451109"/>
              <a:ext cx="284240" cy="2886188"/>
            </a:xfrm>
            <a:prstGeom prst="rect">
              <a:avLst/>
            </a:prstGeom>
            <a:solidFill>
              <a:schemeClr val="accent1">
                <a:lumMod val="50000"/>
              </a:schemeClr>
            </a:solidFill>
            <a:ln>
              <a:noFill/>
            </a:ln>
            <a:effectLst/>
          </p:spPr>
          <p:txBody>
            <a:bodyPr vert="eaVert" wrap="none"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prstClr val="white"/>
                  </a:solidFill>
                  <a:effectLst/>
                  <a:uLnTx/>
                  <a:uFillTx/>
                  <a:latin typeface="Calibri" panose="020F0502020204030204"/>
                  <a:ea typeface="+mn-ea"/>
                  <a:cs typeface="+mn-cs"/>
                </a:rPr>
                <a:t>USER ACCEPTANCE TESTING</a:t>
              </a:r>
            </a:p>
          </p:txBody>
        </p:sp>
        <p:sp>
          <p:nvSpPr>
            <p:cNvPr id="159" name="Text Box 14"/>
            <p:cNvSpPr txBox="1">
              <a:spLocks noChangeArrowheads="1"/>
            </p:cNvSpPr>
            <p:nvPr/>
          </p:nvSpPr>
          <p:spPr bwMode="auto">
            <a:xfrm>
              <a:off x="1098044" y="1474536"/>
              <a:ext cx="93864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a:ln>
                    <a:noFill/>
                  </a:ln>
                  <a:solidFill>
                    <a:srgbClr val="A50021"/>
                  </a:solidFill>
                  <a:effectLst/>
                  <a:uLnTx/>
                  <a:uFillTx/>
                  <a:latin typeface="Calibri" panose="020F0502020204030204"/>
                  <a:ea typeface="+mn-ea"/>
                  <a:cs typeface="+mn-cs"/>
                </a:rPr>
                <a:t>Project goals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a:ln>
                    <a:noFill/>
                  </a:ln>
                  <a:solidFill>
                    <a:prstClr val="black"/>
                  </a:solidFill>
                  <a:effectLst/>
                  <a:uLnTx/>
                  <a:uFillTx/>
                  <a:latin typeface="Calibri" panose="020F0502020204030204"/>
                  <a:ea typeface="+mn-ea"/>
                  <a:cs typeface="+mn-cs"/>
                </a:rPr>
                <a:t>Project </a:t>
              </a: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Roadmap and Key Milestones</a:t>
              </a:r>
            </a:p>
          </p:txBody>
        </p:sp>
        <p:sp>
          <p:nvSpPr>
            <p:cNvPr id="160" name="Text Box 15"/>
            <p:cNvSpPr txBox="1">
              <a:spLocks noChangeArrowheads="1"/>
            </p:cNvSpPr>
            <p:nvPr/>
          </p:nvSpPr>
          <p:spPr bwMode="auto">
            <a:xfrm>
              <a:off x="2249789" y="1501321"/>
              <a:ext cx="1156677" cy="1985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srgbClr val="A50021"/>
                  </a:solidFill>
                  <a:effectLst/>
                  <a:uLnTx/>
                  <a:uFillTx/>
                  <a:latin typeface="Calibri" panose="020F0502020204030204"/>
                  <a:ea typeface="+mn-ea"/>
                  <a:cs typeface="+mn-cs"/>
                </a:rPr>
                <a:t>Approved Project Charter</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Prepare Rollout Strategy</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Prepare Re-engineering Strategy</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Risk and Mitigation Plan</a:t>
              </a:r>
            </a:p>
          </p:txBody>
        </p:sp>
        <p:sp>
          <p:nvSpPr>
            <p:cNvPr id="161" name="Rectangle 16"/>
            <p:cNvSpPr>
              <a:spLocks noChangeArrowheads="1"/>
            </p:cNvSpPr>
            <p:nvPr/>
          </p:nvSpPr>
          <p:spPr bwMode="auto">
            <a:xfrm flipV="1">
              <a:off x="3406468" y="1125493"/>
              <a:ext cx="294320" cy="2298527"/>
            </a:xfrm>
            <a:prstGeom prst="rect">
              <a:avLst/>
            </a:prstGeom>
            <a:solidFill>
              <a:srgbClr val="FFFF00"/>
            </a:solidFill>
            <a:ln>
              <a:noFill/>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PHASE</a:t>
              </a:r>
            </a:p>
          </p:txBody>
        </p:sp>
        <p:sp>
          <p:nvSpPr>
            <p:cNvPr id="162" name="Text Box 18"/>
            <p:cNvSpPr txBox="1">
              <a:spLocks noChangeArrowheads="1"/>
            </p:cNvSpPr>
            <p:nvPr/>
          </p:nvSpPr>
          <p:spPr bwMode="auto">
            <a:xfrm>
              <a:off x="5001392" y="2006645"/>
              <a:ext cx="120965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srgbClr val="A50021"/>
                  </a:solidFill>
                  <a:effectLst/>
                  <a:uLnTx/>
                  <a:uFillTx/>
                  <a:latin typeface="Calibri" panose="020F0502020204030204"/>
                  <a:ea typeface="+mn-ea"/>
                  <a:cs typeface="+mn-cs"/>
                </a:rPr>
                <a:t>Approved BRE Specs</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Design system capabilities</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Setup Development Environment</a:t>
              </a:r>
            </a:p>
          </p:txBody>
        </p:sp>
        <p:sp>
          <p:nvSpPr>
            <p:cNvPr id="163" name="Text Box 19"/>
            <p:cNvSpPr txBox="1">
              <a:spLocks noChangeArrowheads="1"/>
            </p:cNvSpPr>
            <p:nvPr/>
          </p:nvSpPr>
          <p:spPr bwMode="auto">
            <a:xfrm>
              <a:off x="6394813" y="1798889"/>
              <a:ext cx="1261829"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srgbClr val="A50021"/>
                  </a:solidFill>
                  <a:effectLst/>
                  <a:uLnTx/>
                  <a:uFillTx/>
                  <a:latin typeface="Calibri" panose="020F0502020204030204"/>
                  <a:ea typeface="+mn-ea"/>
                  <a:cs typeface="+mn-cs"/>
                </a:rPr>
                <a:t>Approved Design Document</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Support offshore team in development activities</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Profile and Refactor Code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4" name="Text Box 20"/>
            <p:cNvSpPr txBox="1">
              <a:spLocks noChangeArrowheads="1"/>
            </p:cNvSpPr>
            <p:nvPr/>
          </p:nvSpPr>
          <p:spPr bwMode="auto">
            <a:xfrm>
              <a:off x="7906142" y="2031886"/>
              <a:ext cx="11263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srgbClr val="A50021"/>
                  </a:solidFill>
                  <a:effectLst/>
                  <a:uLnTx/>
                  <a:uFillTx/>
                  <a:latin typeface="Calibri" panose="020F0502020204030204"/>
                  <a:ea typeface="+mn-ea"/>
                  <a:cs typeface="+mn-cs"/>
                </a:rPr>
                <a:t>Unit tested source code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Support offshore team during </a:t>
              </a:r>
              <a:r>
                <a:rPr kumimoji="0" lang="en-US" altLang="en-US" sz="825" b="0" i="0" u="none" strike="noStrike" kern="0" cap="none" spc="0" normalizeH="0" baseline="0" noProof="0">
                  <a:ln>
                    <a:noFill/>
                  </a:ln>
                  <a:solidFill>
                    <a:prstClr val="black"/>
                  </a:solidFill>
                  <a:effectLst/>
                  <a:uLnTx/>
                  <a:uFillTx/>
                  <a:latin typeface="Calibri" panose="020F0502020204030204"/>
                  <a:ea typeface="+mn-ea"/>
                  <a:cs typeface="+mn-cs"/>
                </a:rPr>
                <a:t>integration/system test</a:t>
              </a:r>
              <a:endPar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5" name="Text Box 21"/>
            <p:cNvSpPr txBox="1">
              <a:spLocks noChangeArrowheads="1"/>
            </p:cNvSpPr>
            <p:nvPr/>
          </p:nvSpPr>
          <p:spPr bwMode="auto">
            <a:xfrm>
              <a:off x="9298763" y="1498364"/>
              <a:ext cx="1261829"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srgbClr val="A50021"/>
                  </a:solidFill>
                  <a:effectLst/>
                  <a:uLnTx/>
                  <a:uFillTx/>
                  <a:latin typeface="Calibri" panose="020F0502020204030204"/>
                  <a:ea typeface="+mn-ea"/>
                  <a:cs typeface="+mn-cs"/>
                </a:rPr>
                <a:t>System tested code</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Setup and configure the software in acceptance environment</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Readiness check of Production environment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6" name="TextBox 165"/>
            <p:cNvSpPr txBox="1"/>
            <p:nvPr/>
          </p:nvSpPr>
          <p:spPr>
            <a:xfrm rot="16200000">
              <a:off x="-143823" y="2035197"/>
              <a:ext cx="1104900" cy="338555"/>
            </a:xfrm>
            <a:prstGeom prst="rect">
              <a:avLst/>
            </a:prstGeom>
            <a:solidFill>
              <a:schemeClr val="accent2">
                <a:lumMod val="5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ea typeface="+mn-ea"/>
                  <a:cs typeface="+mn-cs"/>
                </a:rPr>
                <a:t> </a:t>
              </a:r>
              <a:r>
                <a:rPr kumimoji="0" lang="en-US" sz="1050" b="0" i="0" u="none" strike="noStrike" kern="0" cap="none" spc="0" normalizeH="0" baseline="0" noProof="0" dirty="0">
                  <a:ln>
                    <a:noFill/>
                  </a:ln>
                  <a:solidFill>
                    <a:prstClr val="white"/>
                  </a:solidFill>
                  <a:effectLst/>
                  <a:uLnTx/>
                  <a:uFillTx/>
                  <a:latin typeface="Calibri" panose="020F0502020204030204"/>
                  <a:ea typeface="+mn-ea"/>
                  <a:cs typeface="+mn-cs"/>
                </a:rPr>
                <a:t>Onsite</a:t>
              </a:r>
            </a:p>
          </p:txBody>
        </p:sp>
        <p:sp>
          <p:nvSpPr>
            <p:cNvPr id="167" name="TextBox 166"/>
            <p:cNvSpPr txBox="1"/>
            <p:nvPr/>
          </p:nvSpPr>
          <p:spPr>
            <a:xfrm rot="16200000">
              <a:off x="-270401" y="4464292"/>
              <a:ext cx="1257011" cy="338555"/>
            </a:xfrm>
            <a:prstGeom prst="rect">
              <a:avLst/>
            </a:prstGeom>
            <a:solidFill>
              <a:schemeClr val="accent2">
                <a:lumMod val="50000"/>
              </a:scheme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ea typeface="+mn-ea"/>
                  <a:cs typeface="+mn-cs"/>
                </a:rPr>
                <a:t>Offshore</a:t>
              </a:r>
              <a:endParaRPr kumimoji="0" lang="en-US" sz="10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68" name="Straight Connector 167"/>
            <p:cNvCxnSpPr/>
            <p:nvPr/>
          </p:nvCxnSpPr>
          <p:spPr>
            <a:xfrm flipH="1">
              <a:off x="650654" y="891977"/>
              <a:ext cx="28796" cy="5369123"/>
            </a:xfrm>
            <a:prstGeom prst="line">
              <a:avLst/>
            </a:prstGeom>
          </p:spPr>
          <p:style>
            <a:lnRef idx="3">
              <a:schemeClr val="dk1"/>
            </a:lnRef>
            <a:fillRef idx="0">
              <a:schemeClr val="dk1"/>
            </a:fillRef>
            <a:effectRef idx="2">
              <a:schemeClr val="dk1"/>
            </a:effectRef>
            <a:fontRef idx="minor">
              <a:schemeClr val="tx1"/>
            </a:fontRef>
          </p:style>
        </p:cxnSp>
        <p:sp>
          <p:nvSpPr>
            <p:cNvPr id="182" name="Rectangle 6"/>
            <p:cNvSpPr>
              <a:spLocks noChangeArrowheads="1"/>
            </p:cNvSpPr>
            <p:nvPr/>
          </p:nvSpPr>
          <p:spPr bwMode="auto">
            <a:xfrm flipV="1">
              <a:off x="2025293" y="3459703"/>
              <a:ext cx="308993" cy="2877595"/>
            </a:xfrm>
            <a:prstGeom prst="rect">
              <a:avLst/>
            </a:prstGeom>
            <a:solidFill>
              <a:schemeClr val="accent1">
                <a:lumMod val="50000"/>
              </a:schemeClr>
            </a:solidFill>
            <a:ln>
              <a:noFill/>
            </a:ln>
            <a:effectLst/>
          </p:spPr>
          <p:txBody>
            <a:bodyPr vert="eaVert" wrap="none"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prstClr val="white"/>
                  </a:solidFill>
                  <a:effectLst/>
                  <a:uLnTx/>
                  <a:uFillTx/>
                  <a:latin typeface="Calibri" panose="020F0502020204030204"/>
                  <a:ea typeface="+mn-ea"/>
                  <a:cs typeface="+mn-cs"/>
                </a:rPr>
                <a:t>DUE DILIGENCE</a:t>
              </a:r>
            </a:p>
          </p:txBody>
        </p:sp>
        <p:sp>
          <p:nvSpPr>
            <p:cNvPr id="183" name="Text Box 15"/>
            <p:cNvSpPr txBox="1">
              <a:spLocks noChangeArrowheads="1"/>
            </p:cNvSpPr>
            <p:nvPr/>
          </p:nvSpPr>
          <p:spPr bwMode="auto">
            <a:xfrm>
              <a:off x="2253268" y="3470081"/>
              <a:ext cx="1156677" cy="969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Perform AS-IS Code base and Inventory Analysis</a:t>
              </a:r>
            </a:p>
          </p:txBody>
        </p:sp>
        <p:sp>
          <p:nvSpPr>
            <p:cNvPr id="184" name="Text Box 15"/>
            <p:cNvSpPr txBox="1">
              <a:spLocks noChangeArrowheads="1"/>
            </p:cNvSpPr>
            <p:nvPr/>
          </p:nvSpPr>
          <p:spPr bwMode="auto">
            <a:xfrm>
              <a:off x="3640554" y="1693333"/>
              <a:ext cx="1162541" cy="1815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srgbClr val="A50021"/>
                  </a:solidFill>
                  <a:effectLst/>
                  <a:uLnTx/>
                  <a:uFillTx/>
                  <a:latin typeface="Calibri" panose="020F0502020204030204"/>
                  <a:ea typeface="+mn-ea"/>
                  <a:cs typeface="+mn-cs"/>
                </a:rPr>
                <a:t>Approved Inventory Blueprint</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Architecture Definition</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Environment Definition</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Coding and Design Standards</a:t>
              </a:r>
            </a:p>
          </p:txBody>
        </p:sp>
        <p:sp>
          <p:nvSpPr>
            <p:cNvPr id="185" name="Text Box 15"/>
            <p:cNvSpPr txBox="1">
              <a:spLocks noChangeArrowheads="1"/>
            </p:cNvSpPr>
            <p:nvPr/>
          </p:nvSpPr>
          <p:spPr bwMode="auto">
            <a:xfrm>
              <a:off x="3646418" y="3491763"/>
              <a:ext cx="1156677" cy="1985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Business Rules Extraction</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Elicit AS-IS Non-Functional Requirements</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Establish Traceability Matrix</a:t>
              </a:r>
            </a:p>
          </p:txBody>
        </p:sp>
        <p:sp>
          <p:nvSpPr>
            <p:cNvPr id="186" name="Text Box 15"/>
            <p:cNvSpPr txBox="1">
              <a:spLocks noChangeArrowheads="1"/>
            </p:cNvSpPr>
            <p:nvPr/>
          </p:nvSpPr>
          <p:spPr bwMode="auto">
            <a:xfrm>
              <a:off x="5002930" y="3471425"/>
              <a:ext cx="1156677" cy="1646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Prepare integration test plan/cases</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a:ln>
                    <a:noFill/>
                  </a:ln>
                  <a:solidFill>
                    <a:prstClr val="black"/>
                  </a:solidFill>
                  <a:effectLst/>
                  <a:uLnTx/>
                  <a:uFillTx/>
                  <a:latin typeface="Calibri" panose="020F0502020204030204"/>
                  <a:ea typeface="+mn-ea"/>
                  <a:cs typeface="+mn-cs"/>
                </a:rPr>
                <a:t>HLD/LLD Design document</a:t>
              </a:r>
              <a:endPar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endParaRP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a:ln>
                    <a:noFill/>
                  </a:ln>
                  <a:solidFill>
                    <a:prstClr val="black"/>
                  </a:solidFill>
                  <a:effectLst/>
                  <a:uLnTx/>
                  <a:uFillTx/>
                  <a:latin typeface="Calibri" panose="020F0502020204030204"/>
                  <a:ea typeface="+mn-ea"/>
                  <a:cs typeface="+mn-cs"/>
                </a:rPr>
                <a:t>Refine </a:t>
              </a: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Traceability</a:t>
              </a:r>
            </a:p>
          </p:txBody>
        </p:sp>
        <p:sp>
          <p:nvSpPr>
            <p:cNvPr id="187" name="Text Box 15"/>
            <p:cNvSpPr txBox="1">
              <a:spLocks noChangeArrowheads="1"/>
            </p:cNvSpPr>
            <p:nvPr/>
          </p:nvSpPr>
          <p:spPr bwMode="auto">
            <a:xfrm>
              <a:off x="6397538" y="3474516"/>
              <a:ext cx="1156677" cy="232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Code the system as per design</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Perform unit tests and fix defects identified</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Source control of developed code</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Unit tested code</a:t>
              </a:r>
            </a:p>
          </p:txBody>
        </p:sp>
        <p:sp>
          <p:nvSpPr>
            <p:cNvPr id="188" name="Text Box 15"/>
            <p:cNvSpPr txBox="1">
              <a:spLocks noChangeArrowheads="1"/>
            </p:cNvSpPr>
            <p:nvPr/>
          </p:nvSpPr>
          <p:spPr bwMode="auto">
            <a:xfrm>
              <a:off x="7901966" y="3491739"/>
              <a:ext cx="1156677" cy="1646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a:ln>
                    <a:noFill/>
                  </a:ln>
                  <a:solidFill>
                    <a:prstClr val="black"/>
                  </a:solidFill>
                  <a:effectLst/>
                  <a:uLnTx/>
                  <a:uFillTx/>
                  <a:latin typeface="Calibri" panose="020F0502020204030204"/>
                  <a:ea typeface="+mn-ea"/>
                  <a:cs typeface="+mn-cs"/>
                </a:rPr>
                <a:t>Perform integration/System </a:t>
              </a: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tests</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Perform Performance and Security Tests</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System tested code</a:t>
              </a:r>
            </a:p>
          </p:txBody>
        </p:sp>
        <p:sp>
          <p:nvSpPr>
            <p:cNvPr id="189" name="Text Box 15"/>
            <p:cNvSpPr txBox="1">
              <a:spLocks noChangeArrowheads="1"/>
            </p:cNvSpPr>
            <p:nvPr/>
          </p:nvSpPr>
          <p:spPr bwMode="auto">
            <a:xfrm>
              <a:off x="9322137" y="3499585"/>
              <a:ext cx="1156677" cy="232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Perform User Acceptance testing</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Perform Performance and Security Tests</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Implementation Plan and Rollback plan</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0" name="Rectangle 12"/>
            <p:cNvSpPr>
              <a:spLocks noChangeArrowheads="1"/>
            </p:cNvSpPr>
            <p:nvPr/>
          </p:nvSpPr>
          <p:spPr bwMode="auto">
            <a:xfrm flipV="1">
              <a:off x="10509171" y="1125494"/>
              <a:ext cx="314915" cy="2270307"/>
            </a:xfrm>
            <a:prstGeom prst="rect">
              <a:avLst/>
            </a:prstGeom>
            <a:solidFill>
              <a:srgbClr val="FFFF00"/>
            </a:solidFill>
            <a:ln>
              <a:noFill/>
            </a:ln>
            <a:effectLst/>
          </p:spPr>
          <p:txBody>
            <a:bodyPr vert="eaVert"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a:ln>
                    <a:noFill/>
                  </a:ln>
                  <a:solidFill>
                    <a:prstClr val="black"/>
                  </a:solidFill>
                  <a:effectLst/>
                  <a:uLnTx/>
                  <a:uFillTx/>
                  <a:latin typeface="Calibri" panose="020F0502020204030204"/>
                  <a:ea typeface="+mn-ea"/>
                  <a:cs typeface="+mn-cs"/>
                </a:rPr>
                <a:t>PHASE</a:t>
              </a:r>
            </a:p>
          </p:txBody>
        </p:sp>
        <p:sp>
          <p:nvSpPr>
            <p:cNvPr id="191" name="Rectangle 13"/>
            <p:cNvSpPr>
              <a:spLocks noChangeArrowheads="1"/>
            </p:cNvSpPr>
            <p:nvPr/>
          </p:nvSpPr>
          <p:spPr bwMode="auto">
            <a:xfrm flipV="1">
              <a:off x="10509171" y="3422884"/>
              <a:ext cx="314915" cy="2914412"/>
            </a:xfrm>
            <a:prstGeom prst="rect">
              <a:avLst/>
            </a:prstGeom>
            <a:solidFill>
              <a:schemeClr val="accent1">
                <a:lumMod val="50000"/>
              </a:schemeClr>
            </a:solidFill>
            <a:ln>
              <a:noFill/>
            </a:ln>
            <a:effectLst/>
          </p:spPr>
          <p:txBody>
            <a:bodyPr vert="eaVert" wrap="none"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dirty="0">
                  <a:ln>
                    <a:noFill/>
                  </a:ln>
                  <a:solidFill>
                    <a:prstClr val="white"/>
                  </a:solidFill>
                  <a:effectLst/>
                  <a:uLnTx/>
                  <a:uFillTx/>
                  <a:latin typeface="Calibri" panose="020F0502020204030204"/>
                  <a:ea typeface="+mn-ea"/>
                  <a:cs typeface="+mn-cs"/>
                </a:rPr>
                <a:t>IMPLEMENTATION</a:t>
              </a:r>
            </a:p>
          </p:txBody>
        </p:sp>
        <p:sp>
          <p:nvSpPr>
            <p:cNvPr id="192" name="Text Box 21"/>
            <p:cNvSpPr txBox="1">
              <a:spLocks noChangeArrowheads="1"/>
            </p:cNvSpPr>
            <p:nvPr/>
          </p:nvSpPr>
          <p:spPr bwMode="auto">
            <a:xfrm>
              <a:off x="10923898" y="1976538"/>
              <a:ext cx="1261829" cy="1308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825" b="0" i="0" u="none" strike="noStrike" kern="0" cap="none" spc="0" normalizeH="0" baseline="0" noProof="0">
                  <a:ln>
                    <a:noFill/>
                  </a:ln>
                  <a:solidFill>
                    <a:srgbClr val="A50021"/>
                  </a:solidFill>
                  <a:effectLst/>
                  <a:uLnTx/>
                  <a:uFillTx/>
                  <a:latin typeface="Calibri" panose="020F0502020204030204"/>
                  <a:ea typeface="+mn-ea"/>
                  <a:cs typeface="+mn-cs"/>
                </a:rPr>
                <a:t>GO LIVE Ready</a:t>
              </a:r>
              <a:endParaRPr kumimoji="0" lang="en-US" altLang="en-US" sz="825" b="0" i="0" u="none" strike="noStrike" kern="0" cap="none" spc="0" normalizeH="0" baseline="0" noProof="0" dirty="0">
                <a:ln>
                  <a:noFill/>
                </a:ln>
                <a:solidFill>
                  <a:srgbClr val="A50021"/>
                </a:solidFill>
                <a:effectLst/>
                <a:uLnTx/>
                <a:uFillTx/>
                <a:latin typeface="Calibri" panose="020F0502020204030204"/>
                <a:ea typeface="+mn-ea"/>
                <a:cs typeface="+mn-cs"/>
              </a:endParaRP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Perform Production Rollout</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Hyper care Support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3" name="Text Box 15"/>
            <p:cNvSpPr txBox="1">
              <a:spLocks noChangeArrowheads="1"/>
            </p:cNvSpPr>
            <p:nvPr/>
          </p:nvSpPr>
          <p:spPr bwMode="auto">
            <a:xfrm>
              <a:off x="10882099" y="3523613"/>
              <a:ext cx="1156677" cy="1815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Fix Post-Production Defects</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Handover document to Managed Services Team</a:t>
              </a:r>
            </a:p>
            <a:p>
              <a:pPr marL="128588" marR="0" lvl="0" indent="-128588"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25" b="0" i="0" u="none" strike="noStrike" kern="0" cap="none" spc="0" normalizeH="0" baseline="0" noProof="0" dirty="0">
                  <a:ln>
                    <a:noFill/>
                  </a:ln>
                  <a:solidFill>
                    <a:prstClr val="black"/>
                  </a:solidFill>
                  <a:effectLst/>
                  <a:uLnTx/>
                  <a:uFillTx/>
                  <a:latin typeface="Calibri" panose="020F0502020204030204"/>
                  <a:ea typeface="+mn-ea"/>
                  <a:cs typeface="+mn-cs"/>
                </a:rPr>
                <a:t>Hyper care support</a:t>
              </a:r>
            </a:p>
          </p:txBody>
        </p:sp>
      </p:grpSp>
    </p:spTree>
    <p:extLst>
      <p:ext uri="{BB962C8B-B14F-4D97-AF65-F5344CB8AC3E}">
        <p14:creationId xmlns:p14="http://schemas.microsoft.com/office/powerpoint/2010/main" val="740651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44967" y="6215"/>
            <a:ext cx="7619399" cy="417531"/>
          </a:xfrm>
          <a:prstGeom prst="rect">
            <a:avLst/>
          </a:prstGeom>
          <a:noFill/>
          <a:ln w="9525">
            <a:noFill/>
            <a:miter lim="800000"/>
            <a:headEnd/>
            <a:tailEnd/>
          </a:ln>
        </p:spPr>
        <p:txBody>
          <a:bodyPr vert="horz" wrap="square" lIns="130622" tIns="65311" rIns="130622" bIns="65311" numCol="1" anchor="ctr" anchorCtr="0" compatLnSpc="1">
            <a:prstTxWarp prst="textNoShape">
              <a:avLst/>
            </a:prstTxWarp>
          </a:bodyPr>
          <a:lstStyle>
            <a:lvl1pPr algn="l" rtl="0" eaLnBrk="0" fontAlgn="base" hangingPunct="0">
              <a:spcBef>
                <a:spcPct val="0"/>
              </a:spcBef>
              <a:spcAft>
                <a:spcPct val="0"/>
              </a:spcAft>
              <a:defRPr sz="1800" b="1">
                <a:solidFill>
                  <a:schemeClr val="tx1"/>
                </a:solidFill>
                <a:latin typeface="Calibri" panose="020F0502020204030204" pitchFamily="34" charset="0"/>
                <a:ea typeface="ＭＳ Ｐゴシック" charset="-128"/>
                <a:cs typeface="Calibri" panose="020F0502020204030204" pitchFamily="34" charset="0"/>
              </a:defRPr>
            </a:lvl1pPr>
            <a:lvl2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5pPr>
            <a:lvl6pPr marL="408194"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6pPr>
            <a:lvl7pPr marL="816388"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7pPr>
            <a:lvl8pPr marL="1224582"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8pPr>
            <a:lvl9pPr marL="1632776"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9pPr>
          </a:lstStyle>
          <a:p>
            <a:r>
              <a:rPr lang="en-US" kern="0"/>
              <a:t>Risk Insights – What can go wrong?</a:t>
            </a:r>
            <a:endParaRPr lang="en-US" kern="0" dirty="0"/>
          </a:p>
        </p:txBody>
      </p:sp>
      <p:graphicFrame>
        <p:nvGraphicFramePr>
          <p:cNvPr id="28" name="Table 27"/>
          <p:cNvGraphicFramePr>
            <a:graphicFrameLocks noGrp="1"/>
          </p:cNvGraphicFramePr>
          <p:nvPr>
            <p:extLst>
              <p:ext uri="{D42A27DB-BD31-4B8C-83A1-F6EECF244321}">
                <p14:modId xmlns:p14="http://schemas.microsoft.com/office/powerpoint/2010/main" val="640105277"/>
              </p:ext>
            </p:extLst>
          </p:nvPr>
        </p:nvGraphicFramePr>
        <p:xfrm>
          <a:off x="144967" y="555526"/>
          <a:ext cx="8675505" cy="4193395"/>
        </p:xfrm>
        <a:graphic>
          <a:graphicData uri="http://schemas.openxmlformats.org/drawingml/2006/table">
            <a:tbl>
              <a:tblPr/>
              <a:tblGrid>
                <a:gridCol w="3405892">
                  <a:extLst>
                    <a:ext uri="{9D8B030D-6E8A-4147-A177-3AD203B41FA5}">
                      <a16:colId xmlns:a16="http://schemas.microsoft.com/office/drawing/2014/main" val="3616706696"/>
                    </a:ext>
                  </a:extLst>
                </a:gridCol>
                <a:gridCol w="5269613">
                  <a:extLst>
                    <a:ext uri="{9D8B030D-6E8A-4147-A177-3AD203B41FA5}">
                      <a16:colId xmlns:a16="http://schemas.microsoft.com/office/drawing/2014/main" val="1193237664"/>
                    </a:ext>
                  </a:extLst>
                </a:gridCol>
              </a:tblGrid>
              <a:tr h="267571">
                <a:tc>
                  <a:txBody>
                    <a:bodyPr/>
                    <a:lstStyle/>
                    <a:p>
                      <a:pPr marL="0" marR="0" algn="ctr">
                        <a:lnSpc>
                          <a:spcPct val="115000"/>
                        </a:lnSpc>
                        <a:spcBef>
                          <a:spcPts val="0"/>
                        </a:spcBef>
                        <a:spcAft>
                          <a:spcPts val="0"/>
                        </a:spcAft>
                      </a:pPr>
                      <a:r>
                        <a:rPr lang="en-GB" sz="900" b="1" dirty="0">
                          <a:effectLst/>
                          <a:latin typeface="Calibri" panose="020F0502020204030204" pitchFamily="34" charset="0"/>
                          <a:ea typeface="Times New Roman" panose="02020603050405020304" pitchFamily="18" charset="0"/>
                          <a:cs typeface="Calibri" panose="020F0502020204030204" pitchFamily="34" charset="0"/>
                        </a:rPr>
                        <a:t>Risk</a:t>
                      </a:r>
                      <a:endParaRPr lang="en-US" sz="900" dirty="0">
                        <a:effectLst/>
                        <a:latin typeface="Calibri" panose="020F0502020204030204" pitchFamily="34" charset="0"/>
                        <a:ea typeface="Times New Roman" panose="02020603050405020304" pitchFamily="18" charset="0"/>
                        <a:cs typeface="Calibri" panose="020F0502020204030204" pitchFamily="34" charset="0"/>
                      </a:endParaRPr>
                    </a:p>
                  </a:txBody>
                  <a:tcPr marL="36396" marR="36396"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B6DDE8"/>
                    </a:solidFill>
                  </a:tcPr>
                </a:tc>
                <a:tc>
                  <a:txBody>
                    <a:bodyPr/>
                    <a:lstStyle/>
                    <a:p>
                      <a:pPr marL="0" marR="0" algn="ctr">
                        <a:lnSpc>
                          <a:spcPct val="115000"/>
                        </a:lnSpc>
                        <a:spcBef>
                          <a:spcPts val="0"/>
                        </a:spcBef>
                        <a:spcAft>
                          <a:spcPts val="0"/>
                        </a:spcAft>
                      </a:pPr>
                      <a:r>
                        <a:rPr lang="en-GB" sz="900" b="1" dirty="0">
                          <a:effectLst/>
                          <a:latin typeface="Calibri" panose="020F0502020204030204" pitchFamily="34" charset="0"/>
                          <a:ea typeface="Times New Roman" panose="02020603050405020304" pitchFamily="18" charset="0"/>
                          <a:cs typeface="Calibri" panose="020F0502020204030204" pitchFamily="34" charset="0"/>
                        </a:rPr>
                        <a:t>Mitigation Plan</a:t>
                      </a:r>
                      <a:endParaRPr lang="en-US" sz="900" dirty="0">
                        <a:effectLst/>
                        <a:latin typeface="Calibri" panose="020F0502020204030204" pitchFamily="34" charset="0"/>
                        <a:ea typeface="Times New Roman" panose="02020603050405020304" pitchFamily="18" charset="0"/>
                        <a:cs typeface="Calibri" panose="020F0502020204030204" pitchFamily="34" charset="0"/>
                      </a:endParaRPr>
                    </a:p>
                  </a:txBody>
                  <a:tcPr marL="36396" marR="36396"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B6DDE8"/>
                    </a:solidFill>
                  </a:tcPr>
                </a:tc>
                <a:extLst>
                  <a:ext uri="{0D108BD9-81ED-4DB2-BD59-A6C34878D82A}">
                    <a16:rowId xmlns:a16="http://schemas.microsoft.com/office/drawing/2014/main" val="901622515"/>
                  </a:ext>
                </a:extLst>
              </a:tr>
              <a:tr h="476780">
                <a:tc>
                  <a:txBody>
                    <a:bodyPr/>
                    <a:lstStyle/>
                    <a:p>
                      <a:pPr marL="0" marR="0" algn="l">
                        <a:lnSpc>
                          <a:spcPct val="115000"/>
                        </a:lnSpc>
                        <a:spcBef>
                          <a:spcPts val="0"/>
                        </a:spcBef>
                        <a:spcAft>
                          <a:spcPts val="0"/>
                        </a:spcAft>
                      </a:pPr>
                      <a:r>
                        <a:rPr lang="en-US" sz="1200" b="1" dirty="0" smtClean="0">
                          <a:effectLst/>
                          <a:latin typeface="Calibri" panose="020F0502020204030204" pitchFamily="34" charset="0"/>
                          <a:ea typeface="Times New Roman" panose="02020603050405020304" pitchFamily="18" charset="0"/>
                          <a:cs typeface="Calibri" panose="020F0502020204030204" pitchFamily="34" charset="0"/>
                        </a:rPr>
                        <a:t>Infrastructure, Data</a:t>
                      </a:r>
                      <a:r>
                        <a:rPr lang="en-US" sz="1200" b="1" baseline="0" dirty="0" smtClean="0">
                          <a:effectLst/>
                          <a:latin typeface="Calibri" panose="020F0502020204030204" pitchFamily="34" charset="0"/>
                          <a:ea typeface="Times New Roman" panose="02020603050405020304" pitchFamily="18" charset="0"/>
                          <a:cs typeface="Calibri" panose="020F0502020204030204" pitchFamily="34" charset="0"/>
                        </a:rPr>
                        <a:t> and Access:</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GB" sz="1000" dirty="0" smtClean="0">
                          <a:effectLst/>
                          <a:latin typeface="Calibri" panose="020F0502020204030204" pitchFamily="34" charset="0"/>
                          <a:ea typeface="Times New Roman" panose="02020603050405020304" pitchFamily="18" charset="0"/>
                          <a:cs typeface="Calibri" panose="020F0502020204030204" pitchFamily="34" charset="0"/>
                        </a:rPr>
                        <a:t>Delay in application access and infrastructure setup for Cognizant for onsite and offshore</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Non-availability of infrastructure for development, Test &amp; Go-Live</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Unavailability of connectivity and licenses for the tools/software/Licenses</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Data quality in Dev, QA should mirror PROD for effective testing</a:t>
                      </a:r>
                      <a:endParaRPr lang="en-US" sz="1000" dirty="0">
                        <a:effectLst/>
                        <a:latin typeface="Calibri" panose="020F0502020204030204" pitchFamily="34" charset="0"/>
                        <a:ea typeface="Times New Roman" panose="02020603050405020304" pitchFamily="18" charset="0"/>
                        <a:cs typeface="Calibri" panose="020F0502020204030204" pitchFamily="34" charset="0"/>
                      </a:endParaRPr>
                    </a:p>
                  </a:txBody>
                  <a:tcPr marL="36396" marR="36396"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lvl="0" indent="0" algn="l" defTabSz="408194" rtl="0" eaLnBrk="1" fontAlgn="auto" latinLnBrk="0" hangingPunct="1">
                        <a:lnSpc>
                          <a:spcPct val="115000"/>
                        </a:lnSpc>
                        <a:spcBef>
                          <a:spcPts val="0"/>
                        </a:spcBef>
                        <a:spcAft>
                          <a:spcPts val="0"/>
                        </a:spcAft>
                        <a:buClrTx/>
                        <a:buSzTx/>
                        <a:buFontTx/>
                        <a:buNone/>
                        <a:tabLst/>
                        <a:defRPr/>
                      </a:pPr>
                      <a:endParaRPr lang="en-GB" sz="10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GB" sz="10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Cognizant to share all the necessary access &amp; Infrastructure details required during the project initiation phase</a:t>
                      </a:r>
                      <a:endParaRPr lang="en-US" sz="1000" dirty="0" smtClean="0">
                        <a:effectLst/>
                        <a:latin typeface="Calibri" panose="020F0502020204030204" pitchFamily="34" charset="0"/>
                        <a:ea typeface="Times New Roman" panose="02020603050405020304" pitchFamily="18" charset="0"/>
                        <a:cs typeface="Calibri" panose="020F0502020204030204" pitchFamily="34" charset="0"/>
                      </a:endParaRP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Signet Infrastructure team to provide the required infrastructure before the start of the Development, Test &amp; Go-Live Phases</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Infrastructure team to ensure Cognizant team gets the necessary connectivity and access to tools/software required for the execution of the project on time</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Signet to provide high quality data in Dev, QA that mirrors PROD data</a:t>
                      </a:r>
                    </a:p>
                    <a:p>
                      <a:pPr marL="0" marR="0" algn="l">
                        <a:lnSpc>
                          <a:spcPct val="115000"/>
                        </a:lnSpc>
                        <a:spcBef>
                          <a:spcPts val="0"/>
                        </a:spcBef>
                        <a:spcAft>
                          <a:spcPts val="0"/>
                        </a:spcAft>
                      </a:pPr>
                      <a:endParaRPr lang="en-US" sz="1000" dirty="0">
                        <a:effectLst/>
                        <a:latin typeface="Calibri" panose="020F0502020204030204" pitchFamily="34" charset="0"/>
                        <a:ea typeface="Times New Roman" panose="02020603050405020304" pitchFamily="18" charset="0"/>
                        <a:cs typeface="Calibri" panose="020F0502020204030204" pitchFamily="34" charset="0"/>
                      </a:endParaRPr>
                    </a:p>
                  </a:txBody>
                  <a:tcPr marL="36396" marR="36396"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084769126"/>
                  </a:ext>
                </a:extLst>
              </a:tr>
              <a:tr h="358806">
                <a:tc>
                  <a:txBody>
                    <a:bodyPr/>
                    <a:lstStyle/>
                    <a:p>
                      <a:pPr marL="0" marR="0" algn="l">
                        <a:lnSpc>
                          <a:spcPct val="115000"/>
                        </a:lnSpc>
                        <a:spcBef>
                          <a:spcPts val="0"/>
                        </a:spcBef>
                        <a:spcAft>
                          <a:spcPts val="0"/>
                        </a:spcAft>
                      </a:pPr>
                      <a:r>
                        <a:rPr lang="en-US" sz="1200" b="1" dirty="0" smtClean="0">
                          <a:effectLst/>
                          <a:latin typeface="Calibri" panose="020F0502020204030204" pitchFamily="34" charset="0"/>
                          <a:ea typeface="Times New Roman" panose="02020603050405020304" pitchFamily="18" charset="0"/>
                          <a:cs typeface="Calibri" panose="020F0502020204030204" pitchFamily="34" charset="0"/>
                        </a:rPr>
                        <a:t>Resource</a:t>
                      </a:r>
                      <a:r>
                        <a:rPr lang="en-US" sz="1200" b="1" baseline="0" dirty="0" smtClean="0">
                          <a:effectLst/>
                          <a:latin typeface="Calibri" panose="020F0502020204030204" pitchFamily="34" charset="0"/>
                          <a:ea typeface="Times New Roman" panose="02020603050405020304" pitchFamily="18" charset="0"/>
                          <a:cs typeface="Calibri" panose="020F0502020204030204" pitchFamily="34" charset="0"/>
                        </a:rPr>
                        <a:t> Availability and Gate Reviews</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GB" sz="1000" dirty="0" smtClean="0">
                          <a:effectLst/>
                          <a:latin typeface="Calibri" panose="020F0502020204030204" pitchFamily="34" charset="0"/>
                          <a:ea typeface="Times New Roman" panose="02020603050405020304" pitchFamily="18" charset="0"/>
                          <a:cs typeface="Calibri" panose="020F0502020204030204" pitchFamily="34" charset="0"/>
                        </a:rPr>
                        <a:t>Non-Availability of Signet Application and IT SME in the right time</a:t>
                      </a:r>
                      <a:endParaRPr lang="en-US" sz="1000" dirty="0" smtClean="0">
                        <a:effectLst/>
                        <a:latin typeface="Calibri" panose="020F0502020204030204" pitchFamily="34" charset="0"/>
                        <a:ea typeface="Times New Roman" panose="02020603050405020304" pitchFamily="18" charset="0"/>
                        <a:cs typeface="Calibri" panose="020F0502020204030204" pitchFamily="34" charset="0"/>
                      </a:endParaRP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GB" sz="1000" dirty="0" smtClean="0">
                          <a:effectLst/>
                          <a:latin typeface="Calibri" panose="020F0502020204030204" pitchFamily="34" charset="0"/>
                          <a:ea typeface="Times New Roman" panose="02020603050405020304" pitchFamily="18" charset="0"/>
                          <a:cs typeface="Calibri" panose="020F0502020204030204" pitchFamily="34" charset="0"/>
                        </a:rPr>
                        <a:t>Delay in sign-off for each deliverable </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Inability to start the project on time due to lack of resources</a:t>
                      </a:r>
                      <a:endParaRPr lang="en-US" sz="1000" dirty="0">
                        <a:effectLst/>
                        <a:latin typeface="Calibri" panose="020F0502020204030204" pitchFamily="34" charset="0"/>
                        <a:ea typeface="Times New Roman" panose="02020603050405020304" pitchFamily="18" charset="0"/>
                        <a:cs typeface="Calibri" panose="020F0502020204030204" pitchFamily="34" charset="0"/>
                      </a:endParaRPr>
                    </a:p>
                  </a:txBody>
                  <a:tcPr marL="36396" marR="36396"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0" marR="0" algn="l">
                        <a:lnSpc>
                          <a:spcPct val="115000"/>
                        </a:lnSpc>
                        <a:spcBef>
                          <a:spcPts val="0"/>
                        </a:spcBef>
                        <a:spcAft>
                          <a:spcPts val="0"/>
                        </a:spcAft>
                      </a:pPr>
                      <a:endParaRPr lang="en-US" sz="1000" dirty="0" smtClean="0">
                        <a:effectLst/>
                        <a:latin typeface="Calibri" panose="020F0502020204030204" pitchFamily="34" charset="0"/>
                        <a:ea typeface="Times New Roman" panose="02020603050405020304" pitchFamily="18" charset="0"/>
                        <a:cs typeface="Calibri" panose="020F0502020204030204" pitchFamily="34" charset="0"/>
                      </a:endParaRP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GB" sz="10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project schedule and calendar will be communicated on a weekly basis to the relevant participants </a:t>
                      </a:r>
                      <a:endParaRPr lang="en-US" sz="1000" dirty="0" smtClean="0">
                        <a:effectLst/>
                        <a:latin typeface="Calibri" panose="020F0502020204030204" pitchFamily="34" charset="0"/>
                        <a:ea typeface="Times New Roman" panose="02020603050405020304" pitchFamily="18" charset="0"/>
                        <a:cs typeface="Calibri" panose="020F0502020204030204" pitchFamily="34" charset="0"/>
                      </a:endParaRP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GB" sz="10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Ensuring availability of Signet SMEs for the required review and sign-off</a:t>
                      </a:r>
                      <a:endParaRPr lang="en-US" sz="1000" dirty="0" smtClean="0">
                        <a:effectLst/>
                        <a:latin typeface="Calibri" panose="020F0502020204030204" pitchFamily="34" charset="0"/>
                        <a:ea typeface="Times New Roman" panose="02020603050405020304" pitchFamily="18" charset="0"/>
                        <a:cs typeface="Calibri" panose="020F0502020204030204" pitchFamily="34" charset="0"/>
                      </a:endParaRP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Cognizant will identify Day-1 profiles and commit to Signet on their availability</a:t>
                      </a:r>
                    </a:p>
                    <a:p>
                      <a:pPr marL="0" marR="0" algn="l">
                        <a:lnSpc>
                          <a:spcPct val="115000"/>
                        </a:lnSpc>
                        <a:spcBef>
                          <a:spcPts val="0"/>
                        </a:spcBef>
                        <a:spcAft>
                          <a:spcPts val="0"/>
                        </a:spcAft>
                      </a:pPr>
                      <a:endParaRPr lang="en-US" sz="1000" dirty="0">
                        <a:effectLst/>
                        <a:latin typeface="Calibri" panose="020F0502020204030204" pitchFamily="34" charset="0"/>
                        <a:ea typeface="Times New Roman" panose="02020603050405020304" pitchFamily="18" charset="0"/>
                        <a:cs typeface="Calibri" panose="020F0502020204030204" pitchFamily="34" charset="0"/>
                      </a:endParaRPr>
                    </a:p>
                  </a:txBody>
                  <a:tcPr marL="36396" marR="36396"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865086866"/>
                  </a:ext>
                </a:extLst>
              </a:tr>
              <a:tr h="358806">
                <a:tc>
                  <a:txBody>
                    <a:bodyPr/>
                    <a:lstStyle/>
                    <a:p>
                      <a:pPr marL="0" marR="0" algn="l">
                        <a:lnSpc>
                          <a:spcPct val="115000"/>
                        </a:lnSpc>
                        <a:spcBef>
                          <a:spcPts val="0"/>
                        </a:spcBef>
                        <a:spcAft>
                          <a:spcPts val="0"/>
                        </a:spcAft>
                      </a:pPr>
                      <a:r>
                        <a:rPr lang="en-US" sz="1200" b="1" kern="1200" dirty="0" smtClean="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Change Management</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Changes</a:t>
                      </a:r>
                      <a:r>
                        <a:rPr lang="en-US" sz="1000" baseline="0" dirty="0" smtClean="0">
                          <a:effectLst/>
                          <a:latin typeface="Calibri" panose="020F0502020204030204" pitchFamily="34" charset="0"/>
                          <a:ea typeface="Times New Roman" panose="02020603050405020304" pitchFamily="18" charset="0"/>
                          <a:cs typeface="Calibri" panose="020F0502020204030204" pitchFamily="34" charset="0"/>
                        </a:rPr>
                        <a:t> </a:t>
                      </a: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to the existing UI layout and additional development process can extend the timeline</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Technical incompatibilities uncovered during implementation that are not considered during Design</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Not factoring the environment responsiveness during the solution design will impact process execution </a:t>
                      </a:r>
                      <a:endParaRPr lang="en-US" sz="1000" dirty="0">
                        <a:effectLst/>
                        <a:latin typeface="Calibri" panose="020F0502020204030204" pitchFamily="34" charset="0"/>
                        <a:ea typeface="Times New Roman" panose="02020603050405020304" pitchFamily="18" charset="0"/>
                        <a:cs typeface="Calibri" panose="020F0502020204030204" pitchFamily="34" charset="0"/>
                      </a:endParaRPr>
                    </a:p>
                  </a:txBody>
                  <a:tcPr marL="36396" marR="36396"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FFFFFF"/>
                    </a:solidFill>
                  </a:tcPr>
                </a:tc>
                <a:tc>
                  <a:txBody>
                    <a:bodyPr/>
                    <a:lstStyle/>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endParaRPr lang="en-GB" sz="10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GB" sz="10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Any changes to the existing UI should be taken as “Change Request”</a:t>
                      </a:r>
                      <a:endParaRPr lang="en-US" sz="1000" dirty="0" smtClean="0">
                        <a:effectLst/>
                        <a:latin typeface="Calibri" panose="020F0502020204030204" pitchFamily="34" charset="0"/>
                        <a:ea typeface="Times New Roman" panose="02020603050405020304" pitchFamily="18" charset="0"/>
                        <a:cs typeface="Calibri" panose="020F0502020204030204" pitchFamily="34" charset="0"/>
                      </a:endParaRP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Cognizant to proactively identify technical incompatibilities and involve </a:t>
                      </a:r>
                      <a:r>
                        <a:rPr lang="en-US" sz="1000" dirty="0" err="1" smtClean="0">
                          <a:effectLst/>
                          <a:latin typeface="Calibri" panose="020F0502020204030204" pitchFamily="34" charset="0"/>
                          <a:ea typeface="Times New Roman" panose="02020603050405020304" pitchFamily="18" charset="0"/>
                          <a:cs typeface="Calibri" panose="020F0502020204030204" pitchFamily="34" charset="0"/>
                        </a:rPr>
                        <a:t>CoE</a:t>
                      </a:r>
                      <a:r>
                        <a:rPr lang="en-US" sz="1000" dirty="0" smtClean="0">
                          <a:effectLst/>
                          <a:latin typeface="Calibri" panose="020F0502020204030204" pitchFamily="34" charset="0"/>
                          <a:ea typeface="Times New Roman" panose="02020603050405020304" pitchFamily="18" charset="0"/>
                          <a:cs typeface="Calibri" panose="020F0502020204030204" pitchFamily="34" charset="0"/>
                        </a:rPr>
                        <a:t> (Center of Excellence) if need arises</a:t>
                      </a:r>
                    </a:p>
                    <a:p>
                      <a:pPr marL="171450" marR="0" lvl="0" indent="-171450" algn="l" defTabSz="408194"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GB" sz="1000" dirty="0" smtClean="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Detailed Non-functional requirements to be captured and signed-off</a:t>
                      </a:r>
                      <a:endParaRPr lang="en-US" sz="1000" dirty="0" smtClean="0">
                        <a:effectLst/>
                        <a:latin typeface="Calibri" panose="020F0502020204030204" pitchFamily="34" charset="0"/>
                        <a:ea typeface="Times New Roman" panose="02020603050405020304" pitchFamily="18" charset="0"/>
                        <a:cs typeface="Calibri" panose="020F0502020204030204" pitchFamily="34" charset="0"/>
                      </a:endParaRPr>
                    </a:p>
                    <a:p>
                      <a:pPr marL="0" marR="0" algn="l">
                        <a:lnSpc>
                          <a:spcPct val="115000"/>
                        </a:lnSpc>
                        <a:spcBef>
                          <a:spcPts val="0"/>
                        </a:spcBef>
                        <a:spcAft>
                          <a:spcPts val="0"/>
                        </a:spcAft>
                      </a:pPr>
                      <a:endParaRPr lang="en-US" sz="1000" dirty="0">
                        <a:effectLst/>
                        <a:latin typeface="Calibri" panose="020F0502020204030204" pitchFamily="34" charset="0"/>
                        <a:ea typeface="Times New Roman" panose="02020603050405020304" pitchFamily="18" charset="0"/>
                        <a:cs typeface="Calibri" panose="020F0502020204030204" pitchFamily="34" charset="0"/>
                      </a:endParaRPr>
                    </a:p>
                  </a:txBody>
                  <a:tcPr marL="36396" marR="36396" marT="0"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944255950"/>
                  </a:ext>
                </a:extLst>
              </a:tr>
            </a:tbl>
          </a:graphicData>
        </a:graphic>
      </p:graphicFrame>
    </p:spTree>
    <p:extLst>
      <p:ext uri="{BB962C8B-B14F-4D97-AF65-F5344CB8AC3E}">
        <p14:creationId xmlns:p14="http://schemas.microsoft.com/office/powerpoint/2010/main" val="607122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p:cNvSpPr txBox="1">
            <a:spLocks/>
          </p:cNvSpPr>
          <p:nvPr/>
        </p:nvSpPr>
        <p:spPr>
          <a:xfrm>
            <a:off x="0" y="108786"/>
            <a:ext cx="8723577" cy="387466"/>
          </a:xfrm>
          <a:prstGeom prst="rect">
            <a:avLst/>
          </a:prstGeom>
        </p:spPr>
        <p:txBody>
          <a:bodyPr vert="horz" lIns="91440" tIns="45720" rIns="91440" bIns="45720" rtlCol="0" anchor="t">
            <a:noAutofit/>
          </a:bodyPr>
          <a:lstStyle>
            <a:defPPr>
              <a:defRPr lang="en-US"/>
            </a:defPPr>
            <a:lvl1pPr defTabSz="914400">
              <a:spcBef>
                <a:spcPct val="0"/>
              </a:spcBef>
              <a:buNone/>
              <a:defRPr sz="2600">
                <a:solidFill>
                  <a:schemeClr val="tx1">
                    <a:lumMod val="50000"/>
                    <a:lumOff val="50000"/>
                  </a:schemeClr>
                </a:solidFill>
                <a:latin typeface="Tahoma" pitchFamily="34" charset="0"/>
                <a:ea typeface="Tahoma" pitchFamily="34" charset="0"/>
                <a:cs typeface="Tahoma" pitchFamily="34" charset="0"/>
              </a:defRPr>
            </a:lvl1pPr>
          </a:lstStyle>
          <a:p>
            <a:pPr defTabSz="457200"/>
            <a:r>
              <a:rPr lang="en-US" sz="1800" dirty="0" smtClean="0">
                <a:solidFill>
                  <a:schemeClr val="tx1"/>
                </a:solidFill>
                <a:latin typeface="Calibri" panose="020F0502020204030204" pitchFamily="34" charset="0"/>
                <a:ea typeface="ＭＳ Ｐゴシック" charset="-128"/>
                <a:cs typeface="Calibri" panose="020F0502020204030204" pitchFamily="34" charset="0"/>
              </a:rPr>
              <a:t>Recommended tools</a:t>
            </a:r>
            <a:endParaRPr lang="en-US" sz="1800" dirty="0">
              <a:solidFill>
                <a:schemeClr val="tx1"/>
              </a:solidFill>
              <a:latin typeface="Calibri" panose="020F0502020204030204" pitchFamily="34" charset="0"/>
              <a:ea typeface="ＭＳ Ｐゴシック" charset="-128"/>
              <a:cs typeface="Calibri" panose="020F0502020204030204" pitchFamily="34" charset="0"/>
            </a:endParaRPr>
          </a:p>
        </p:txBody>
      </p:sp>
      <p:grpSp>
        <p:nvGrpSpPr>
          <p:cNvPr id="16" name="Group 15"/>
          <p:cNvGrpSpPr/>
          <p:nvPr/>
        </p:nvGrpSpPr>
        <p:grpSpPr>
          <a:xfrm>
            <a:off x="132990" y="742954"/>
            <a:ext cx="7916291" cy="283628"/>
            <a:chOff x="252259" y="914403"/>
            <a:chExt cx="7703920" cy="378170"/>
          </a:xfrm>
          <a:solidFill>
            <a:srgbClr val="72CDF4">
              <a:lumMod val="20000"/>
              <a:lumOff val="80000"/>
            </a:srgbClr>
          </a:solidFill>
        </p:grpSpPr>
        <p:sp>
          <p:nvSpPr>
            <p:cNvPr id="17" name="Pentagon 16"/>
            <p:cNvSpPr/>
            <p:nvPr/>
          </p:nvSpPr>
          <p:spPr bwMode="auto">
            <a:xfrm>
              <a:off x="252259" y="914403"/>
              <a:ext cx="1175596" cy="352029"/>
            </a:xfrm>
            <a:prstGeom prst="homePlate">
              <a:avLst>
                <a:gd name="adj" fmla="val 76190"/>
              </a:avLst>
            </a:prstGeom>
            <a:grpFill/>
            <a:ln w="25400" cap="flat" cmpd="sng" algn="ctr">
              <a:solidFill>
                <a:srgbClr val="00728F"/>
              </a:solidFill>
              <a:prstDash val="solid"/>
            </a:ln>
            <a:effectLst/>
          </p:spPr>
          <p:txBody>
            <a:bodyPr anchor="ctr"/>
            <a:lstStyle/>
            <a:p>
              <a:pPr algn="ctr" defTabSz="912813" eaLnBrk="0" fontAlgn="base" hangingPunct="0">
                <a:spcBef>
                  <a:spcPct val="0"/>
                </a:spcBef>
                <a:spcAft>
                  <a:spcPct val="0"/>
                </a:spcAft>
                <a:defRPr/>
              </a:pPr>
              <a:r>
                <a:rPr lang="en-US" sz="1000" b="1" i="1" kern="0" dirty="0">
                  <a:solidFill>
                    <a:prstClr val="black"/>
                  </a:solidFill>
                </a:rPr>
                <a:t>PLAN</a:t>
              </a:r>
            </a:p>
          </p:txBody>
        </p:sp>
        <p:sp>
          <p:nvSpPr>
            <p:cNvPr id="18" name="Pentagon 17"/>
            <p:cNvSpPr/>
            <p:nvPr/>
          </p:nvSpPr>
          <p:spPr bwMode="auto">
            <a:xfrm>
              <a:off x="1377073" y="919096"/>
              <a:ext cx="729247" cy="352031"/>
            </a:xfrm>
            <a:prstGeom prst="homePlate">
              <a:avLst>
                <a:gd name="adj" fmla="val 83333"/>
              </a:avLst>
            </a:prstGeom>
            <a:grpFill/>
            <a:ln w="25400" cap="flat" cmpd="sng" algn="ctr">
              <a:solidFill>
                <a:srgbClr val="00728F"/>
              </a:solidFill>
              <a:prstDash val="solid"/>
            </a:ln>
            <a:effectLst/>
          </p:spPr>
          <p:txBody>
            <a:bodyPr anchor="ctr"/>
            <a:lstStyle/>
            <a:p>
              <a:pPr algn="ctr" defTabSz="912813" eaLnBrk="0" fontAlgn="base" hangingPunct="0">
                <a:spcBef>
                  <a:spcPct val="0"/>
                </a:spcBef>
                <a:spcAft>
                  <a:spcPct val="0"/>
                </a:spcAft>
                <a:defRPr/>
              </a:pPr>
              <a:r>
                <a:rPr lang="en-US" sz="1000" b="1" i="1" kern="0" dirty="0">
                  <a:solidFill>
                    <a:prstClr val="black"/>
                  </a:solidFill>
                </a:rPr>
                <a:t>CODE</a:t>
              </a:r>
            </a:p>
          </p:txBody>
        </p:sp>
        <p:sp>
          <p:nvSpPr>
            <p:cNvPr id="19" name="Pentagon 18"/>
            <p:cNvSpPr/>
            <p:nvPr/>
          </p:nvSpPr>
          <p:spPr bwMode="auto">
            <a:xfrm>
              <a:off x="2106320" y="925354"/>
              <a:ext cx="1482811" cy="352031"/>
            </a:xfrm>
            <a:prstGeom prst="homePlate">
              <a:avLst>
                <a:gd name="adj" fmla="val 80952"/>
              </a:avLst>
            </a:prstGeom>
            <a:grpFill/>
            <a:ln w="25400" cap="flat" cmpd="sng" algn="ctr">
              <a:solidFill>
                <a:srgbClr val="00728F"/>
              </a:solidFill>
              <a:prstDash val="solid"/>
            </a:ln>
            <a:effectLst/>
          </p:spPr>
          <p:txBody>
            <a:bodyPr anchor="ctr"/>
            <a:lstStyle/>
            <a:p>
              <a:pPr algn="ctr" defTabSz="912813" eaLnBrk="0" fontAlgn="base" hangingPunct="0">
                <a:spcBef>
                  <a:spcPct val="0"/>
                </a:spcBef>
                <a:spcAft>
                  <a:spcPct val="0"/>
                </a:spcAft>
                <a:defRPr/>
              </a:pPr>
              <a:r>
                <a:rPr lang="en-US" sz="1000" b="1" i="1" kern="0" dirty="0">
                  <a:solidFill>
                    <a:prstClr val="black"/>
                  </a:solidFill>
                </a:rPr>
                <a:t>BUILD</a:t>
              </a:r>
            </a:p>
          </p:txBody>
        </p:sp>
        <p:sp>
          <p:nvSpPr>
            <p:cNvPr id="20" name="Pentagon 19"/>
            <p:cNvSpPr/>
            <p:nvPr/>
          </p:nvSpPr>
          <p:spPr bwMode="auto">
            <a:xfrm>
              <a:off x="3589132" y="925354"/>
              <a:ext cx="1776430" cy="352031"/>
            </a:xfrm>
            <a:prstGeom prst="homePlate">
              <a:avLst>
                <a:gd name="adj" fmla="val 78571"/>
              </a:avLst>
            </a:prstGeom>
            <a:grpFill/>
            <a:ln w="25400" cap="flat" cmpd="sng" algn="ctr">
              <a:solidFill>
                <a:srgbClr val="00728F"/>
              </a:solidFill>
              <a:prstDash val="solid"/>
            </a:ln>
            <a:effectLst/>
          </p:spPr>
          <p:txBody>
            <a:bodyPr anchor="ctr"/>
            <a:lstStyle/>
            <a:p>
              <a:pPr algn="ctr" defTabSz="912813" eaLnBrk="0" fontAlgn="base" hangingPunct="0">
                <a:spcBef>
                  <a:spcPct val="0"/>
                </a:spcBef>
                <a:spcAft>
                  <a:spcPct val="0"/>
                </a:spcAft>
                <a:defRPr/>
              </a:pPr>
              <a:r>
                <a:rPr lang="en-US" sz="1000" b="1" i="1" kern="0" dirty="0" smtClean="0">
                  <a:solidFill>
                    <a:prstClr val="black"/>
                  </a:solidFill>
                </a:rPr>
                <a:t>DEPLOY</a:t>
              </a:r>
              <a:endParaRPr lang="en-US" sz="1000" b="1" i="1" kern="0" dirty="0">
                <a:solidFill>
                  <a:prstClr val="black"/>
                </a:solidFill>
              </a:endParaRPr>
            </a:p>
          </p:txBody>
        </p:sp>
        <p:sp>
          <p:nvSpPr>
            <p:cNvPr id="21" name="Pentagon 20"/>
            <p:cNvSpPr/>
            <p:nvPr/>
          </p:nvSpPr>
          <p:spPr bwMode="auto">
            <a:xfrm>
              <a:off x="5365564" y="925354"/>
              <a:ext cx="1308908" cy="352031"/>
            </a:xfrm>
            <a:prstGeom prst="homePlate">
              <a:avLst>
                <a:gd name="adj" fmla="val 72965"/>
              </a:avLst>
            </a:prstGeom>
            <a:grpFill/>
            <a:ln w="25400" cap="flat" cmpd="sng" algn="ctr">
              <a:solidFill>
                <a:srgbClr val="00728F"/>
              </a:solidFill>
              <a:prstDash val="solid"/>
            </a:ln>
            <a:effectLst/>
          </p:spPr>
          <p:txBody>
            <a:bodyPr anchor="ctr"/>
            <a:lstStyle/>
            <a:p>
              <a:pPr algn="ctr" defTabSz="457200">
                <a:defRPr/>
              </a:pPr>
              <a:r>
                <a:rPr lang="en-GB" sz="1000" b="1" i="1" kern="0" dirty="0">
                  <a:solidFill>
                    <a:prstClr val="black"/>
                  </a:solidFill>
                </a:rPr>
                <a:t>TEST </a:t>
              </a:r>
              <a:r>
                <a:rPr lang="en-GB" sz="1000" b="1" i="1" kern="0" dirty="0" smtClean="0">
                  <a:solidFill>
                    <a:prstClr val="black"/>
                  </a:solidFill>
                </a:rPr>
                <a:t>EXECUTION</a:t>
              </a:r>
              <a:endParaRPr lang="en-GB" sz="1000" b="1" i="1" kern="0" dirty="0">
                <a:solidFill>
                  <a:prstClr val="black"/>
                </a:solidFill>
              </a:endParaRPr>
            </a:p>
          </p:txBody>
        </p:sp>
        <p:sp>
          <p:nvSpPr>
            <p:cNvPr id="23" name="Pentagon 22"/>
            <p:cNvSpPr/>
            <p:nvPr/>
          </p:nvSpPr>
          <p:spPr bwMode="auto">
            <a:xfrm>
              <a:off x="6687180" y="940544"/>
              <a:ext cx="1268999" cy="352029"/>
            </a:xfrm>
            <a:prstGeom prst="homePlate">
              <a:avLst/>
            </a:prstGeom>
            <a:grpFill/>
            <a:ln w="25400" cap="flat" cmpd="sng" algn="ctr">
              <a:solidFill>
                <a:srgbClr val="00728F"/>
              </a:solidFill>
              <a:prstDash val="solid"/>
            </a:ln>
            <a:effectLst/>
          </p:spPr>
          <p:txBody>
            <a:bodyPr anchor="ctr"/>
            <a:lstStyle/>
            <a:p>
              <a:pPr algn="ctr" defTabSz="457200"/>
              <a:r>
                <a:rPr lang="en-US" sz="900" i="1" kern="0" dirty="0" smtClean="0">
                  <a:solidFill>
                    <a:prstClr val="black"/>
                  </a:solidFill>
                </a:rPr>
                <a:t>Release and Monitor</a:t>
              </a:r>
              <a:endParaRPr lang="en-US" sz="900" b="1" i="1" kern="0" dirty="0">
                <a:solidFill>
                  <a:prstClr val="black"/>
                </a:solidFill>
              </a:endParaRPr>
            </a:p>
          </p:txBody>
        </p:sp>
      </p:grpSp>
      <p:grpSp>
        <p:nvGrpSpPr>
          <p:cNvPr id="25" name="Group 24"/>
          <p:cNvGrpSpPr/>
          <p:nvPr/>
        </p:nvGrpSpPr>
        <p:grpSpPr>
          <a:xfrm>
            <a:off x="46845" y="1200155"/>
            <a:ext cx="8977886" cy="264875"/>
            <a:chOff x="1175980" y="2498224"/>
            <a:chExt cx="5812208" cy="338300"/>
          </a:xfrm>
        </p:grpSpPr>
        <p:sp>
          <p:nvSpPr>
            <p:cNvPr id="26" name="Rectangle 25"/>
            <p:cNvSpPr/>
            <p:nvPr/>
          </p:nvSpPr>
          <p:spPr>
            <a:xfrm>
              <a:off x="1175980" y="2498224"/>
              <a:ext cx="1747601" cy="338300"/>
            </a:xfrm>
            <a:prstGeom prst="rect">
              <a:avLst/>
            </a:prstGeom>
            <a:solidFill>
              <a:srgbClr val="FED06A"/>
            </a:solidFill>
            <a:ln w="9525" cap="flat" cmpd="sng" algn="ctr">
              <a:solidFill>
                <a:schemeClr val="bg1">
                  <a:lumMod val="50000"/>
                </a:schemeClr>
              </a:solidFill>
              <a:prstDash val="solid"/>
              <a:round/>
              <a:headEnd type="none" w="med" len="med"/>
              <a:tailEnd type="none" w="med" len="med"/>
            </a:ln>
            <a:effectLst/>
          </p:spPr>
          <p:txBody>
            <a:bodyPr vert="horz" wrap="square" lIns="27432" tIns="45720" rIns="91440" bIns="45720" numCol="1" rtlCol="0" anchor="ctr" anchorCtr="0" compatLnSpc="1">
              <a:prstTxWarp prst="textNoShape">
                <a:avLst/>
              </a:prstTxWarp>
            </a:bodyPr>
            <a:lstStyle/>
            <a:p>
              <a:pPr defTabSz="914400" eaLnBrk="0" hangingPunct="0"/>
              <a:r>
                <a:rPr lang="en-US" sz="1200" b="1" dirty="0" smtClean="0">
                  <a:solidFill>
                    <a:prstClr val="black"/>
                  </a:solidFill>
                  <a:ea typeface="ＭＳ Ｐゴシック" pitchFamily="-12" charset="-128"/>
                  <a:cs typeface="ＭＳ Ｐゴシック" pitchFamily="-12" charset="-128"/>
                </a:rPr>
                <a:t>Plan/ Track / Code</a:t>
              </a:r>
              <a:endParaRPr lang="en-US" sz="1200" b="1" dirty="0">
                <a:solidFill>
                  <a:prstClr val="black"/>
                </a:solidFill>
                <a:ea typeface="ＭＳ Ｐゴシック" pitchFamily="-12" charset="-128"/>
                <a:cs typeface="ＭＳ Ｐゴシック" pitchFamily="-12" charset="-128"/>
              </a:endParaRPr>
            </a:p>
          </p:txBody>
        </p:sp>
        <p:sp>
          <p:nvSpPr>
            <p:cNvPr id="27" name="Rectangle 26"/>
            <p:cNvSpPr/>
            <p:nvPr/>
          </p:nvSpPr>
          <p:spPr>
            <a:xfrm>
              <a:off x="2428265" y="2498224"/>
              <a:ext cx="2205049" cy="338300"/>
            </a:xfrm>
            <a:prstGeom prst="rect">
              <a:avLst/>
            </a:prstGeom>
            <a:solidFill>
              <a:srgbClr val="FED06A"/>
            </a:solidFill>
            <a:ln w="9525" cap="flat" cmpd="sng" algn="ctr">
              <a:solidFill>
                <a:schemeClr val="bg1">
                  <a:lumMod val="50000"/>
                </a:schemeClr>
              </a:solidFill>
              <a:prstDash val="solid"/>
              <a:round/>
              <a:headEnd type="none" w="med" len="med"/>
              <a:tailEnd type="none" w="med" len="med"/>
            </a:ln>
            <a:effectLst/>
          </p:spPr>
          <p:txBody>
            <a:bodyPr vert="horz" wrap="square" lIns="27432" tIns="45720" rIns="91440" bIns="45720" numCol="1" rtlCol="0" anchor="ctr" anchorCtr="0" compatLnSpc="1">
              <a:prstTxWarp prst="textNoShape">
                <a:avLst/>
              </a:prstTxWarp>
            </a:bodyPr>
            <a:lstStyle/>
            <a:p>
              <a:pPr algn="ctr" defTabSz="914400" eaLnBrk="0" hangingPunct="0"/>
              <a:r>
                <a:rPr lang="en-US" sz="1200" b="1" dirty="0" smtClean="0">
                  <a:solidFill>
                    <a:prstClr val="black"/>
                  </a:solidFill>
                  <a:ea typeface="ＭＳ Ｐゴシック" pitchFamily="-12" charset="-128"/>
                  <a:cs typeface="ＭＳ Ｐゴシック" pitchFamily="-12" charset="-128"/>
                </a:rPr>
                <a:t>Build / Deploy / Measure Code Quality</a:t>
              </a:r>
              <a:endParaRPr lang="en-US" sz="1200" b="1" dirty="0">
                <a:solidFill>
                  <a:prstClr val="black"/>
                </a:solidFill>
                <a:ea typeface="ＭＳ Ｐゴシック" pitchFamily="-12" charset="-128"/>
                <a:cs typeface="ＭＳ Ｐゴシック" pitchFamily="-12" charset="-128"/>
              </a:endParaRPr>
            </a:p>
          </p:txBody>
        </p:sp>
        <p:sp>
          <p:nvSpPr>
            <p:cNvPr id="28" name="Rectangle 27"/>
            <p:cNvSpPr/>
            <p:nvPr/>
          </p:nvSpPr>
          <p:spPr>
            <a:xfrm>
              <a:off x="4633314" y="2498224"/>
              <a:ext cx="2354874" cy="338300"/>
            </a:xfrm>
            <a:prstGeom prst="rect">
              <a:avLst/>
            </a:prstGeom>
            <a:solidFill>
              <a:srgbClr val="FED06A"/>
            </a:solidFill>
            <a:ln w="9525" cap="flat" cmpd="sng" algn="ctr">
              <a:solidFill>
                <a:schemeClr val="bg1">
                  <a:lumMod val="50000"/>
                </a:schemeClr>
              </a:solidFill>
              <a:prstDash val="solid"/>
              <a:round/>
              <a:headEnd type="none" w="med" len="med"/>
              <a:tailEnd type="none" w="med" len="med"/>
            </a:ln>
            <a:effectLst/>
          </p:spPr>
          <p:txBody>
            <a:bodyPr vert="horz" wrap="square" lIns="27432" tIns="45720" rIns="91440" bIns="45720" numCol="1" rtlCol="0" anchor="ctr" anchorCtr="0" compatLnSpc="1">
              <a:prstTxWarp prst="textNoShape">
                <a:avLst/>
              </a:prstTxWarp>
            </a:bodyPr>
            <a:lstStyle/>
            <a:p>
              <a:pPr algn="ctr" defTabSz="914400" eaLnBrk="0" hangingPunct="0"/>
              <a:r>
                <a:rPr lang="en-US" sz="1200" b="1" dirty="0" smtClean="0">
                  <a:solidFill>
                    <a:prstClr val="black"/>
                  </a:solidFill>
                  <a:ea typeface="ＭＳ Ｐゴシック" pitchFamily="-12" charset="-128"/>
                  <a:cs typeface="ＭＳ Ｐゴシック" pitchFamily="-12" charset="-128"/>
                </a:rPr>
                <a:t>Test</a:t>
              </a:r>
              <a:r>
                <a:rPr lang="en-US" sz="1200" dirty="0">
                  <a:solidFill>
                    <a:prstClr val="black"/>
                  </a:solidFill>
                  <a:ea typeface="ＭＳ Ｐゴシック" pitchFamily="-12" charset="-128"/>
                  <a:cs typeface="ＭＳ Ｐゴシック" pitchFamily="-12" charset="-128"/>
                </a:rPr>
                <a:t> </a:t>
              </a:r>
              <a:r>
                <a:rPr lang="en-US" sz="1200" dirty="0" smtClean="0">
                  <a:solidFill>
                    <a:prstClr val="black"/>
                  </a:solidFill>
                  <a:ea typeface="ＭＳ Ｐゴシック" pitchFamily="-12" charset="-128"/>
                  <a:cs typeface="ＭＳ Ｐゴシック" pitchFamily="-12" charset="-128"/>
                </a:rPr>
                <a:t>/</a:t>
              </a:r>
              <a:r>
                <a:rPr lang="en-US" sz="1200" b="1" dirty="0" smtClean="0">
                  <a:solidFill>
                    <a:prstClr val="black"/>
                  </a:solidFill>
                  <a:ea typeface="ＭＳ Ｐゴシック" pitchFamily="-12" charset="-128"/>
                  <a:cs typeface="ＭＳ Ｐゴシック" pitchFamily="-12" charset="-128"/>
                </a:rPr>
                <a:t> Release/ </a:t>
              </a:r>
              <a:r>
                <a:rPr lang="en-US" sz="1200" b="1" dirty="0" smtClean="0">
                  <a:solidFill>
                    <a:prstClr val="black"/>
                  </a:solidFill>
                  <a:ea typeface="ＭＳ Ｐゴシック" pitchFamily="-12" charset="-128"/>
                  <a:cs typeface="ＭＳ Ｐゴシック" pitchFamily="-12" charset="-128"/>
                </a:rPr>
                <a:t>Monitor / Support </a:t>
              </a:r>
              <a:endParaRPr lang="en-US" sz="1200" b="1" dirty="0">
                <a:solidFill>
                  <a:prstClr val="black"/>
                </a:solidFill>
                <a:ea typeface="ＭＳ Ｐゴシック" pitchFamily="-12" charset="-128"/>
                <a:cs typeface="ＭＳ Ｐゴシック" pitchFamily="-12" charset="-128"/>
              </a:endParaRPr>
            </a:p>
          </p:txBody>
        </p:sp>
      </p:grpSp>
      <p:sp>
        <p:nvSpPr>
          <p:cNvPr id="5" name="AutoShape 4" descr="https://xebialabs.com/assets/files/logos/product-xl-deploy.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AutoShape 15" descr="Image result for plut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Rectangle 78"/>
          <p:cNvSpPr/>
          <p:nvPr/>
        </p:nvSpPr>
        <p:spPr bwMode="auto">
          <a:xfrm>
            <a:off x="5256120" y="4743316"/>
            <a:ext cx="2422204" cy="225693"/>
          </a:xfrm>
          <a:prstGeom prst="rect">
            <a:avLst/>
          </a:prstGeom>
          <a:solidFill>
            <a:schemeClr val="accent1">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Calibri" panose="020F0502020204030204" pitchFamily="34" charset="0"/>
                <a:ea typeface="ＭＳ Ｐゴシック" pitchFamily="-12" charset="-128"/>
                <a:cs typeface="Calibri" panose="020F0502020204030204" pitchFamily="34" charset="0"/>
              </a:rPr>
              <a:t>Licensed Version/Cost Associated  </a:t>
            </a:r>
            <a:endParaRPr kumimoji="0" lang="en-US" sz="1200" b="1" i="0" u="none" strike="noStrike" cap="none" normalizeH="0" baseline="0" dirty="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80" name="Rectangle 79"/>
          <p:cNvSpPr/>
          <p:nvPr/>
        </p:nvSpPr>
        <p:spPr bwMode="auto">
          <a:xfrm>
            <a:off x="3500606" y="4748433"/>
            <a:ext cx="1722363" cy="225693"/>
          </a:xfrm>
          <a:prstGeom prst="rect">
            <a:avLst/>
          </a:prstGeom>
          <a:solidFill>
            <a:schemeClr val="accent6">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Calibri" panose="020F0502020204030204" pitchFamily="34" charset="0"/>
                <a:ea typeface="ＭＳ Ｐゴシック" pitchFamily="-12" charset="-128"/>
                <a:cs typeface="Calibri" panose="020F0502020204030204" pitchFamily="34" charset="0"/>
              </a:rPr>
              <a:t>Cognizant Accelerators</a:t>
            </a:r>
            <a:endParaRPr kumimoji="0" lang="en-US" sz="1200" b="1" i="0" u="none" strike="noStrike" cap="none" normalizeH="0" baseline="0" dirty="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81" name="Rectangle 80"/>
          <p:cNvSpPr/>
          <p:nvPr/>
        </p:nvSpPr>
        <p:spPr bwMode="auto">
          <a:xfrm>
            <a:off x="1899792" y="4748433"/>
            <a:ext cx="1553925" cy="225693"/>
          </a:xfrm>
          <a:prstGeom prst="rect">
            <a:avLst/>
          </a:prstGeom>
          <a:solidFill>
            <a:schemeClr val="accent3">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200" dirty="0" smtClean="0">
                <a:latin typeface="Calibri" panose="020F0502020204030204" pitchFamily="34" charset="0"/>
                <a:ea typeface="ＭＳ Ｐゴシック" pitchFamily="-12" charset="-128"/>
                <a:cs typeface="Calibri" panose="020F0502020204030204" pitchFamily="34" charset="0"/>
              </a:rPr>
              <a:t>Open Source Tools</a:t>
            </a:r>
            <a:endParaRPr kumimoji="0" lang="en-US" sz="1200" b="1" i="0" u="none" strike="noStrike" cap="none" normalizeH="0" baseline="0" dirty="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grpSp>
        <p:nvGrpSpPr>
          <p:cNvPr id="84" name="Group 83"/>
          <p:cNvGrpSpPr/>
          <p:nvPr/>
        </p:nvGrpSpPr>
        <p:grpSpPr>
          <a:xfrm>
            <a:off x="61627" y="3505454"/>
            <a:ext cx="8954843" cy="1081694"/>
            <a:chOff x="61627" y="3505454"/>
            <a:chExt cx="8954843" cy="1081694"/>
          </a:xfrm>
        </p:grpSpPr>
        <p:grpSp>
          <p:nvGrpSpPr>
            <p:cNvPr id="58" name="Group 57"/>
            <p:cNvGrpSpPr/>
            <p:nvPr/>
          </p:nvGrpSpPr>
          <p:grpSpPr>
            <a:xfrm>
              <a:off x="61627" y="3505454"/>
              <a:ext cx="8954843" cy="1081694"/>
              <a:chOff x="43213" y="3507854"/>
              <a:chExt cx="8954843" cy="1081694"/>
            </a:xfrm>
          </p:grpSpPr>
          <p:grpSp>
            <p:nvGrpSpPr>
              <p:cNvPr id="54" name="Group 53"/>
              <p:cNvGrpSpPr/>
              <p:nvPr/>
            </p:nvGrpSpPr>
            <p:grpSpPr>
              <a:xfrm>
                <a:off x="43213" y="3507854"/>
                <a:ext cx="8954843" cy="1081694"/>
                <a:chOff x="69887" y="1634072"/>
                <a:chExt cx="8954843" cy="1081694"/>
              </a:xfrm>
            </p:grpSpPr>
            <p:sp>
              <p:nvSpPr>
                <p:cNvPr id="10" name="Rectangle 9"/>
                <p:cNvSpPr/>
                <p:nvPr/>
              </p:nvSpPr>
              <p:spPr bwMode="auto">
                <a:xfrm>
                  <a:off x="69887" y="1634072"/>
                  <a:ext cx="8954843" cy="1081694"/>
                </a:xfrm>
                <a:prstGeom prst="rect">
                  <a:avLst/>
                </a:prstGeom>
                <a:solidFill>
                  <a:schemeClr val="accent1">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endParaRPr>
                </a:p>
              </p:txBody>
            </p:sp>
            <p:pic>
              <p:nvPicPr>
                <p:cNvPr id="11" name="Picture 10"/>
                <p:cNvPicPr>
                  <a:picLocks noChangeAspect="1"/>
                </p:cNvPicPr>
                <p:nvPr/>
              </p:nvPicPr>
              <p:blipFill>
                <a:blip r:embed="rId3"/>
                <a:stretch>
                  <a:fillRect/>
                </a:stretch>
              </p:blipFill>
              <p:spPr>
                <a:xfrm>
                  <a:off x="236198" y="1759916"/>
                  <a:ext cx="800856" cy="316825"/>
                </a:xfrm>
                <a:prstGeom prst="rect">
                  <a:avLst/>
                </a:prstGeom>
              </p:spPr>
            </p:pic>
            <p:pic>
              <p:nvPicPr>
                <p:cNvPr id="29" name="Picture 28"/>
                <p:cNvPicPr>
                  <a:picLocks noChangeAspect="1"/>
                </p:cNvPicPr>
                <p:nvPr/>
              </p:nvPicPr>
              <p:blipFill>
                <a:blip r:embed="rId4"/>
                <a:stretch>
                  <a:fillRect/>
                </a:stretch>
              </p:blipFill>
              <p:spPr>
                <a:xfrm>
                  <a:off x="1406448" y="1782845"/>
                  <a:ext cx="501604" cy="559364"/>
                </a:xfrm>
                <a:prstGeom prst="rect">
                  <a:avLst/>
                </a:prstGeom>
              </p:spPr>
            </p:pic>
            <p:pic>
              <p:nvPicPr>
                <p:cNvPr id="38" name="Picture 37"/>
                <p:cNvPicPr>
                  <a:picLocks noChangeAspect="1"/>
                </p:cNvPicPr>
                <p:nvPr/>
              </p:nvPicPr>
              <p:blipFill>
                <a:blip r:embed="rId5"/>
                <a:stretch>
                  <a:fillRect/>
                </a:stretch>
              </p:blipFill>
              <p:spPr>
                <a:xfrm>
                  <a:off x="3735541" y="1785156"/>
                  <a:ext cx="753681" cy="361613"/>
                </a:xfrm>
                <a:prstGeom prst="rect">
                  <a:avLst/>
                </a:prstGeom>
              </p:spPr>
            </p:pic>
            <p:pic>
              <p:nvPicPr>
                <p:cNvPr id="39" name="Picture 38"/>
                <p:cNvPicPr>
                  <a:picLocks noChangeAspect="1"/>
                </p:cNvPicPr>
                <p:nvPr/>
              </p:nvPicPr>
              <p:blipFill>
                <a:blip r:embed="rId6"/>
                <a:stretch>
                  <a:fillRect/>
                </a:stretch>
              </p:blipFill>
              <p:spPr>
                <a:xfrm>
                  <a:off x="2306298" y="1802764"/>
                  <a:ext cx="1061560" cy="391204"/>
                </a:xfrm>
                <a:prstGeom prst="rect">
                  <a:avLst/>
                </a:prstGeom>
              </p:spPr>
            </p:pic>
            <p:pic>
              <p:nvPicPr>
                <p:cNvPr id="42" name="Picture 41"/>
                <p:cNvPicPr>
                  <a:picLocks noChangeAspect="1"/>
                </p:cNvPicPr>
                <p:nvPr/>
              </p:nvPicPr>
              <p:blipFill>
                <a:blip r:embed="rId7"/>
                <a:stretch>
                  <a:fillRect/>
                </a:stretch>
              </p:blipFill>
              <p:spPr>
                <a:xfrm>
                  <a:off x="236197" y="2202585"/>
                  <a:ext cx="784328" cy="440179"/>
                </a:xfrm>
                <a:prstGeom prst="rect">
                  <a:avLst/>
                </a:prstGeom>
              </p:spPr>
            </p:pic>
            <p:pic>
              <p:nvPicPr>
                <p:cNvPr id="53" name="Picture 52"/>
                <p:cNvPicPr>
                  <a:picLocks noChangeAspect="1"/>
                </p:cNvPicPr>
                <p:nvPr/>
              </p:nvPicPr>
              <p:blipFill>
                <a:blip r:embed="rId8"/>
                <a:stretch>
                  <a:fillRect/>
                </a:stretch>
              </p:blipFill>
              <p:spPr>
                <a:xfrm>
                  <a:off x="5638009" y="1769463"/>
                  <a:ext cx="976889" cy="424505"/>
                </a:xfrm>
                <a:prstGeom prst="rect">
                  <a:avLst/>
                </a:prstGeom>
              </p:spPr>
            </p:pic>
          </p:grpSp>
          <p:pic>
            <p:nvPicPr>
              <p:cNvPr id="57" name="Picture 56"/>
              <p:cNvPicPr>
                <a:picLocks noChangeAspect="1"/>
              </p:cNvPicPr>
              <p:nvPr/>
            </p:nvPicPr>
            <p:blipFill>
              <a:blip r:embed="rId9"/>
              <a:stretch>
                <a:fillRect/>
              </a:stretch>
            </p:blipFill>
            <p:spPr>
              <a:xfrm>
                <a:off x="7083935" y="3636776"/>
                <a:ext cx="946932" cy="405939"/>
              </a:xfrm>
              <a:prstGeom prst="rect">
                <a:avLst/>
              </a:prstGeom>
            </p:spPr>
          </p:pic>
        </p:grpSp>
        <p:pic>
          <p:nvPicPr>
            <p:cNvPr id="82" name="Picture 81"/>
            <p:cNvPicPr>
              <a:picLocks noChangeAspect="1"/>
            </p:cNvPicPr>
            <p:nvPr/>
          </p:nvPicPr>
          <p:blipFill>
            <a:blip r:embed="rId10"/>
            <a:stretch>
              <a:fillRect/>
            </a:stretch>
          </p:blipFill>
          <p:spPr>
            <a:xfrm>
              <a:off x="3638397" y="4090048"/>
              <a:ext cx="1001698" cy="440179"/>
            </a:xfrm>
            <a:prstGeom prst="rect">
              <a:avLst/>
            </a:prstGeom>
          </p:spPr>
        </p:pic>
      </p:grpSp>
      <p:grpSp>
        <p:nvGrpSpPr>
          <p:cNvPr id="85" name="Group 84"/>
          <p:cNvGrpSpPr/>
          <p:nvPr/>
        </p:nvGrpSpPr>
        <p:grpSpPr>
          <a:xfrm>
            <a:off x="46845" y="1491393"/>
            <a:ext cx="8972675" cy="1944453"/>
            <a:chOff x="46845" y="1491393"/>
            <a:chExt cx="8972675" cy="1944453"/>
          </a:xfrm>
        </p:grpSpPr>
        <p:grpSp>
          <p:nvGrpSpPr>
            <p:cNvPr id="72" name="Group 71"/>
            <p:cNvGrpSpPr/>
            <p:nvPr/>
          </p:nvGrpSpPr>
          <p:grpSpPr>
            <a:xfrm>
              <a:off x="46845" y="1491393"/>
              <a:ext cx="8954843" cy="1932300"/>
              <a:chOff x="53156" y="1500152"/>
              <a:chExt cx="8954843" cy="1932300"/>
            </a:xfrm>
          </p:grpSpPr>
          <p:grpSp>
            <p:nvGrpSpPr>
              <p:cNvPr id="67" name="Group 66"/>
              <p:cNvGrpSpPr/>
              <p:nvPr/>
            </p:nvGrpSpPr>
            <p:grpSpPr>
              <a:xfrm>
                <a:off x="53156" y="1500152"/>
                <a:ext cx="8954843" cy="1932300"/>
                <a:chOff x="53156" y="1500151"/>
                <a:chExt cx="8954843" cy="2444375"/>
              </a:xfrm>
            </p:grpSpPr>
            <p:sp>
              <p:nvSpPr>
                <p:cNvPr id="55" name="Rectangle 54"/>
                <p:cNvSpPr/>
                <p:nvPr/>
              </p:nvSpPr>
              <p:spPr bwMode="auto">
                <a:xfrm>
                  <a:off x="53156" y="1500151"/>
                  <a:ext cx="8954843" cy="2444375"/>
                </a:xfrm>
                <a:prstGeom prst="rect">
                  <a:avLst/>
                </a:prstGeom>
                <a:solidFill>
                  <a:schemeClr val="accent3">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endParaRPr>
                </a:p>
              </p:txBody>
            </p:sp>
            <p:pic>
              <p:nvPicPr>
                <p:cNvPr id="59" name="Picture 58"/>
                <p:cNvPicPr>
                  <a:picLocks noChangeAspect="1"/>
                </p:cNvPicPr>
                <p:nvPr/>
              </p:nvPicPr>
              <p:blipFill>
                <a:blip r:embed="rId11"/>
                <a:stretch>
                  <a:fillRect/>
                </a:stretch>
              </p:blipFill>
              <p:spPr>
                <a:xfrm>
                  <a:off x="177090" y="2027363"/>
                  <a:ext cx="886022" cy="521029"/>
                </a:xfrm>
                <a:prstGeom prst="rect">
                  <a:avLst/>
                </a:prstGeom>
              </p:spPr>
            </p:pic>
            <p:pic>
              <p:nvPicPr>
                <p:cNvPr id="60" name="Picture 59"/>
                <p:cNvPicPr>
                  <a:picLocks noChangeAspect="1"/>
                </p:cNvPicPr>
                <p:nvPr/>
              </p:nvPicPr>
              <p:blipFill>
                <a:blip r:embed="rId12"/>
                <a:stretch>
                  <a:fillRect/>
                </a:stretch>
              </p:blipFill>
              <p:spPr>
                <a:xfrm>
                  <a:off x="1200124" y="2287878"/>
                  <a:ext cx="609746" cy="751520"/>
                </a:xfrm>
                <a:prstGeom prst="rect">
                  <a:avLst/>
                </a:prstGeom>
              </p:spPr>
            </p:pic>
            <p:pic>
              <p:nvPicPr>
                <p:cNvPr id="61" name="Picture 60"/>
                <p:cNvPicPr>
                  <a:picLocks noChangeAspect="1"/>
                </p:cNvPicPr>
                <p:nvPr/>
              </p:nvPicPr>
              <p:blipFill>
                <a:blip r:embed="rId13"/>
                <a:stretch>
                  <a:fillRect/>
                </a:stretch>
              </p:blipFill>
              <p:spPr>
                <a:xfrm>
                  <a:off x="150678" y="2975918"/>
                  <a:ext cx="938846" cy="526355"/>
                </a:xfrm>
                <a:prstGeom prst="rect">
                  <a:avLst/>
                </a:prstGeom>
              </p:spPr>
            </p:pic>
            <p:pic>
              <p:nvPicPr>
                <p:cNvPr id="62" name="Picture 61"/>
                <p:cNvPicPr>
                  <a:picLocks noChangeAspect="1"/>
                </p:cNvPicPr>
                <p:nvPr/>
              </p:nvPicPr>
              <p:blipFill>
                <a:blip r:embed="rId14"/>
                <a:stretch>
                  <a:fillRect/>
                </a:stretch>
              </p:blipFill>
              <p:spPr>
                <a:xfrm>
                  <a:off x="2106750" y="2178776"/>
                  <a:ext cx="1008391" cy="427547"/>
                </a:xfrm>
                <a:prstGeom prst="rect">
                  <a:avLst/>
                </a:prstGeom>
              </p:spPr>
            </p:pic>
            <p:pic>
              <p:nvPicPr>
                <p:cNvPr id="63" name="Picture 62"/>
                <p:cNvPicPr>
                  <a:picLocks noChangeAspect="1"/>
                </p:cNvPicPr>
                <p:nvPr/>
              </p:nvPicPr>
              <p:blipFill>
                <a:blip r:embed="rId15"/>
                <a:stretch>
                  <a:fillRect/>
                </a:stretch>
              </p:blipFill>
              <p:spPr>
                <a:xfrm>
                  <a:off x="2131901" y="3024112"/>
                  <a:ext cx="1008319" cy="500063"/>
                </a:xfrm>
                <a:prstGeom prst="rect">
                  <a:avLst/>
                </a:prstGeom>
              </p:spPr>
            </p:pic>
            <p:pic>
              <p:nvPicPr>
                <p:cNvPr id="64" name="Picture 63"/>
                <p:cNvPicPr>
                  <a:picLocks noChangeAspect="1"/>
                </p:cNvPicPr>
                <p:nvPr/>
              </p:nvPicPr>
              <p:blipFill>
                <a:blip r:embed="rId16"/>
                <a:stretch>
                  <a:fillRect/>
                </a:stretch>
              </p:blipFill>
              <p:spPr>
                <a:xfrm>
                  <a:off x="3231774" y="1940643"/>
                  <a:ext cx="881554" cy="665680"/>
                </a:xfrm>
                <a:prstGeom prst="rect">
                  <a:avLst/>
                </a:prstGeom>
              </p:spPr>
            </p:pic>
            <p:pic>
              <p:nvPicPr>
                <p:cNvPr id="65" name="Picture 64"/>
                <p:cNvPicPr>
                  <a:picLocks noChangeAspect="1"/>
                </p:cNvPicPr>
                <p:nvPr/>
              </p:nvPicPr>
              <p:blipFill>
                <a:blip r:embed="rId17"/>
                <a:stretch>
                  <a:fillRect/>
                </a:stretch>
              </p:blipFill>
              <p:spPr>
                <a:xfrm>
                  <a:off x="4044175" y="2674108"/>
                  <a:ext cx="1175279" cy="619965"/>
                </a:xfrm>
                <a:prstGeom prst="rect">
                  <a:avLst/>
                </a:prstGeom>
              </p:spPr>
            </p:pic>
            <p:pic>
              <p:nvPicPr>
                <p:cNvPr id="66" name="Picture 65"/>
                <p:cNvPicPr>
                  <a:picLocks noChangeAspect="1"/>
                </p:cNvPicPr>
                <p:nvPr/>
              </p:nvPicPr>
              <p:blipFill>
                <a:blip r:embed="rId18"/>
                <a:stretch>
                  <a:fillRect/>
                </a:stretch>
              </p:blipFill>
              <p:spPr>
                <a:xfrm>
                  <a:off x="4169366" y="2073897"/>
                  <a:ext cx="1012679" cy="470777"/>
                </a:xfrm>
                <a:prstGeom prst="rect">
                  <a:avLst/>
                </a:prstGeom>
              </p:spPr>
            </p:pic>
          </p:grpSp>
          <p:pic>
            <p:nvPicPr>
              <p:cNvPr id="68" name="Picture 67"/>
              <p:cNvPicPr>
                <a:picLocks noChangeAspect="1"/>
              </p:cNvPicPr>
              <p:nvPr/>
            </p:nvPicPr>
            <p:blipFill>
              <a:blip r:embed="rId19"/>
              <a:stretch>
                <a:fillRect/>
              </a:stretch>
            </p:blipFill>
            <p:spPr>
              <a:xfrm>
                <a:off x="5769240" y="2206779"/>
                <a:ext cx="1028841" cy="398107"/>
              </a:xfrm>
              <a:prstGeom prst="rect">
                <a:avLst/>
              </a:prstGeom>
            </p:spPr>
          </p:pic>
          <p:pic>
            <p:nvPicPr>
              <p:cNvPr id="69" name="Picture 68"/>
              <p:cNvPicPr>
                <a:picLocks noChangeAspect="1"/>
              </p:cNvPicPr>
              <p:nvPr/>
            </p:nvPicPr>
            <p:blipFill>
              <a:blip r:embed="rId20"/>
              <a:stretch>
                <a:fillRect/>
              </a:stretch>
            </p:blipFill>
            <p:spPr>
              <a:xfrm>
                <a:off x="6988394" y="2113196"/>
                <a:ext cx="1443456" cy="385217"/>
              </a:xfrm>
              <a:prstGeom prst="rect">
                <a:avLst/>
              </a:prstGeom>
            </p:spPr>
          </p:pic>
          <p:pic>
            <p:nvPicPr>
              <p:cNvPr id="70" name="Picture 69"/>
              <p:cNvPicPr>
                <a:picLocks noChangeAspect="1"/>
              </p:cNvPicPr>
              <p:nvPr/>
            </p:nvPicPr>
            <p:blipFill>
              <a:blip r:embed="rId21"/>
              <a:stretch>
                <a:fillRect/>
              </a:stretch>
            </p:blipFill>
            <p:spPr>
              <a:xfrm>
                <a:off x="5587602" y="1670320"/>
                <a:ext cx="1257354" cy="366291"/>
              </a:xfrm>
              <a:prstGeom prst="rect">
                <a:avLst/>
              </a:prstGeom>
            </p:spPr>
          </p:pic>
          <p:pic>
            <p:nvPicPr>
              <p:cNvPr id="71" name="Picture 70"/>
              <p:cNvPicPr>
                <a:picLocks noChangeAspect="1"/>
              </p:cNvPicPr>
              <p:nvPr/>
            </p:nvPicPr>
            <p:blipFill>
              <a:blip r:embed="rId22"/>
              <a:stretch>
                <a:fillRect/>
              </a:stretch>
            </p:blipFill>
            <p:spPr>
              <a:xfrm>
                <a:off x="7071556" y="1556100"/>
                <a:ext cx="487243" cy="483824"/>
              </a:xfrm>
              <a:prstGeom prst="rect">
                <a:avLst/>
              </a:prstGeom>
            </p:spPr>
          </p:pic>
        </p:grpSp>
        <p:grpSp>
          <p:nvGrpSpPr>
            <p:cNvPr id="78" name="Group 77"/>
            <p:cNvGrpSpPr/>
            <p:nvPr/>
          </p:nvGrpSpPr>
          <p:grpSpPr>
            <a:xfrm>
              <a:off x="5393946" y="2658000"/>
              <a:ext cx="3625574" cy="777846"/>
              <a:chOff x="41634" y="2658000"/>
              <a:chExt cx="8977886" cy="777846"/>
            </a:xfrm>
          </p:grpSpPr>
          <p:sp>
            <p:nvSpPr>
              <p:cNvPr id="73" name="Rectangle 72"/>
              <p:cNvSpPr/>
              <p:nvPr/>
            </p:nvSpPr>
            <p:spPr bwMode="auto">
              <a:xfrm>
                <a:off x="41634" y="2671427"/>
                <a:ext cx="8977886" cy="764419"/>
              </a:xfrm>
              <a:prstGeom prst="rect">
                <a:avLst/>
              </a:prstGeom>
              <a:solidFill>
                <a:schemeClr val="accent6">
                  <a:lumMod val="20000"/>
                  <a:lumOff val="80000"/>
                </a:schemeClr>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endParaRPr>
              </a:p>
            </p:txBody>
          </p:sp>
          <p:pic>
            <p:nvPicPr>
              <p:cNvPr id="74" name="Picture 73" descr="C:\Users\277134\Desktop\Adpart_logo.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706739" y="2726075"/>
                <a:ext cx="1400688" cy="42806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ctsintbmcelb\Retail_Testing\Designers\Logo\Tools logo\CART LOGO Rework_low res.png"/>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6887594" y="2658000"/>
                <a:ext cx="1935175" cy="33615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db"/>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3047717" y="2994156"/>
                <a:ext cx="1976206" cy="314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 Box 55"/>
              <p:cNvSpPr txBox="1">
                <a:spLocks noChangeArrowheads="1"/>
              </p:cNvSpPr>
              <p:nvPr/>
            </p:nvSpPr>
            <p:spPr bwMode="auto">
              <a:xfrm>
                <a:off x="2285847" y="2745543"/>
                <a:ext cx="3412515" cy="313932"/>
              </a:xfrm>
              <a:prstGeom prst="rect">
                <a:avLst/>
              </a:prstGeom>
              <a:noFill/>
              <a:ln w="9525">
                <a:noFill/>
                <a:miter lim="800000"/>
                <a:headEnd/>
                <a:tailEnd/>
              </a:ln>
              <a:effectLst/>
            </p:spPr>
            <p:txBody>
              <a:bodyPr wrap="square" lIns="45720" tIns="18288" rIns="45720" bIns="18288">
                <a:spAutoFit/>
              </a:bodyPr>
              <a:lstStyle/>
              <a:p>
                <a:pPr algn="ctr" defTabSz="685676">
                  <a:spcBef>
                    <a:spcPct val="50000"/>
                  </a:spcBef>
                  <a:defRPr/>
                </a:pPr>
                <a:r>
                  <a:rPr lang="en-US" sz="1800" kern="0" dirty="0">
                    <a:gradFill>
                      <a:gsLst>
                        <a:gs pos="0">
                          <a:srgbClr val="00B0F0"/>
                        </a:gs>
                        <a:gs pos="100000">
                          <a:srgbClr val="00B050"/>
                        </a:gs>
                      </a:gsLst>
                      <a:lin ang="0" scaled="1"/>
                    </a:gradFill>
                    <a:latin typeface="Calibri" panose="020F0502020204030204" pitchFamily="34" charset="0"/>
                    <a:ea typeface="MS PGothic" pitchFamily="34" charset="-128"/>
                    <a:cs typeface="Calibri" panose="020F0502020204030204" pitchFamily="34" charset="0"/>
                  </a:rPr>
                  <a:t>SmartStub</a:t>
                </a:r>
              </a:p>
            </p:txBody>
          </p:sp>
        </p:grpSp>
        <p:pic>
          <p:nvPicPr>
            <p:cNvPr id="83" name="Picture 82"/>
            <p:cNvPicPr>
              <a:picLocks noChangeAspect="1"/>
            </p:cNvPicPr>
            <p:nvPr/>
          </p:nvPicPr>
          <p:blipFill>
            <a:blip r:embed="rId26"/>
            <a:stretch>
              <a:fillRect/>
            </a:stretch>
          </p:blipFill>
          <p:spPr>
            <a:xfrm>
              <a:off x="3205961" y="2692678"/>
              <a:ext cx="789736" cy="451278"/>
            </a:xfrm>
            <a:prstGeom prst="rect">
              <a:avLst/>
            </a:prstGeom>
          </p:spPr>
        </p:pic>
      </p:grpSp>
      <p:cxnSp>
        <p:nvCxnSpPr>
          <p:cNvPr id="43" name="Straight Connector 42"/>
          <p:cNvCxnSpPr/>
          <p:nvPr/>
        </p:nvCxnSpPr>
        <p:spPr>
          <a:xfrm flipH="1">
            <a:off x="5387249" y="1465030"/>
            <a:ext cx="3349" cy="3205143"/>
          </a:xfrm>
          <a:prstGeom prst="line">
            <a:avLst/>
          </a:prstGeom>
          <a:ln w="22225"/>
        </p:spPr>
        <p:style>
          <a:lnRef idx="1">
            <a:schemeClr val="dk1"/>
          </a:lnRef>
          <a:fillRef idx="0">
            <a:schemeClr val="dk1"/>
          </a:fillRef>
          <a:effectRef idx="0">
            <a:schemeClr val="dk1"/>
          </a:effectRef>
          <a:fontRef idx="minor">
            <a:schemeClr val="tx1"/>
          </a:fontRef>
        </p:style>
      </p:cxnSp>
      <p:cxnSp>
        <p:nvCxnSpPr>
          <p:cNvPr id="4" name="Straight Connector 3"/>
          <p:cNvCxnSpPr/>
          <p:nvPr/>
        </p:nvCxnSpPr>
        <p:spPr>
          <a:xfrm>
            <a:off x="1981200" y="1458428"/>
            <a:ext cx="0" cy="3211745"/>
          </a:xfrm>
          <a:prstGeom prst="line">
            <a:avLst/>
          </a:prstGeom>
          <a:ln w="22225"/>
        </p:spPr>
        <p:style>
          <a:lnRef idx="1">
            <a:schemeClr val="dk1"/>
          </a:lnRef>
          <a:fillRef idx="0">
            <a:schemeClr val="dk1"/>
          </a:fillRef>
          <a:effectRef idx="0">
            <a:schemeClr val="dk1"/>
          </a:effectRef>
          <a:fontRef idx="minor">
            <a:schemeClr val="tx1"/>
          </a:fontRef>
        </p:style>
      </p:cxnSp>
      <p:sp>
        <p:nvSpPr>
          <p:cNvPr id="56" name="Pentagon 55"/>
          <p:cNvSpPr/>
          <p:nvPr/>
        </p:nvSpPr>
        <p:spPr bwMode="auto">
          <a:xfrm>
            <a:off x="8049282" y="774108"/>
            <a:ext cx="975450" cy="264022"/>
          </a:xfrm>
          <a:prstGeom prst="homePlate">
            <a:avLst/>
          </a:prstGeom>
          <a:solidFill>
            <a:srgbClr val="72CDF4">
              <a:lumMod val="20000"/>
              <a:lumOff val="80000"/>
            </a:srgbClr>
          </a:solidFill>
          <a:ln w="25400" cap="flat" cmpd="sng" algn="ctr">
            <a:solidFill>
              <a:srgbClr val="00728F"/>
            </a:solidFill>
            <a:prstDash val="solid"/>
          </a:ln>
          <a:effectLst/>
        </p:spPr>
        <p:txBody>
          <a:bodyPr anchor="ctr"/>
          <a:lstStyle/>
          <a:p>
            <a:pPr algn="ctr" defTabSz="457200"/>
            <a:r>
              <a:rPr lang="en-US" sz="900" i="1" kern="0" dirty="0" smtClean="0">
                <a:solidFill>
                  <a:prstClr val="black"/>
                </a:solidFill>
              </a:rPr>
              <a:t>Support</a:t>
            </a:r>
            <a:endParaRPr lang="en-US" sz="900" b="1" i="1" kern="0" dirty="0">
              <a:solidFill>
                <a:prstClr val="black"/>
              </a:solidFill>
            </a:endParaRPr>
          </a:p>
        </p:txBody>
      </p:sp>
      <p:sp>
        <p:nvSpPr>
          <p:cNvPr id="6" name="TextBox 5"/>
          <p:cNvSpPr txBox="1"/>
          <p:nvPr/>
        </p:nvSpPr>
        <p:spPr bwMode="auto">
          <a:xfrm>
            <a:off x="7546424" y="2946467"/>
            <a:ext cx="1142148" cy="523220"/>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dirty="0" err="1" smtClean="0">
                <a:latin typeface="Calibri" panose="020F0502020204030204" pitchFamily="34" charset="0"/>
                <a:cs typeface="Calibri" panose="020F0502020204030204" pitchFamily="34" charset="0"/>
              </a:rPr>
              <a:t>AppInsights</a:t>
            </a:r>
            <a:endParaRPr lang="en-US" sz="1400" dirty="0" smtClean="0">
              <a:latin typeface="Calibri" panose="020F0502020204030204" pitchFamily="34" charset="0"/>
              <a:cs typeface="Calibri" panose="020F0502020204030204" pitchFamily="34" charset="0"/>
            </a:endParaRPr>
          </a:p>
          <a:p>
            <a:pPr eaLnBrk="0" hangingPunct="0"/>
            <a:r>
              <a:rPr lang="en-US" sz="1400" dirty="0" err="1" smtClean="0">
                <a:latin typeface="Calibri" panose="020F0502020204030204" pitchFamily="34" charset="0"/>
                <a:cs typeface="Calibri" panose="020F0502020204030204" pitchFamily="34" charset="0"/>
              </a:rPr>
              <a:t>KTNavigator</a:t>
            </a:r>
            <a:endParaRPr lang="en-US" sz="1400"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27"/>
          <a:stretch>
            <a:fillRect/>
          </a:stretch>
        </p:blipFill>
        <p:spPr>
          <a:xfrm>
            <a:off x="7761632" y="4147863"/>
            <a:ext cx="1035014" cy="334761"/>
          </a:xfrm>
          <a:prstGeom prst="rect">
            <a:avLst/>
          </a:prstGeom>
        </p:spPr>
      </p:pic>
    </p:spTree>
    <p:extLst>
      <p:ext uri="{BB962C8B-B14F-4D97-AF65-F5344CB8AC3E}">
        <p14:creationId xmlns:p14="http://schemas.microsoft.com/office/powerpoint/2010/main" val="925749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Testing Approach</a:t>
            </a:r>
          </a:p>
        </p:txBody>
      </p:sp>
    </p:spTree>
    <p:extLst>
      <p:ext uri="{BB962C8B-B14F-4D97-AF65-F5344CB8AC3E}">
        <p14:creationId xmlns:p14="http://schemas.microsoft.com/office/powerpoint/2010/main" val="34603348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ie 93"/>
          <p:cNvSpPr/>
          <p:nvPr/>
        </p:nvSpPr>
        <p:spPr bwMode="auto">
          <a:xfrm rot="7079796">
            <a:off x="859794" y="-852995"/>
            <a:ext cx="6174604" cy="6174604"/>
          </a:xfrm>
          <a:prstGeom prst="pie">
            <a:avLst>
              <a:gd name="adj1" fmla="val 13044970"/>
              <a:gd name="adj2" fmla="val 16728938"/>
            </a:avLst>
          </a:prstGeom>
          <a:solidFill>
            <a:srgbClr val="E8E7C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382" name="Freeform 381"/>
          <p:cNvSpPr/>
          <p:nvPr/>
        </p:nvSpPr>
        <p:spPr bwMode="auto">
          <a:xfrm rot="11600862">
            <a:off x="4230507" y="661883"/>
            <a:ext cx="2351834" cy="1818462"/>
          </a:xfrm>
          <a:custGeom>
            <a:avLst/>
            <a:gdLst>
              <a:gd name="connsiteX0" fmla="*/ 1463040 w 1463040"/>
              <a:gd name="connsiteY0" fmla="*/ 0 h 1097280"/>
              <a:gd name="connsiteX1" fmla="*/ 0 w 1463040"/>
              <a:gd name="connsiteY1" fmla="*/ 1097280 h 1097280"/>
            </a:gdLst>
            <a:ahLst/>
            <a:cxnLst>
              <a:cxn ang="0">
                <a:pos x="connsiteX0" y="connsiteY0"/>
              </a:cxn>
              <a:cxn ang="0">
                <a:pos x="connsiteX1" y="connsiteY1"/>
              </a:cxn>
            </a:cxnLst>
            <a:rect l="l" t="t" r="r" b="b"/>
            <a:pathLst>
              <a:path w="1463040" h="1097280">
                <a:moveTo>
                  <a:pt x="1463040" y="0"/>
                </a:moveTo>
                <a:lnTo>
                  <a:pt x="0" y="1097280"/>
                </a:lnTo>
              </a:path>
            </a:pathLst>
          </a:custGeom>
          <a:noFill/>
          <a:ln w="22225" cap="flat" cmpd="sng" algn="ctr">
            <a:solidFill>
              <a:srgbClr val="5E5E2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93" name="Pie 92"/>
          <p:cNvSpPr/>
          <p:nvPr/>
        </p:nvSpPr>
        <p:spPr bwMode="auto">
          <a:xfrm rot="13786319">
            <a:off x="2409130" y="698040"/>
            <a:ext cx="3071507" cy="3071506"/>
          </a:xfrm>
          <a:prstGeom prst="pie">
            <a:avLst>
              <a:gd name="adj1" fmla="val 10272183"/>
              <a:gd name="adj2" fmla="val 16401410"/>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89" name="Pie 88"/>
          <p:cNvSpPr/>
          <p:nvPr/>
        </p:nvSpPr>
        <p:spPr bwMode="auto">
          <a:xfrm rot="20013353">
            <a:off x="2088564" y="375777"/>
            <a:ext cx="3717058" cy="3717058"/>
          </a:xfrm>
          <a:prstGeom prst="pie">
            <a:avLst>
              <a:gd name="adj1" fmla="val 10175786"/>
              <a:gd name="adj2" fmla="val 14066937"/>
            </a:avLst>
          </a:prstGeom>
          <a:solidFill>
            <a:srgbClr val="C4EAD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2" name="Title 1"/>
          <p:cNvSpPr>
            <a:spLocks noGrp="1"/>
          </p:cNvSpPr>
          <p:nvPr>
            <p:ph type="title"/>
          </p:nvPr>
        </p:nvSpPr>
        <p:spPr/>
        <p:txBody>
          <a:bodyPr/>
          <a:lstStyle/>
          <a:p>
            <a:r>
              <a:rPr lang="en-US" dirty="0"/>
              <a:t>Our Holistic Testing Approach</a:t>
            </a:r>
          </a:p>
        </p:txBody>
      </p:sp>
      <p:grpSp>
        <p:nvGrpSpPr>
          <p:cNvPr id="6" name="Group 5"/>
          <p:cNvGrpSpPr/>
          <p:nvPr/>
        </p:nvGrpSpPr>
        <p:grpSpPr>
          <a:xfrm>
            <a:off x="152400" y="601646"/>
            <a:ext cx="8740080" cy="3430488"/>
            <a:chOff x="-6225" y="522067"/>
            <a:chExt cx="9150215" cy="3495199"/>
          </a:xfrm>
        </p:grpSpPr>
        <p:sp>
          <p:nvSpPr>
            <p:cNvPr id="90" name="Pie 89"/>
            <p:cNvSpPr/>
            <p:nvPr/>
          </p:nvSpPr>
          <p:spPr bwMode="auto">
            <a:xfrm rot="4699460">
              <a:off x="2488958" y="777869"/>
              <a:ext cx="2911849" cy="2911849"/>
            </a:xfrm>
            <a:prstGeom prst="pie">
              <a:avLst>
                <a:gd name="adj1" fmla="val 7819893"/>
                <a:gd name="adj2" fmla="val 15395213"/>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88" name="Pie 87"/>
            <p:cNvSpPr/>
            <p:nvPr/>
          </p:nvSpPr>
          <p:spPr bwMode="auto">
            <a:xfrm rot="7079796">
              <a:off x="3015078" y="1302296"/>
              <a:ext cx="1864026" cy="1864026"/>
            </a:xfrm>
            <a:prstGeom prst="pie">
              <a:avLst>
                <a:gd name="adj1" fmla="val 13044970"/>
                <a:gd name="adj2" fmla="val 16646220"/>
              </a:avLst>
            </a:prstGeom>
            <a:gradFill flip="none" rotWithShape="1">
              <a:gsLst>
                <a:gs pos="0">
                  <a:srgbClr val="666633">
                    <a:shade val="30000"/>
                    <a:satMod val="115000"/>
                  </a:srgbClr>
                </a:gs>
                <a:gs pos="50000">
                  <a:srgbClr val="666633">
                    <a:shade val="67500"/>
                    <a:satMod val="115000"/>
                  </a:srgbClr>
                </a:gs>
                <a:gs pos="100000">
                  <a:srgbClr val="666633">
                    <a:shade val="100000"/>
                    <a:satMod val="115000"/>
                  </a:srgbClr>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91" name="Pie 90"/>
            <p:cNvSpPr/>
            <p:nvPr/>
          </p:nvSpPr>
          <p:spPr bwMode="auto">
            <a:xfrm rot="4705011">
              <a:off x="3391648" y="1678861"/>
              <a:ext cx="1110892" cy="1110892"/>
            </a:xfrm>
            <a:prstGeom prst="pie">
              <a:avLst>
                <a:gd name="adj1" fmla="val 7816718"/>
                <a:gd name="adj2" fmla="val 15385229"/>
              </a:avLst>
            </a:prstGeom>
            <a:gradFill flip="none" rotWithShape="1">
              <a:gsLst>
                <a:gs pos="0">
                  <a:srgbClr val="7152A0">
                    <a:shade val="30000"/>
                    <a:satMod val="115000"/>
                  </a:srgbClr>
                </a:gs>
                <a:gs pos="50000">
                  <a:srgbClr val="7152A0">
                    <a:shade val="67500"/>
                    <a:satMod val="115000"/>
                  </a:srgbClr>
                </a:gs>
                <a:gs pos="100000">
                  <a:srgbClr val="7152A0">
                    <a:shade val="100000"/>
                    <a:satMod val="115000"/>
                  </a:srgb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92" name="Pie 91"/>
            <p:cNvSpPr/>
            <p:nvPr/>
          </p:nvSpPr>
          <p:spPr bwMode="auto">
            <a:xfrm rot="16042097">
              <a:off x="3345940" y="1624210"/>
              <a:ext cx="1205660" cy="1205660"/>
            </a:xfrm>
            <a:prstGeom prst="pie">
              <a:avLst>
                <a:gd name="adj1" fmla="val 8062600"/>
                <a:gd name="adj2" fmla="val 14083122"/>
              </a:avLst>
            </a:prstGeom>
            <a:gradFill flip="none" rotWithShape="1">
              <a:gsLst>
                <a:gs pos="0">
                  <a:srgbClr val="2294C4">
                    <a:shade val="30000"/>
                    <a:satMod val="115000"/>
                  </a:srgbClr>
                </a:gs>
                <a:gs pos="50000">
                  <a:srgbClr val="2294C4">
                    <a:shade val="67500"/>
                    <a:satMod val="115000"/>
                  </a:srgbClr>
                </a:gs>
                <a:gs pos="100000">
                  <a:srgbClr val="2294C4">
                    <a:shade val="100000"/>
                    <a:satMod val="115000"/>
                  </a:srgb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15" name="Pie 14"/>
            <p:cNvSpPr/>
            <p:nvPr/>
          </p:nvSpPr>
          <p:spPr bwMode="auto">
            <a:xfrm rot="20013353">
              <a:off x="3055972" y="1343184"/>
              <a:ext cx="1782241" cy="1782241"/>
            </a:xfrm>
            <a:prstGeom prst="pie">
              <a:avLst>
                <a:gd name="adj1" fmla="val 10175786"/>
                <a:gd name="adj2" fmla="val 14083122"/>
              </a:avLst>
            </a:prstGeom>
            <a:gradFill flip="none" rotWithShape="1">
              <a:gsLst>
                <a:gs pos="0">
                  <a:srgbClr val="44BC69">
                    <a:shade val="30000"/>
                    <a:satMod val="115000"/>
                  </a:srgbClr>
                </a:gs>
                <a:gs pos="50000">
                  <a:srgbClr val="44BC69">
                    <a:shade val="67500"/>
                    <a:satMod val="115000"/>
                  </a:srgbClr>
                </a:gs>
                <a:gs pos="100000">
                  <a:srgbClr val="44BC69">
                    <a:shade val="100000"/>
                    <a:satMod val="115000"/>
                  </a:srgb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22" name="Freeform 21"/>
            <p:cNvSpPr/>
            <p:nvPr/>
          </p:nvSpPr>
          <p:spPr bwMode="auto">
            <a:xfrm>
              <a:off x="2461260" y="2247900"/>
              <a:ext cx="1463040" cy="1097280"/>
            </a:xfrm>
            <a:custGeom>
              <a:avLst/>
              <a:gdLst>
                <a:gd name="connsiteX0" fmla="*/ 1463040 w 1463040"/>
                <a:gd name="connsiteY0" fmla="*/ 0 h 1097280"/>
                <a:gd name="connsiteX1" fmla="*/ 0 w 1463040"/>
                <a:gd name="connsiteY1" fmla="*/ 1097280 h 1097280"/>
              </a:gdLst>
              <a:ahLst/>
              <a:cxnLst>
                <a:cxn ang="0">
                  <a:pos x="connsiteX0" y="connsiteY0"/>
                </a:cxn>
                <a:cxn ang="0">
                  <a:pos x="connsiteX1" y="connsiteY1"/>
                </a:cxn>
              </a:cxnLst>
              <a:rect l="l" t="t" r="r" b="b"/>
              <a:pathLst>
                <a:path w="1463040" h="1097280">
                  <a:moveTo>
                    <a:pt x="1463040" y="0"/>
                  </a:moveTo>
                  <a:lnTo>
                    <a:pt x="0" y="1097280"/>
                  </a:lnTo>
                </a:path>
              </a:pathLst>
            </a:custGeom>
            <a:noFill/>
            <a:ln w="22225" cap="flat" cmpd="sng" algn="ctr">
              <a:solidFill>
                <a:srgbClr val="32AB5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377" name="Arc 376"/>
            <p:cNvSpPr/>
            <p:nvPr/>
          </p:nvSpPr>
          <p:spPr bwMode="auto">
            <a:xfrm>
              <a:off x="2408690" y="697601"/>
              <a:ext cx="3072384" cy="3072384"/>
            </a:xfrm>
            <a:prstGeom prst="arc">
              <a:avLst>
                <a:gd name="adj1" fmla="val 2427878"/>
                <a:gd name="adj2" fmla="val 8573577"/>
              </a:avLst>
            </a:prstGeom>
            <a:noFill/>
            <a:ln w="25400" cap="flat" cmpd="sng" algn="ctr">
              <a:solidFill>
                <a:srgbClr val="138DC0"/>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379" name="Arc 378"/>
            <p:cNvSpPr/>
            <p:nvPr/>
          </p:nvSpPr>
          <p:spPr bwMode="auto">
            <a:xfrm>
              <a:off x="2474911" y="763822"/>
              <a:ext cx="2939942" cy="2939942"/>
            </a:xfrm>
            <a:prstGeom prst="arc">
              <a:avLst>
                <a:gd name="adj1" fmla="val 12494074"/>
                <a:gd name="adj2" fmla="val 20116303"/>
              </a:avLst>
            </a:prstGeom>
            <a:noFill/>
            <a:ln w="25400" cap="flat" cmpd="sng" algn="ctr">
              <a:solidFill>
                <a:srgbClr val="68479B"/>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380" name="Freeform 379"/>
            <p:cNvSpPr/>
            <p:nvPr/>
          </p:nvSpPr>
          <p:spPr bwMode="auto">
            <a:xfrm rot="3919767">
              <a:off x="2393019" y="1249314"/>
              <a:ext cx="1463040" cy="1097280"/>
            </a:xfrm>
            <a:custGeom>
              <a:avLst/>
              <a:gdLst>
                <a:gd name="connsiteX0" fmla="*/ 1463040 w 1463040"/>
                <a:gd name="connsiteY0" fmla="*/ 0 h 1097280"/>
                <a:gd name="connsiteX1" fmla="*/ 0 w 1463040"/>
                <a:gd name="connsiteY1" fmla="*/ 1097280 h 1097280"/>
              </a:gdLst>
              <a:ahLst/>
              <a:cxnLst>
                <a:cxn ang="0">
                  <a:pos x="connsiteX0" y="connsiteY0"/>
                </a:cxn>
                <a:cxn ang="0">
                  <a:pos x="connsiteX1" y="connsiteY1"/>
                </a:cxn>
              </a:cxnLst>
              <a:rect l="l" t="t" r="r" b="b"/>
              <a:pathLst>
                <a:path w="1463040" h="1097280">
                  <a:moveTo>
                    <a:pt x="1463040" y="0"/>
                  </a:moveTo>
                  <a:lnTo>
                    <a:pt x="0" y="1097280"/>
                  </a:lnTo>
                </a:path>
              </a:pathLst>
            </a:custGeom>
            <a:noFill/>
            <a:ln w="22225" cap="flat" cmpd="sng" algn="ctr">
              <a:solidFill>
                <a:srgbClr val="68479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64" name="TextBox 63"/>
            <p:cNvSpPr txBox="1"/>
            <p:nvPr/>
          </p:nvSpPr>
          <p:spPr>
            <a:xfrm>
              <a:off x="-6225" y="1686841"/>
              <a:ext cx="1463040" cy="320040"/>
            </a:xfrm>
            <a:prstGeom prst="rect">
              <a:avLst/>
            </a:prstGeom>
            <a:solidFill>
              <a:schemeClr val="accent5"/>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Automation Focus</a:t>
              </a:r>
            </a:p>
          </p:txBody>
        </p:sp>
        <p:sp>
          <p:nvSpPr>
            <p:cNvPr id="65" name="TextBox 64"/>
            <p:cNvSpPr txBox="1"/>
            <p:nvPr/>
          </p:nvSpPr>
          <p:spPr>
            <a:xfrm>
              <a:off x="-6225" y="2450683"/>
              <a:ext cx="1463040" cy="320040"/>
            </a:xfrm>
            <a:prstGeom prst="rect">
              <a:avLst/>
            </a:prstGeom>
            <a:solidFill>
              <a:schemeClr val="accent5"/>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Measure QA Performance</a:t>
              </a:r>
            </a:p>
          </p:txBody>
        </p:sp>
        <p:sp>
          <p:nvSpPr>
            <p:cNvPr id="66" name="TextBox 65"/>
            <p:cNvSpPr txBox="1"/>
            <p:nvPr/>
          </p:nvSpPr>
          <p:spPr>
            <a:xfrm>
              <a:off x="-6225" y="2832604"/>
              <a:ext cx="1463040" cy="320040"/>
            </a:xfrm>
            <a:prstGeom prst="rect">
              <a:avLst/>
            </a:prstGeom>
            <a:solidFill>
              <a:schemeClr val="accent5"/>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Structured Defect Management Process</a:t>
              </a:r>
            </a:p>
          </p:txBody>
        </p:sp>
        <p:sp>
          <p:nvSpPr>
            <p:cNvPr id="67" name="TextBox 66"/>
            <p:cNvSpPr txBox="1"/>
            <p:nvPr/>
          </p:nvSpPr>
          <p:spPr>
            <a:xfrm>
              <a:off x="-6225" y="2068762"/>
              <a:ext cx="1463040" cy="320040"/>
            </a:xfrm>
            <a:prstGeom prst="rect">
              <a:avLst/>
            </a:prstGeom>
            <a:solidFill>
              <a:schemeClr val="accent5"/>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Structured Documentation</a:t>
              </a:r>
            </a:p>
          </p:txBody>
        </p:sp>
        <p:sp>
          <p:nvSpPr>
            <p:cNvPr id="68" name="TextBox 67"/>
            <p:cNvSpPr txBox="1"/>
            <p:nvPr/>
          </p:nvSpPr>
          <p:spPr>
            <a:xfrm>
              <a:off x="-6225" y="3214526"/>
              <a:ext cx="1463040" cy="596276"/>
            </a:xfrm>
            <a:prstGeom prst="rect">
              <a:avLst/>
            </a:prstGeom>
            <a:solidFill>
              <a:schemeClr val="accent5"/>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IMS Performance</a:t>
              </a:r>
            </a:p>
          </p:txBody>
        </p:sp>
        <p:sp>
          <p:nvSpPr>
            <p:cNvPr id="78" name="TextBox 77"/>
            <p:cNvSpPr txBox="1"/>
            <p:nvPr/>
          </p:nvSpPr>
          <p:spPr>
            <a:xfrm>
              <a:off x="-6225" y="1304920"/>
              <a:ext cx="1463040" cy="320040"/>
            </a:xfrm>
            <a:prstGeom prst="rect">
              <a:avLst/>
            </a:prstGeom>
            <a:solidFill>
              <a:schemeClr val="accent5"/>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Assured Quality for IMS Code Modernization</a:t>
              </a:r>
            </a:p>
          </p:txBody>
        </p:sp>
        <p:sp>
          <p:nvSpPr>
            <p:cNvPr id="117" name="Rounded Rectangle 116"/>
            <p:cNvSpPr/>
            <p:nvPr/>
          </p:nvSpPr>
          <p:spPr>
            <a:xfrm>
              <a:off x="-6225" y="971958"/>
              <a:ext cx="1463040" cy="249079"/>
            </a:xfrm>
            <a:prstGeom prst="roundRect">
              <a:avLst>
                <a:gd name="adj" fmla="val 50000"/>
              </a:avLst>
            </a:prstGeom>
            <a:solidFill>
              <a:srgbClr val="19759B"/>
            </a:solidFill>
            <a:ln w="25400" cap="flat" cmpd="sng" algn="ctr">
              <a:noFill/>
              <a:prstDash val="solid"/>
            </a:ln>
            <a:effectLst/>
          </p:spPr>
          <p:txBody>
            <a:bodyPr rtlCol="0" anchor="ctr"/>
            <a:lstStyle/>
            <a:p>
              <a:pPr algn="ctr" defTabSz="457178"/>
              <a:r>
                <a:rPr lang="en-US" sz="1200" dirty="0">
                  <a:solidFill>
                    <a:prstClr val="white"/>
                  </a:solidFill>
                  <a:latin typeface="Calibri" panose="020F0502020204030204" pitchFamily="34" charset="0"/>
                  <a:cs typeface="Calibri" panose="020F0502020204030204" pitchFamily="34" charset="0"/>
                </a:rPr>
                <a:t>QA OBJECTIVES</a:t>
              </a:r>
            </a:p>
          </p:txBody>
        </p:sp>
        <p:sp>
          <p:nvSpPr>
            <p:cNvPr id="123" name="TextBox 81"/>
            <p:cNvSpPr txBox="1"/>
            <p:nvPr/>
          </p:nvSpPr>
          <p:spPr>
            <a:xfrm>
              <a:off x="1700739" y="522067"/>
              <a:ext cx="5742522" cy="199156"/>
            </a:xfrm>
            <a:prstGeom prst="trapezoid">
              <a:avLst>
                <a:gd name="adj" fmla="val 80067"/>
              </a:avLst>
            </a:prstGeom>
            <a:solidFill>
              <a:srgbClr val="31859C"/>
            </a:solidFill>
            <a:ln w="25400" cap="flat" cmpd="sng" algn="ctr">
              <a:noFill/>
              <a:prstDash val="solid"/>
            </a:ln>
            <a:effectLst/>
          </p:spPr>
          <p:txBody>
            <a:bodyPr lIns="111511" tIns="55756" rIns="111511" bIns="55756" rtlCol="0"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500" b="1" i="0" u="none" strike="noStrike" kern="0" cap="none" spc="0" normalizeH="0" baseline="0">
                  <a:ln>
                    <a:noFill/>
                  </a:ln>
                  <a:solidFill>
                    <a:prstClr val="white"/>
                  </a:solidFill>
                  <a:effectLst/>
                  <a:uLnTx/>
                  <a:uFillTx/>
                  <a:latin typeface="Calibri" pitchFamily="34" charset="0"/>
                </a:defRPr>
              </a:lvl1pPr>
              <a:lvl2pPr marL="457177">
                <a:defRPr sz="2400" b="1">
                  <a:ea typeface="ＭＳ Ｐゴシック" pitchFamily="34" charset="-128"/>
                </a:defRPr>
              </a:lvl2pPr>
              <a:lvl3pPr marL="914354">
                <a:defRPr sz="2400" b="1">
                  <a:ea typeface="ＭＳ Ｐゴシック" pitchFamily="34" charset="-128"/>
                </a:defRPr>
              </a:lvl3pPr>
              <a:lvl4pPr marL="1371532">
                <a:defRPr sz="2400" b="1">
                  <a:ea typeface="ＭＳ Ｐゴシック" pitchFamily="34" charset="-128"/>
                </a:defRPr>
              </a:lvl4pPr>
              <a:lvl5pPr marL="1828709">
                <a:defRPr sz="2400" b="1">
                  <a:ea typeface="ＭＳ Ｐゴシック" pitchFamily="34" charset="-128"/>
                </a:defRPr>
              </a:lvl5pPr>
              <a:lvl6pPr marL="2285886" defTabSz="914354">
                <a:defRPr sz="2400" b="1">
                  <a:ea typeface="ＭＳ Ｐゴシック" pitchFamily="34" charset="-128"/>
                </a:defRPr>
              </a:lvl6pPr>
              <a:lvl7pPr marL="2743063" defTabSz="914354">
                <a:defRPr sz="2400" b="1">
                  <a:ea typeface="ＭＳ Ｐゴシック" pitchFamily="34" charset="-128"/>
                </a:defRPr>
              </a:lvl7pPr>
              <a:lvl8pPr marL="3200240" defTabSz="914354">
                <a:defRPr sz="2400" b="1">
                  <a:ea typeface="ＭＳ Ｐゴシック" pitchFamily="34" charset="-128"/>
                </a:defRPr>
              </a:lvl8pPr>
              <a:lvl9pPr marL="3657417" defTabSz="914354">
                <a:defRPr sz="2400" b="1">
                  <a:ea typeface="ＭＳ Ｐゴシック" pitchFamily="34" charset="-128"/>
                </a:defRPr>
              </a:lvl9pPr>
            </a:lstStyle>
            <a:p>
              <a:r>
                <a:rPr lang="en-US" sz="1200" dirty="0">
                  <a:ea typeface="Verdana" panose="020B0604030504040204" pitchFamily="34" charset="0"/>
                  <a:cs typeface="Calibri" panose="020F0502020204030204" pitchFamily="34" charset="0"/>
                </a:rPr>
                <a:t>COGNIZANT MIGRATION TESTING APPROACH</a:t>
              </a:r>
            </a:p>
          </p:txBody>
        </p:sp>
        <p:sp>
          <p:nvSpPr>
            <p:cNvPr id="139" name="TextBox 138"/>
            <p:cNvSpPr txBox="1"/>
            <p:nvPr/>
          </p:nvSpPr>
          <p:spPr>
            <a:xfrm>
              <a:off x="7680950" y="1660481"/>
              <a:ext cx="1463040" cy="381921"/>
            </a:xfrm>
            <a:prstGeom prst="rect">
              <a:avLst/>
            </a:prstGeom>
            <a:solidFill>
              <a:srgbClr val="6BB345">
                <a:alpha val="75000"/>
              </a:srgbClr>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Faster Testing Cycles thru Structured Automation</a:t>
              </a:r>
            </a:p>
          </p:txBody>
        </p:sp>
        <p:sp>
          <p:nvSpPr>
            <p:cNvPr id="140" name="TextBox 139"/>
            <p:cNvSpPr txBox="1"/>
            <p:nvPr/>
          </p:nvSpPr>
          <p:spPr>
            <a:xfrm>
              <a:off x="7680950" y="2450683"/>
              <a:ext cx="1463040" cy="320040"/>
            </a:xfrm>
            <a:prstGeom prst="rect">
              <a:avLst/>
            </a:prstGeom>
            <a:solidFill>
              <a:srgbClr val="6BB345">
                <a:alpha val="75000"/>
              </a:srgbClr>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Integrated QA Metrics Dashboard</a:t>
              </a:r>
            </a:p>
          </p:txBody>
        </p:sp>
        <p:sp>
          <p:nvSpPr>
            <p:cNvPr id="141" name="TextBox 140"/>
            <p:cNvSpPr txBox="1"/>
            <p:nvPr/>
          </p:nvSpPr>
          <p:spPr>
            <a:xfrm>
              <a:off x="7680950" y="2832604"/>
              <a:ext cx="1463040" cy="320040"/>
            </a:xfrm>
            <a:prstGeom prst="rect">
              <a:avLst/>
            </a:prstGeom>
            <a:solidFill>
              <a:srgbClr val="6BB345">
                <a:alpha val="75000"/>
              </a:srgbClr>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Centralized Test Process Repository</a:t>
              </a:r>
            </a:p>
          </p:txBody>
        </p:sp>
        <p:sp>
          <p:nvSpPr>
            <p:cNvPr id="142" name="TextBox 141"/>
            <p:cNvSpPr txBox="1"/>
            <p:nvPr/>
          </p:nvSpPr>
          <p:spPr>
            <a:xfrm>
              <a:off x="7680950" y="2068762"/>
              <a:ext cx="1463040" cy="320040"/>
            </a:xfrm>
            <a:prstGeom prst="rect">
              <a:avLst/>
            </a:prstGeom>
            <a:solidFill>
              <a:srgbClr val="6BB345">
                <a:alpha val="75000"/>
              </a:srgbClr>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Centralized Knowledge Repository</a:t>
              </a:r>
            </a:p>
          </p:txBody>
        </p:sp>
        <p:sp>
          <p:nvSpPr>
            <p:cNvPr id="143" name="TextBox 142"/>
            <p:cNvSpPr txBox="1"/>
            <p:nvPr/>
          </p:nvSpPr>
          <p:spPr>
            <a:xfrm>
              <a:off x="7680950" y="3214524"/>
              <a:ext cx="1463040" cy="599802"/>
            </a:xfrm>
            <a:prstGeom prst="rect">
              <a:avLst/>
            </a:prstGeom>
            <a:solidFill>
              <a:srgbClr val="6BB345">
                <a:alpha val="75000"/>
              </a:srgbClr>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Modernized apps performance &gt;= benchmark</a:t>
              </a:r>
            </a:p>
          </p:txBody>
        </p:sp>
        <p:sp>
          <p:nvSpPr>
            <p:cNvPr id="144" name="TextBox 143"/>
            <p:cNvSpPr txBox="1"/>
            <p:nvPr/>
          </p:nvSpPr>
          <p:spPr>
            <a:xfrm>
              <a:off x="7680950" y="1304920"/>
              <a:ext cx="1463040" cy="320040"/>
            </a:xfrm>
            <a:prstGeom prst="rect">
              <a:avLst/>
            </a:prstGeom>
            <a:solidFill>
              <a:srgbClr val="6BB345">
                <a:alpha val="75000"/>
              </a:srgbClr>
            </a:solidFill>
          </p:spPr>
          <p:txBody>
            <a:bodyPr wrap="square" lIns="34290" rIns="34290" rtlCol="0" anchor="ctr">
              <a:noAutofit/>
            </a:bodyPr>
            <a:lstStyle>
              <a:defPPr>
                <a:defRPr lang="en-US"/>
              </a:defPPr>
              <a:lvl1pPr algn="ctr" defTabSz="457189">
                <a:lnSpc>
                  <a:spcPct val="90000"/>
                </a:lnSpc>
                <a:defRPr sz="1000" b="1" kern="0">
                  <a:solidFill>
                    <a:schemeClr val="bg1"/>
                  </a:solidFill>
                  <a:latin typeface="Calibri" panose="020F0502020204030204" pitchFamily="34" charset="0"/>
                  <a:cs typeface="Calibri" panose="020F0502020204030204" pitchFamily="34" charset="0"/>
                </a:defRPr>
              </a:lvl1pPr>
            </a:lstStyle>
            <a:p>
              <a:pPr>
                <a:defRPr/>
              </a:pPr>
              <a:r>
                <a:rPr lang="en-US" dirty="0">
                  <a:solidFill>
                    <a:prstClr val="white"/>
                  </a:solidFill>
                </a:rPr>
                <a:t>Defect Free IMS Code Modernization</a:t>
              </a:r>
            </a:p>
          </p:txBody>
        </p:sp>
        <p:sp>
          <p:nvSpPr>
            <p:cNvPr id="151" name="Rounded Rectangle 150"/>
            <p:cNvSpPr/>
            <p:nvPr/>
          </p:nvSpPr>
          <p:spPr>
            <a:xfrm>
              <a:off x="7680950" y="971958"/>
              <a:ext cx="1463040" cy="249079"/>
            </a:xfrm>
            <a:prstGeom prst="roundRect">
              <a:avLst>
                <a:gd name="adj" fmla="val 50000"/>
              </a:avLst>
            </a:prstGeom>
            <a:solidFill>
              <a:srgbClr val="4D7F31">
                <a:alpha val="74902"/>
              </a:srgbClr>
            </a:solidFill>
            <a:ln w="25400" cap="flat" cmpd="sng" algn="ctr">
              <a:noFill/>
              <a:prstDash val="solid"/>
            </a:ln>
            <a:effectLst/>
          </p:spPr>
          <p:txBody>
            <a:bodyPr rtlCol="0" anchor="ctr"/>
            <a:lstStyle/>
            <a:p>
              <a:pPr algn="ctr" defTabSz="457178"/>
              <a:r>
                <a:rPr lang="en-US" sz="1200" dirty="0">
                  <a:solidFill>
                    <a:prstClr val="white"/>
                  </a:solidFill>
                  <a:latin typeface="Calibri" panose="020F0502020204030204" pitchFamily="34" charset="0"/>
                  <a:cs typeface="Calibri" panose="020F0502020204030204" pitchFamily="34" charset="0"/>
                </a:rPr>
                <a:t>QA OUTCOMES</a:t>
              </a:r>
            </a:p>
          </p:txBody>
        </p:sp>
        <p:pic>
          <p:nvPicPr>
            <p:cNvPr id="3074" name="Picture 2" descr="https://d30y9cdsu7xlg0.cloudfront.net/png/1392483-200.png"/>
            <p:cNvPicPr>
              <a:picLocks noChangeAspect="1" noChangeArrowheads="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9926" y="544308"/>
              <a:ext cx="410737" cy="4107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30y9cdsu7xlg0.cloudfront.net/png/1133256-200.png"/>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01309" y="553862"/>
              <a:ext cx="397153" cy="397153"/>
            </a:xfrm>
            <a:prstGeom prst="rect">
              <a:avLst/>
            </a:prstGeom>
            <a:noFill/>
            <a:extLst>
              <a:ext uri="{909E8E84-426E-40DD-AFC4-6F175D3DCCD1}">
                <a14:hiddenFill xmlns:a14="http://schemas.microsoft.com/office/drawing/2010/main">
                  <a:solidFill>
                    <a:srgbClr val="FFFFFF"/>
                  </a:solidFill>
                </a14:hiddenFill>
              </a:ext>
            </a:extLst>
          </p:spPr>
        </p:pic>
        <p:sp>
          <p:nvSpPr>
            <p:cNvPr id="3" name="Pentagon 2"/>
            <p:cNvSpPr/>
            <p:nvPr/>
          </p:nvSpPr>
          <p:spPr bwMode="auto">
            <a:xfrm>
              <a:off x="1499193" y="1304920"/>
              <a:ext cx="264495" cy="2229645"/>
            </a:xfrm>
            <a:prstGeom prst="homePlate">
              <a:avLst>
                <a:gd name="adj" fmla="val 100000"/>
              </a:avLst>
            </a:prstGeom>
            <a:solidFill>
              <a:srgbClr val="4BACC6"/>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74" name="Pentagon 73"/>
            <p:cNvSpPr/>
            <p:nvPr/>
          </p:nvSpPr>
          <p:spPr bwMode="auto">
            <a:xfrm>
              <a:off x="7375683" y="1304920"/>
              <a:ext cx="264495" cy="2229645"/>
            </a:xfrm>
            <a:prstGeom prst="homePlate">
              <a:avLst>
                <a:gd name="adj" fmla="val 100000"/>
              </a:avLst>
            </a:prstGeom>
            <a:solidFill>
              <a:srgbClr val="90C67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75" name="Freeform 74"/>
            <p:cNvSpPr/>
            <p:nvPr/>
          </p:nvSpPr>
          <p:spPr bwMode="auto">
            <a:xfrm rot="152528">
              <a:off x="4068639" y="2400718"/>
              <a:ext cx="2363131" cy="1616548"/>
            </a:xfrm>
            <a:custGeom>
              <a:avLst/>
              <a:gdLst>
                <a:gd name="connsiteX0" fmla="*/ 0 w 1600200"/>
                <a:gd name="connsiteY0" fmla="*/ 0 h 1371600"/>
                <a:gd name="connsiteX1" fmla="*/ 1600200 w 1600200"/>
                <a:gd name="connsiteY1" fmla="*/ 1371600 h 1371600"/>
              </a:gdLst>
              <a:ahLst/>
              <a:cxnLst>
                <a:cxn ang="0">
                  <a:pos x="connsiteX0" y="connsiteY0"/>
                </a:cxn>
                <a:cxn ang="0">
                  <a:pos x="connsiteX1" y="connsiteY1"/>
                </a:cxn>
              </a:cxnLst>
              <a:rect l="l" t="t" r="r" b="b"/>
              <a:pathLst>
                <a:path w="1600200" h="1371600">
                  <a:moveTo>
                    <a:pt x="0" y="0"/>
                  </a:moveTo>
                  <a:lnTo>
                    <a:pt x="1600200" y="1371600"/>
                  </a:lnTo>
                </a:path>
              </a:pathLst>
            </a:custGeom>
            <a:noFill/>
            <a:ln w="22225" cap="flat" cmpd="sng" algn="ctr">
              <a:solidFill>
                <a:schemeClr val="bg1"/>
              </a:solidFill>
              <a:prstDash val="solid"/>
              <a:round/>
              <a:headEnd type="none" w="med" len="med"/>
              <a:tailEnd type="none" w="med" len="med"/>
            </a:ln>
            <a:effectLst>
              <a:outerShdw blurRad="50800" dist="127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5" name="Circular Arrow 4"/>
            <p:cNvSpPr/>
            <p:nvPr/>
          </p:nvSpPr>
          <p:spPr bwMode="auto">
            <a:xfrm rot="10211929">
              <a:off x="4015785" y="2089137"/>
              <a:ext cx="1709850" cy="1709850"/>
            </a:xfrm>
            <a:prstGeom prst="circularArrow">
              <a:avLst>
                <a:gd name="adj1" fmla="val 8553"/>
                <a:gd name="adj2" fmla="val 1142319"/>
                <a:gd name="adj3" fmla="val 16093532"/>
                <a:gd name="adj4" fmla="val 14043187"/>
                <a:gd name="adj5" fmla="val 7618"/>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7" name="Rectangle 6"/>
            <p:cNvSpPr/>
            <p:nvPr/>
          </p:nvSpPr>
          <p:spPr>
            <a:xfrm>
              <a:off x="3451809" y="2442324"/>
              <a:ext cx="936349" cy="407657"/>
            </a:xfrm>
            <a:prstGeom prst="rect">
              <a:avLst/>
            </a:prstGeom>
          </p:spPr>
          <p:txBody>
            <a:bodyPr wrap="square">
              <a:spAutoFit/>
            </a:bodyPr>
            <a:lstStyle/>
            <a:p>
              <a:pPr algn="ctr" fontAlgn="base">
                <a:spcBef>
                  <a:spcPct val="0"/>
                </a:spcBef>
                <a:spcAft>
                  <a:spcPct val="0"/>
                </a:spcAft>
              </a:pPr>
              <a:r>
                <a:rPr lang="en-US" sz="1000" i="1" dirty="0">
                  <a:solidFill>
                    <a:prstClr val="white"/>
                  </a:solidFill>
                  <a:latin typeface="Calibri" panose="020F0502020204030204" pitchFamily="34" charset="0"/>
                  <a:cs typeface="Calibri" panose="020F0502020204030204" pitchFamily="34" charset="0"/>
                </a:rPr>
                <a:t>MIGRATION PREP</a:t>
              </a:r>
            </a:p>
          </p:txBody>
        </p:sp>
        <p:sp>
          <p:nvSpPr>
            <p:cNvPr id="95" name="Rectangle 94"/>
            <p:cNvSpPr/>
            <p:nvPr/>
          </p:nvSpPr>
          <p:spPr>
            <a:xfrm>
              <a:off x="2937054" y="2048621"/>
              <a:ext cx="936349" cy="407657"/>
            </a:xfrm>
            <a:prstGeom prst="rect">
              <a:avLst/>
            </a:prstGeom>
          </p:spPr>
          <p:txBody>
            <a:bodyPr wrap="square">
              <a:spAutoFit/>
            </a:bodyPr>
            <a:lstStyle/>
            <a:p>
              <a:pPr algn="ctr" fontAlgn="base">
                <a:spcBef>
                  <a:spcPct val="0"/>
                </a:spcBef>
                <a:spcAft>
                  <a:spcPct val="0"/>
                </a:spcAft>
              </a:pPr>
              <a:r>
                <a:rPr lang="en-US" sz="1000" i="1" dirty="0">
                  <a:solidFill>
                    <a:prstClr val="white"/>
                  </a:solidFill>
                  <a:latin typeface="Calibri" panose="020F0502020204030204" pitchFamily="34" charset="0"/>
                  <a:cs typeface="Calibri" panose="020F0502020204030204" pitchFamily="34" charset="0"/>
                </a:rPr>
                <a:t>PRE-MIGRATION</a:t>
              </a:r>
            </a:p>
          </p:txBody>
        </p:sp>
        <p:sp>
          <p:nvSpPr>
            <p:cNvPr id="98" name="Rectangle 97"/>
            <p:cNvSpPr/>
            <p:nvPr/>
          </p:nvSpPr>
          <p:spPr>
            <a:xfrm>
              <a:off x="3476114" y="1801551"/>
              <a:ext cx="936349" cy="250866"/>
            </a:xfrm>
            <a:prstGeom prst="rect">
              <a:avLst/>
            </a:prstGeom>
          </p:spPr>
          <p:txBody>
            <a:bodyPr wrap="square">
              <a:spAutoFit/>
            </a:bodyPr>
            <a:lstStyle/>
            <a:p>
              <a:pPr algn="ctr" fontAlgn="base">
                <a:spcBef>
                  <a:spcPct val="0"/>
                </a:spcBef>
                <a:spcAft>
                  <a:spcPct val="0"/>
                </a:spcAft>
              </a:pPr>
              <a:r>
                <a:rPr lang="en-US" sz="1000" i="1" dirty="0">
                  <a:solidFill>
                    <a:prstClr val="white"/>
                  </a:solidFill>
                  <a:latin typeface="Calibri" panose="020F0502020204030204" pitchFamily="34" charset="0"/>
                  <a:cs typeface="Calibri" panose="020F0502020204030204" pitchFamily="34" charset="0"/>
                </a:rPr>
                <a:t>MIGRATION</a:t>
              </a:r>
            </a:p>
          </p:txBody>
        </p:sp>
        <p:sp>
          <p:nvSpPr>
            <p:cNvPr id="100" name="Rectangle 99"/>
            <p:cNvSpPr/>
            <p:nvPr/>
          </p:nvSpPr>
          <p:spPr>
            <a:xfrm>
              <a:off x="4057760" y="2059670"/>
              <a:ext cx="936349" cy="407657"/>
            </a:xfrm>
            <a:prstGeom prst="rect">
              <a:avLst/>
            </a:prstGeom>
          </p:spPr>
          <p:txBody>
            <a:bodyPr wrap="square">
              <a:spAutoFit/>
            </a:bodyPr>
            <a:lstStyle/>
            <a:p>
              <a:pPr algn="ctr" fontAlgn="base">
                <a:spcBef>
                  <a:spcPct val="0"/>
                </a:spcBef>
                <a:spcAft>
                  <a:spcPct val="0"/>
                </a:spcAft>
              </a:pPr>
              <a:r>
                <a:rPr lang="en-US" sz="1000" i="1" dirty="0">
                  <a:solidFill>
                    <a:prstClr val="white"/>
                  </a:solidFill>
                  <a:latin typeface="Calibri" panose="020F0502020204030204" pitchFamily="34" charset="0"/>
                  <a:cs typeface="Calibri" panose="020F0502020204030204" pitchFamily="34" charset="0"/>
                </a:rPr>
                <a:t>POST-MIGRATION</a:t>
              </a:r>
            </a:p>
          </p:txBody>
        </p:sp>
        <p:sp>
          <p:nvSpPr>
            <p:cNvPr id="4" name="Freeform 3"/>
            <p:cNvSpPr/>
            <p:nvPr/>
          </p:nvSpPr>
          <p:spPr bwMode="auto">
            <a:xfrm>
              <a:off x="4080673" y="2330906"/>
              <a:ext cx="1600200" cy="1371600"/>
            </a:xfrm>
            <a:custGeom>
              <a:avLst/>
              <a:gdLst>
                <a:gd name="connsiteX0" fmla="*/ 0 w 1600200"/>
                <a:gd name="connsiteY0" fmla="*/ 0 h 1371600"/>
                <a:gd name="connsiteX1" fmla="*/ 1600200 w 1600200"/>
                <a:gd name="connsiteY1" fmla="*/ 1371600 h 1371600"/>
              </a:gdLst>
              <a:ahLst/>
              <a:cxnLst>
                <a:cxn ang="0">
                  <a:pos x="connsiteX0" y="connsiteY0"/>
                </a:cxn>
                <a:cxn ang="0">
                  <a:pos x="connsiteX1" y="connsiteY1"/>
                </a:cxn>
              </a:cxnLst>
              <a:rect l="l" t="t" r="r" b="b"/>
              <a:pathLst>
                <a:path w="1600200" h="1371600">
                  <a:moveTo>
                    <a:pt x="0" y="0"/>
                  </a:moveTo>
                  <a:lnTo>
                    <a:pt x="1600200" y="1371600"/>
                  </a:lnTo>
                </a:path>
              </a:pathLst>
            </a:custGeom>
            <a:noFill/>
            <a:ln w="22225" cap="flat" cmpd="sng" algn="ctr">
              <a:solidFill>
                <a:schemeClr val="accent2">
                  <a:lumMod val="60000"/>
                  <a:lumOff val="40000"/>
                </a:schemeClr>
              </a:solidFill>
              <a:prstDash val="solid"/>
              <a:round/>
              <a:headEnd type="none" w="med" len="med"/>
              <a:tailEnd type="none" w="med" len="med"/>
            </a:ln>
            <a:effectLst>
              <a:outerShdw blurRad="50800" dist="127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16" name="Oval 15"/>
            <p:cNvSpPr/>
            <p:nvPr/>
          </p:nvSpPr>
          <p:spPr bwMode="auto">
            <a:xfrm rot="779796">
              <a:off x="3767526" y="2035533"/>
              <a:ext cx="405476" cy="405474"/>
            </a:xfrm>
            <a:prstGeom prst="ellipse">
              <a:avLst/>
            </a:prstGeom>
            <a:solidFill>
              <a:schemeClr val="bg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73" name="Refresh Icon"/>
            <p:cNvSpPr>
              <a:spLocks noChangeAspect="1" noEditPoints="1"/>
            </p:cNvSpPr>
            <p:nvPr/>
          </p:nvSpPr>
          <p:spPr bwMode="auto">
            <a:xfrm>
              <a:off x="3837364" y="2114699"/>
              <a:ext cx="268288" cy="268288"/>
            </a:xfrm>
            <a:custGeom>
              <a:avLst/>
              <a:gdLst>
                <a:gd name="T0" fmla="*/ 1217 w 1237"/>
                <a:gd name="T1" fmla="*/ 747 h 1237"/>
                <a:gd name="T2" fmla="*/ 1216 w 1237"/>
                <a:gd name="T3" fmla="*/ 753 h 1237"/>
                <a:gd name="T4" fmla="*/ 1000 w 1237"/>
                <a:gd name="T5" fmla="*/ 1103 h 1237"/>
                <a:gd name="T6" fmla="*/ 616 w 1237"/>
                <a:gd name="T7" fmla="*/ 1237 h 1237"/>
                <a:gd name="T8" fmla="*/ 388 w 1237"/>
                <a:gd name="T9" fmla="*/ 1193 h 1237"/>
                <a:gd name="T10" fmla="*/ 192 w 1237"/>
                <a:gd name="T11" fmla="*/ 1066 h 1237"/>
                <a:gd name="T12" fmla="*/ 88 w 1237"/>
                <a:gd name="T13" fmla="*/ 1170 h 1237"/>
                <a:gd name="T14" fmla="*/ 52 w 1237"/>
                <a:gd name="T15" fmla="*/ 1185 h 1237"/>
                <a:gd name="T16" fmla="*/ 16 w 1237"/>
                <a:gd name="T17" fmla="*/ 1170 h 1237"/>
                <a:gd name="T18" fmla="*/ 0 w 1237"/>
                <a:gd name="T19" fmla="*/ 1134 h 1237"/>
                <a:gd name="T20" fmla="*/ 0 w 1237"/>
                <a:gd name="T21" fmla="*/ 773 h 1237"/>
                <a:gd name="T22" fmla="*/ 16 w 1237"/>
                <a:gd name="T23" fmla="*/ 737 h 1237"/>
                <a:gd name="T24" fmla="*/ 52 w 1237"/>
                <a:gd name="T25" fmla="*/ 722 h 1237"/>
                <a:gd name="T26" fmla="*/ 413 w 1237"/>
                <a:gd name="T27" fmla="*/ 722 h 1237"/>
                <a:gd name="T28" fmla="*/ 449 w 1237"/>
                <a:gd name="T29" fmla="*/ 737 h 1237"/>
                <a:gd name="T30" fmla="*/ 464 w 1237"/>
                <a:gd name="T31" fmla="*/ 773 h 1237"/>
                <a:gd name="T32" fmla="*/ 449 w 1237"/>
                <a:gd name="T33" fmla="*/ 809 h 1237"/>
                <a:gd name="T34" fmla="*/ 339 w 1237"/>
                <a:gd name="T35" fmla="*/ 920 h 1237"/>
                <a:gd name="T36" fmla="*/ 468 w 1237"/>
                <a:gd name="T37" fmla="*/ 1002 h 1237"/>
                <a:gd name="T38" fmla="*/ 619 w 1237"/>
                <a:gd name="T39" fmla="*/ 1031 h 1237"/>
                <a:gd name="T40" fmla="*/ 820 w 1237"/>
                <a:gd name="T41" fmla="*/ 979 h 1237"/>
                <a:gd name="T42" fmla="*/ 970 w 1237"/>
                <a:gd name="T43" fmla="*/ 834 h 1237"/>
                <a:gd name="T44" fmla="*/ 1012 w 1237"/>
                <a:gd name="T45" fmla="*/ 740 h 1237"/>
                <a:gd name="T46" fmla="*/ 1037 w 1237"/>
                <a:gd name="T47" fmla="*/ 722 h 1237"/>
                <a:gd name="T48" fmla="*/ 1191 w 1237"/>
                <a:gd name="T49" fmla="*/ 722 h 1237"/>
                <a:gd name="T50" fmla="*/ 1209 w 1237"/>
                <a:gd name="T51" fmla="*/ 729 h 1237"/>
                <a:gd name="T52" fmla="*/ 1217 w 1237"/>
                <a:gd name="T53" fmla="*/ 747 h 1237"/>
                <a:gd name="T54" fmla="*/ 1237 w 1237"/>
                <a:gd name="T55" fmla="*/ 103 h 1237"/>
                <a:gd name="T56" fmla="*/ 1237 w 1237"/>
                <a:gd name="T57" fmla="*/ 464 h 1237"/>
                <a:gd name="T58" fmla="*/ 1222 w 1237"/>
                <a:gd name="T59" fmla="*/ 500 h 1237"/>
                <a:gd name="T60" fmla="*/ 1186 w 1237"/>
                <a:gd name="T61" fmla="*/ 516 h 1237"/>
                <a:gd name="T62" fmla="*/ 825 w 1237"/>
                <a:gd name="T63" fmla="*/ 516 h 1237"/>
                <a:gd name="T64" fmla="*/ 789 w 1237"/>
                <a:gd name="T65" fmla="*/ 500 h 1237"/>
                <a:gd name="T66" fmla="*/ 773 w 1237"/>
                <a:gd name="T67" fmla="*/ 464 h 1237"/>
                <a:gd name="T68" fmla="*/ 789 w 1237"/>
                <a:gd name="T69" fmla="*/ 428 h 1237"/>
                <a:gd name="T70" fmla="*/ 900 w 1237"/>
                <a:gd name="T71" fmla="*/ 317 h 1237"/>
                <a:gd name="T72" fmla="*/ 619 w 1237"/>
                <a:gd name="T73" fmla="*/ 206 h 1237"/>
                <a:gd name="T74" fmla="*/ 418 w 1237"/>
                <a:gd name="T75" fmla="*/ 259 h 1237"/>
                <a:gd name="T76" fmla="*/ 268 w 1237"/>
                <a:gd name="T77" fmla="*/ 403 h 1237"/>
                <a:gd name="T78" fmla="*/ 225 w 1237"/>
                <a:gd name="T79" fmla="*/ 497 h 1237"/>
                <a:gd name="T80" fmla="*/ 201 w 1237"/>
                <a:gd name="T81" fmla="*/ 516 h 1237"/>
                <a:gd name="T82" fmla="*/ 41 w 1237"/>
                <a:gd name="T83" fmla="*/ 516 h 1237"/>
                <a:gd name="T84" fmla="*/ 23 w 1237"/>
                <a:gd name="T85" fmla="*/ 508 h 1237"/>
                <a:gd name="T86" fmla="*/ 15 w 1237"/>
                <a:gd name="T87" fmla="*/ 490 h 1237"/>
                <a:gd name="T88" fmla="*/ 15 w 1237"/>
                <a:gd name="T89" fmla="*/ 484 h 1237"/>
                <a:gd name="T90" fmla="*/ 232 w 1237"/>
                <a:gd name="T91" fmla="*/ 134 h 1237"/>
                <a:gd name="T92" fmla="*/ 619 w 1237"/>
                <a:gd name="T93" fmla="*/ 0 h 1237"/>
                <a:gd name="T94" fmla="*/ 847 w 1237"/>
                <a:gd name="T95" fmla="*/ 45 h 1237"/>
                <a:gd name="T96" fmla="*/ 1045 w 1237"/>
                <a:gd name="T97" fmla="*/ 171 h 1237"/>
                <a:gd name="T98" fmla="*/ 1149 w 1237"/>
                <a:gd name="T99" fmla="*/ 67 h 1237"/>
                <a:gd name="T100" fmla="*/ 1186 w 1237"/>
                <a:gd name="T101" fmla="*/ 52 h 1237"/>
                <a:gd name="T102" fmla="*/ 1222 w 1237"/>
                <a:gd name="T103" fmla="*/ 67 h 1237"/>
                <a:gd name="T104" fmla="*/ 1237 w 1237"/>
                <a:gd name="T105" fmla="*/ 103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37" h="1237">
                  <a:moveTo>
                    <a:pt x="1217" y="747"/>
                  </a:moveTo>
                  <a:cubicBezTo>
                    <a:pt x="1217" y="750"/>
                    <a:pt x="1217" y="752"/>
                    <a:pt x="1216" y="753"/>
                  </a:cubicBezTo>
                  <a:cubicBezTo>
                    <a:pt x="1182" y="897"/>
                    <a:pt x="1110" y="1014"/>
                    <a:pt x="1000" y="1103"/>
                  </a:cubicBezTo>
                  <a:cubicBezTo>
                    <a:pt x="891" y="1192"/>
                    <a:pt x="763" y="1237"/>
                    <a:pt x="616" y="1237"/>
                  </a:cubicBezTo>
                  <a:cubicBezTo>
                    <a:pt x="537" y="1237"/>
                    <a:pt x="461" y="1222"/>
                    <a:pt x="388" y="1193"/>
                  </a:cubicBezTo>
                  <a:cubicBezTo>
                    <a:pt x="315" y="1163"/>
                    <a:pt x="250" y="1121"/>
                    <a:pt x="192" y="1066"/>
                  </a:cubicBezTo>
                  <a:lnTo>
                    <a:pt x="88" y="1170"/>
                  </a:lnTo>
                  <a:cubicBezTo>
                    <a:pt x="78" y="1180"/>
                    <a:pt x="66" y="1185"/>
                    <a:pt x="52" y="1185"/>
                  </a:cubicBezTo>
                  <a:cubicBezTo>
                    <a:pt x="38" y="1185"/>
                    <a:pt x="26" y="1180"/>
                    <a:pt x="16" y="1170"/>
                  </a:cubicBezTo>
                  <a:cubicBezTo>
                    <a:pt x="6" y="1160"/>
                    <a:pt x="0" y="1148"/>
                    <a:pt x="0" y="1134"/>
                  </a:cubicBezTo>
                  <a:lnTo>
                    <a:pt x="0" y="773"/>
                  </a:lnTo>
                  <a:cubicBezTo>
                    <a:pt x="0" y="759"/>
                    <a:pt x="6" y="747"/>
                    <a:pt x="16" y="737"/>
                  </a:cubicBezTo>
                  <a:cubicBezTo>
                    <a:pt x="26" y="727"/>
                    <a:pt x="38" y="722"/>
                    <a:pt x="52" y="722"/>
                  </a:cubicBezTo>
                  <a:lnTo>
                    <a:pt x="413" y="722"/>
                  </a:lnTo>
                  <a:cubicBezTo>
                    <a:pt x="427" y="722"/>
                    <a:pt x="439" y="727"/>
                    <a:pt x="449" y="737"/>
                  </a:cubicBezTo>
                  <a:cubicBezTo>
                    <a:pt x="459" y="747"/>
                    <a:pt x="464" y="759"/>
                    <a:pt x="464" y="773"/>
                  </a:cubicBezTo>
                  <a:cubicBezTo>
                    <a:pt x="464" y="787"/>
                    <a:pt x="459" y="799"/>
                    <a:pt x="449" y="809"/>
                  </a:cubicBezTo>
                  <a:lnTo>
                    <a:pt x="339" y="920"/>
                  </a:lnTo>
                  <a:cubicBezTo>
                    <a:pt x="377" y="955"/>
                    <a:pt x="420" y="983"/>
                    <a:pt x="468" y="1002"/>
                  </a:cubicBezTo>
                  <a:cubicBezTo>
                    <a:pt x="517" y="1021"/>
                    <a:pt x="567" y="1031"/>
                    <a:pt x="619" y="1031"/>
                  </a:cubicBezTo>
                  <a:cubicBezTo>
                    <a:pt x="691" y="1031"/>
                    <a:pt x="758" y="1013"/>
                    <a:pt x="820" y="979"/>
                  </a:cubicBezTo>
                  <a:cubicBezTo>
                    <a:pt x="882" y="944"/>
                    <a:pt x="932" y="896"/>
                    <a:pt x="970" y="834"/>
                  </a:cubicBezTo>
                  <a:cubicBezTo>
                    <a:pt x="976" y="825"/>
                    <a:pt x="990" y="794"/>
                    <a:pt x="1012" y="740"/>
                  </a:cubicBezTo>
                  <a:cubicBezTo>
                    <a:pt x="1017" y="728"/>
                    <a:pt x="1025" y="722"/>
                    <a:pt x="1037" y="722"/>
                  </a:cubicBezTo>
                  <a:lnTo>
                    <a:pt x="1191" y="722"/>
                  </a:lnTo>
                  <a:cubicBezTo>
                    <a:pt x="1198" y="722"/>
                    <a:pt x="1204" y="724"/>
                    <a:pt x="1209" y="729"/>
                  </a:cubicBezTo>
                  <a:cubicBezTo>
                    <a:pt x="1214" y="734"/>
                    <a:pt x="1217" y="740"/>
                    <a:pt x="1217" y="747"/>
                  </a:cubicBezTo>
                  <a:close/>
                  <a:moveTo>
                    <a:pt x="1237" y="103"/>
                  </a:moveTo>
                  <a:lnTo>
                    <a:pt x="1237" y="464"/>
                  </a:lnTo>
                  <a:cubicBezTo>
                    <a:pt x="1237" y="478"/>
                    <a:pt x="1232" y="490"/>
                    <a:pt x="1222" y="500"/>
                  </a:cubicBezTo>
                  <a:cubicBezTo>
                    <a:pt x="1212" y="510"/>
                    <a:pt x="1200" y="516"/>
                    <a:pt x="1186" y="516"/>
                  </a:cubicBezTo>
                  <a:lnTo>
                    <a:pt x="825" y="516"/>
                  </a:lnTo>
                  <a:cubicBezTo>
                    <a:pt x="811" y="516"/>
                    <a:pt x="799" y="510"/>
                    <a:pt x="789" y="500"/>
                  </a:cubicBezTo>
                  <a:cubicBezTo>
                    <a:pt x="779" y="490"/>
                    <a:pt x="773" y="478"/>
                    <a:pt x="773" y="464"/>
                  </a:cubicBezTo>
                  <a:cubicBezTo>
                    <a:pt x="773" y="450"/>
                    <a:pt x="779" y="438"/>
                    <a:pt x="789" y="428"/>
                  </a:cubicBezTo>
                  <a:lnTo>
                    <a:pt x="900" y="317"/>
                  </a:lnTo>
                  <a:cubicBezTo>
                    <a:pt x="820" y="243"/>
                    <a:pt x="727" y="206"/>
                    <a:pt x="619" y="206"/>
                  </a:cubicBezTo>
                  <a:cubicBezTo>
                    <a:pt x="547" y="206"/>
                    <a:pt x="480" y="224"/>
                    <a:pt x="418" y="259"/>
                  </a:cubicBezTo>
                  <a:cubicBezTo>
                    <a:pt x="355" y="294"/>
                    <a:pt x="305" y="342"/>
                    <a:pt x="268" y="403"/>
                  </a:cubicBezTo>
                  <a:cubicBezTo>
                    <a:pt x="262" y="412"/>
                    <a:pt x="248" y="443"/>
                    <a:pt x="225" y="497"/>
                  </a:cubicBezTo>
                  <a:cubicBezTo>
                    <a:pt x="221" y="509"/>
                    <a:pt x="213" y="516"/>
                    <a:pt x="201" y="516"/>
                  </a:cubicBezTo>
                  <a:lnTo>
                    <a:pt x="41" y="516"/>
                  </a:lnTo>
                  <a:cubicBezTo>
                    <a:pt x="34" y="516"/>
                    <a:pt x="28" y="513"/>
                    <a:pt x="23" y="508"/>
                  </a:cubicBezTo>
                  <a:cubicBezTo>
                    <a:pt x="18" y="503"/>
                    <a:pt x="15" y="497"/>
                    <a:pt x="15" y="490"/>
                  </a:cubicBezTo>
                  <a:lnTo>
                    <a:pt x="15" y="484"/>
                  </a:lnTo>
                  <a:cubicBezTo>
                    <a:pt x="50" y="340"/>
                    <a:pt x="122" y="224"/>
                    <a:pt x="232" y="134"/>
                  </a:cubicBezTo>
                  <a:cubicBezTo>
                    <a:pt x="342" y="45"/>
                    <a:pt x="471" y="0"/>
                    <a:pt x="619" y="0"/>
                  </a:cubicBezTo>
                  <a:cubicBezTo>
                    <a:pt x="697" y="0"/>
                    <a:pt x="773" y="15"/>
                    <a:pt x="847" y="45"/>
                  </a:cubicBezTo>
                  <a:cubicBezTo>
                    <a:pt x="922" y="75"/>
                    <a:pt x="987" y="117"/>
                    <a:pt x="1045" y="171"/>
                  </a:cubicBezTo>
                  <a:lnTo>
                    <a:pt x="1149" y="67"/>
                  </a:lnTo>
                  <a:cubicBezTo>
                    <a:pt x="1160" y="57"/>
                    <a:pt x="1172" y="52"/>
                    <a:pt x="1186" y="52"/>
                  </a:cubicBezTo>
                  <a:cubicBezTo>
                    <a:pt x="1200" y="52"/>
                    <a:pt x="1212" y="57"/>
                    <a:pt x="1222" y="67"/>
                  </a:cubicBezTo>
                  <a:cubicBezTo>
                    <a:pt x="1232" y="77"/>
                    <a:pt x="1237" y="89"/>
                    <a:pt x="1237" y="103"/>
                  </a:cubicBez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u="sng">
                <a:solidFill>
                  <a:prstClr val="black"/>
                </a:solidFill>
                <a:latin typeface="Calibri" panose="020F0502020204030204" pitchFamily="34" charset="0"/>
                <a:cs typeface="Calibri" panose="020F0502020204030204" pitchFamily="34" charset="0"/>
              </a:endParaRPr>
            </a:p>
          </p:txBody>
        </p:sp>
        <p:sp>
          <p:nvSpPr>
            <p:cNvPr id="9" name="TextBox 8"/>
            <p:cNvSpPr txBox="1"/>
            <p:nvPr/>
          </p:nvSpPr>
          <p:spPr bwMode="auto">
            <a:xfrm rot="20135494">
              <a:off x="4808082" y="3347808"/>
              <a:ext cx="629878" cy="268131"/>
            </a:xfrm>
            <a:prstGeom prst="rect">
              <a:avLst/>
            </a:prstGeom>
            <a:noFill/>
            <a:ln w="9525">
              <a:noFill/>
              <a:miter lim="800000"/>
              <a:headEnd/>
              <a:tailEnd/>
            </a:ln>
          </p:spPr>
          <p:txBody>
            <a:bodyPr wrap="square" rtlCol="0">
              <a:prstTxWarp prst="textArchDown">
                <a:avLst/>
              </a:prstTxWarp>
              <a:spAutoFit/>
            </a:bodyPr>
            <a:lstStyle/>
            <a:p>
              <a:pPr algn="ctr" eaLnBrk="0" fontAlgn="base" hangingPunct="0">
                <a:spcBef>
                  <a:spcPct val="0"/>
                </a:spcBef>
                <a:spcAft>
                  <a:spcPct val="0"/>
                </a:spcAft>
              </a:pPr>
              <a:r>
                <a:rPr lang="en-US" sz="600" dirty="0">
                  <a:solidFill>
                    <a:prstClr val="white"/>
                  </a:solidFill>
                  <a:latin typeface="Calibri" panose="020F0502020204030204" pitchFamily="34" charset="0"/>
                  <a:cs typeface="Calibri" panose="020F0502020204030204" pitchFamily="34" charset="0"/>
                </a:rPr>
                <a:t>START</a:t>
              </a:r>
            </a:p>
          </p:txBody>
        </p:sp>
        <p:sp>
          <p:nvSpPr>
            <p:cNvPr id="8" name="Rectangle 7"/>
            <p:cNvSpPr/>
            <p:nvPr/>
          </p:nvSpPr>
          <p:spPr>
            <a:xfrm>
              <a:off x="3337347" y="3381242"/>
              <a:ext cx="1189907" cy="376299"/>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Migration Test Strategy</a:t>
              </a:r>
            </a:p>
          </p:txBody>
        </p:sp>
        <p:sp>
          <p:nvSpPr>
            <p:cNvPr id="77" name="Rectangle 76"/>
            <p:cNvSpPr/>
            <p:nvPr/>
          </p:nvSpPr>
          <p:spPr>
            <a:xfrm>
              <a:off x="2137308" y="2479880"/>
              <a:ext cx="1092845" cy="517410"/>
            </a:xfrm>
            <a:prstGeom prst="rect">
              <a:avLst/>
            </a:prstGeom>
          </p:spPr>
          <p:txBody>
            <a:bodyPr wrap="square">
              <a:spAutoFit/>
            </a:bodyPr>
            <a:lstStyle/>
            <a:p>
              <a:pP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Automation Feasibility Analysis</a:t>
              </a:r>
            </a:p>
          </p:txBody>
        </p:sp>
        <p:sp>
          <p:nvSpPr>
            <p:cNvPr id="12" name="Rectangle 11"/>
            <p:cNvSpPr/>
            <p:nvPr/>
          </p:nvSpPr>
          <p:spPr>
            <a:xfrm>
              <a:off x="5903583" y="3498579"/>
              <a:ext cx="822594" cy="235186"/>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UAT Support</a:t>
              </a:r>
            </a:p>
          </p:txBody>
        </p:sp>
        <p:sp>
          <p:nvSpPr>
            <p:cNvPr id="233" name="Cogs Icon"/>
            <p:cNvSpPr>
              <a:spLocks noChangeAspect="1" noEditPoints="1"/>
            </p:cNvSpPr>
            <p:nvPr/>
          </p:nvSpPr>
          <p:spPr bwMode="auto">
            <a:xfrm>
              <a:off x="2455022" y="2398768"/>
              <a:ext cx="119644" cy="109958"/>
            </a:xfrm>
            <a:custGeom>
              <a:avLst/>
              <a:gdLst>
                <a:gd name="T0" fmla="*/ 515 w 1546"/>
                <a:gd name="T1" fmla="*/ 502 h 1418"/>
                <a:gd name="T2" fmla="*/ 370 w 1546"/>
                <a:gd name="T3" fmla="*/ 854 h 1418"/>
                <a:gd name="T4" fmla="*/ 721 w 1546"/>
                <a:gd name="T5" fmla="*/ 708 h 1418"/>
                <a:gd name="T6" fmla="*/ 1237 w 1546"/>
                <a:gd name="T7" fmla="*/ 1018 h 1418"/>
                <a:gd name="T8" fmla="*/ 1164 w 1546"/>
                <a:gd name="T9" fmla="*/ 1194 h 1418"/>
                <a:gd name="T10" fmla="*/ 1340 w 1546"/>
                <a:gd name="T11" fmla="*/ 1121 h 1418"/>
                <a:gd name="T12" fmla="*/ 1237 w 1546"/>
                <a:gd name="T13" fmla="*/ 193 h 1418"/>
                <a:gd name="T14" fmla="*/ 1164 w 1546"/>
                <a:gd name="T15" fmla="*/ 369 h 1418"/>
                <a:gd name="T16" fmla="*/ 1340 w 1546"/>
                <a:gd name="T17" fmla="*/ 296 h 1418"/>
                <a:gd name="T18" fmla="*/ 1025 w 1546"/>
                <a:gd name="T19" fmla="*/ 800 h 1418"/>
                <a:gd name="T20" fmla="*/ 862 w 1546"/>
                <a:gd name="T21" fmla="*/ 889 h 1418"/>
                <a:gd name="T22" fmla="*/ 934 w 1546"/>
                <a:gd name="T23" fmla="*/ 1013 h 1418"/>
                <a:gd name="T24" fmla="*/ 787 w 1546"/>
                <a:gd name="T25" fmla="*/ 1127 h 1418"/>
                <a:gd name="T26" fmla="*/ 614 w 1546"/>
                <a:gd name="T27" fmla="*/ 1204 h 1418"/>
                <a:gd name="T28" fmla="*/ 424 w 1546"/>
                <a:gd name="T29" fmla="*/ 1218 h 1418"/>
                <a:gd name="T30" fmla="*/ 337 w 1546"/>
                <a:gd name="T31" fmla="*/ 1055 h 1418"/>
                <a:gd name="T32" fmla="*/ 209 w 1546"/>
                <a:gd name="T33" fmla="*/ 1126 h 1418"/>
                <a:gd name="T34" fmla="*/ 132 w 1546"/>
                <a:gd name="T35" fmla="*/ 940 h 1418"/>
                <a:gd name="T36" fmla="*/ 19 w 1546"/>
                <a:gd name="T37" fmla="*/ 805 h 1418"/>
                <a:gd name="T38" fmla="*/ 0 w 1546"/>
                <a:gd name="T39" fmla="*/ 633 h 1418"/>
                <a:gd name="T40" fmla="*/ 143 w 1546"/>
                <a:gd name="T41" fmla="*/ 589 h 1418"/>
                <a:gd name="T42" fmla="*/ 91 w 1546"/>
                <a:gd name="T43" fmla="*/ 419 h 1418"/>
                <a:gd name="T44" fmla="*/ 226 w 1546"/>
                <a:gd name="T45" fmla="*/ 284 h 1418"/>
                <a:gd name="T46" fmla="*/ 398 w 1546"/>
                <a:gd name="T47" fmla="*/ 337 h 1418"/>
                <a:gd name="T48" fmla="*/ 590 w 1546"/>
                <a:gd name="T49" fmla="*/ 193 h 1418"/>
                <a:gd name="T50" fmla="*/ 633 w 1546"/>
                <a:gd name="T51" fmla="*/ 337 h 1418"/>
                <a:gd name="T52" fmla="*/ 804 w 1546"/>
                <a:gd name="T53" fmla="*/ 284 h 1418"/>
                <a:gd name="T54" fmla="*/ 932 w 1546"/>
                <a:gd name="T55" fmla="*/ 435 h 1418"/>
                <a:gd name="T56" fmla="*/ 889 w 1546"/>
                <a:gd name="T57" fmla="*/ 593 h 1418"/>
                <a:gd name="T58" fmla="*/ 1031 w 1546"/>
                <a:gd name="T59" fmla="*/ 635 h 1418"/>
                <a:gd name="T60" fmla="*/ 1426 w 1546"/>
                <a:gd name="T61" fmla="*/ 1202 h 1418"/>
                <a:gd name="T62" fmla="*/ 1440 w 1546"/>
                <a:gd name="T63" fmla="*/ 1361 h 1418"/>
                <a:gd name="T64" fmla="*/ 1261 w 1546"/>
                <a:gd name="T65" fmla="*/ 1325 h 1418"/>
                <a:gd name="T66" fmla="*/ 1171 w 1546"/>
                <a:gd name="T67" fmla="*/ 1380 h 1418"/>
                <a:gd name="T68" fmla="*/ 1031 w 1546"/>
                <a:gd name="T69" fmla="*/ 1355 h 1418"/>
                <a:gd name="T70" fmla="*/ 928 w 1546"/>
                <a:gd name="T71" fmla="*/ 1177 h 1418"/>
                <a:gd name="T72" fmla="*/ 1072 w 1546"/>
                <a:gd name="T73" fmla="*/ 997 h 1418"/>
                <a:gd name="T74" fmla="*/ 1062 w 1546"/>
                <a:gd name="T75" fmla="*/ 865 h 1418"/>
                <a:gd name="T76" fmla="*/ 1171 w 1546"/>
                <a:gd name="T77" fmla="*/ 862 h 1418"/>
                <a:gd name="T78" fmla="*/ 1261 w 1546"/>
                <a:gd name="T79" fmla="*/ 916 h 1418"/>
                <a:gd name="T80" fmla="*/ 1440 w 1546"/>
                <a:gd name="T81" fmla="*/ 881 h 1418"/>
                <a:gd name="T82" fmla="*/ 1426 w 1546"/>
                <a:gd name="T83" fmla="*/ 1039 h 1418"/>
                <a:gd name="T84" fmla="*/ 1546 w 1546"/>
                <a:gd name="T85" fmla="*/ 353 h 1418"/>
                <a:gd name="T86" fmla="*/ 1443 w 1546"/>
                <a:gd name="T87" fmla="*/ 531 h 1418"/>
                <a:gd name="T88" fmla="*/ 1303 w 1546"/>
                <a:gd name="T89" fmla="*/ 556 h 1418"/>
                <a:gd name="T90" fmla="*/ 1213 w 1546"/>
                <a:gd name="T91" fmla="*/ 501 h 1418"/>
                <a:gd name="T92" fmla="*/ 1034 w 1546"/>
                <a:gd name="T93" fmla="*/ 536 h 1418"/>
                <a:gd name="T94" fmla="*/ 1048 w 1546"/>
                <a:gd name="T95" fmla="*/ 378 h 1418"/>
                <a:gd name="T96" fmla="*/ 1048 w 1546"/>
                <a:gd name="T97" fmla="*/ 215 h 1418"/>
                <a:gd name="T98" fmla="*/ 1034 w 1546"/>
                <a:gd name="T99" fmla="*/ 56 h 1418"/>
                <a:gd name="T100" fmla="*/ 1134 w 1546"/>
                <a:gd name="T101" fmla="*/ 0 h 1418"/>
                <a:gd name="T102" fmla="*/ 1237 w 1546"/>
                <a:gd name="T103" fmla="*/ 90 h 1418"/>
                <a:gd name="T104" fmla="*/ 1340 w 1546"/>
                <a:gd name="T105" fmla="*/ 0 h 1418"/>
                <a:gd name="T106" fmla="*/ 1402 w 1546"/>
                <a:gd name="T107" fmla="*/ 173 h 1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46" h="1418">
                  <a:moveTo>
                    <a:pt x="721" y="708"/>
                  </a:moveTo>
                  <a:cubicBezTo>
                    <a:pt x="721" y="652"/>
                    <a:pt x="701" y="603"/>
                    <a:pt x="661" y="563"/>
                  </a:cubicBezTo>
                  <a:cubicBezTo>
                    <a:pt x="621" y="523"/>
                    <a:pt x="572" y="502"/>
                    <a:pt x="515" y="502"/>
                  </a:cubicBezTo>
                  <a:cubicBezTo>
                    <a:pt x="458" y="502"/>
                    <a:pt x="410" y="523"/>
                    <a:pt x="370" y="563"/>
                  </a:cubicBezTo>
                  <a:cubicBezTo>
                    <a:pt x="329" y="603"/>
                    <a:pt x="309" y="652"/>
                    <a:pt x="309" y="708"/>
                  </a:cubicBezTo>
                  <a:cubicBezTo>
                    <a:pt x="309" y="765"/>
                    <a:pt x="329" y="814"/>
                    <a:pt x="370" y="854"/>
                  </a:cubicBezTo>
                  <a:cubicBezTo>
                    <a:pt x="410" y="894"/>
                    <a:pt x="458" y="915"/>
                    <a:pt x="515" y="915"/>
                  </a:cubicBezTo>
                  <a:cubicBezTo>
                    <a:pt x="572" y="915"/>
                    <a:pt x="621" y="894"/>
                    <a:pt x="661" y="854"/>
                  </a:cubicBezTo>
                  <a:cubicBezTo>
                    <a:pt x="701" y="814"/>
                    <a:pt x="721" y="765"/>
                    <a:pt x="721" y="708"/>
                  </a:cubicBezTo>
                  <a:close/>
                  <a:moveTo>
                    <a:pt x="1340" y="1121"/>
                  </a:moveTo>
                  <a:cubicBezTo>
                    <a:pt x="1340" y="1093"/>
                    <a:pt x="1330" y="1069"/>
                    <a:pt x="1309" y="1048"/>
                  </a:cubicBezTo>
                  <a:cubicBezTo>
                    <a:pt x="1289" y="1028"/>
                    <a:pt x="1265" y="1018"/>
                    <a:pt x="1237" y="1018"/>
                  </a:cubicBezTo>
                  <a:cubicBezTo>
                    <a:pt x="1209" y="1018"/>
                    <a:pt x="1185" y="1028"/>
                    <a:pt x="1164" y="1048"/>
                  </a:cubicBezTo>
                  <a:cubicBezTo>
                    <a:pt x="1144" y="1069"/>
                    <a:pt x="1134" y="1093"/>
                    <a:pt x="1134" y="1121"/>
                  </a:cubicBezTo>
                  <a:cubicBezTo>
                    <a:pt x="1134" y="1149"/>
                    <a:pt x="1144" y="1173"/>
                    <a:pt x="1164" y="1194"/>
                  </a:cubicBezTo>
                  <a:cubicBezTo>
                    <a:pt x="1184" y="1214"/>
                    <a:pt x="1208" y="1224"/>
                    <a:pt x="1237" y="1224"/>
                  </a:cubicBezTo>
                  <a:cubicBezTo>
                    <a:pt x="1265" y="1224"/>
                    <a:pt x="1289" y="1214"/>
                    <a:pt x="1310" y="1194"/>
                  </a:cubicBezTo>
                  <a:cubicBezTo>
                    <a:pt x="1330" y="1173"/>
                    <a:pt x="1340" y="1149"/>
                    <a:pt x="1340" y="1121"/>
                  </a:cubicBezTo>
                  <a:close/>
                  <a:moveTo>
                    <a:pt x="1340" y="296"/>
                  </a:moveTo>
                  <a:cubicBezTo>
                    <a:pt x="1340" y="268"/>
                    <a:pt x="1330" y="244"/>
                    <a:pt x="1309" y="224"/>
                  </a:cubicBezTo>
                  <a:cubicBezTo>
                    <a:pt x="1289" y="203"/>
                    <a:pt x="1265" y="193"/>
                    <a:pt x="1237" y="193"/>
                  </a:cubicBezTo>
                  <a:cubicBezTo>
                    <a:pt x="1209" y="193"/>
                    <a:pt x="1185" y="203"/>
                    <a:pt x="1164" y="224"/>
                  </a:cubicBezTo>
                  <a:cubicBezTo>
                    <a:pt x="1144" y="244"/>
                    <a:pt x="1134" y="268"/>
                    <a:pt x="1134" y="296"/>
                  </a:cubicBezTo>
                  <a:cubicBezTo>
                    <a:pt x="1134" y="325"/>
                    <a:pt x="1144" y="349"/>
                    <a:pt x="1164" y="369"/>
                  </a:cubicBezTo>
                  <a:cubicBezTo>
                    <a:pt x="1184" y="389"/>
                    <a:pt x="1208" y="399"/>
                    <a:pt x="1237" y="399"/>
                  </a:cubicBezTo>
                  <a:cubicBezTo>
                    <a:pt x="1265" y="399"/>
                    <a:pt x="1289" y="389"/>
                    <a:pt x="1310" y="369"/>
                  </a:cubicBezTo>
                  <a:cubicBezTo>
                    <a:pt x="1330" y="349"/>
                    <a:pt x="1340" y="325"/>
                    <a:pt x="1340" y="296"/>
                  </a:cubicBezTo>
                  <a:close/>
                  <a:moveTo>
                    <a:pt x="1031" y="635"/>
                  </a:moveTo>
                  <a:lnTo>
                    <a:pt x="1031" y="784"/>
                  </a:lnTo>
                  <a:cubicBezTo>
                    <a:pt x="1031" y="790"/>
                    <a:pt x="1029" y="795"/>
                    <a:pt x="1025" y="800"/>
                  </a:cubicBezTo>
                  <a:cubicBezTo>
                    <a:pt x="1021" y="805"/>
                    <a:pt x="1017" y="808"/>
                    <a:pt x="1012" y="808"/>
                  </a:cubicBezTo>
                  <a:lnTo>
                    <a:pt x="887" y="828"/>
                  </a:lnTo>
                  <a:cubicBezTo>
                    <a:pt x="881" y="846"/>
                    <a:pt x="873" y="867"/>
                    <a:pt x="862" y="889"/>
                  </a:cubicBezTo>
                  <a:cubicBezTo>
                    <a:pt x="880" y="915"/>
                    <a:pt x="904" y="945"/>
                    <a:pt x="934" y="981"/>
                  </a:cubicBezTo>
                  <a:cubicBezTo>
                    <a:pt x="938" y="987"/>
                    <a:pt x="940" y="992"/>
                    <a:pt x="940" y="997"/>
                  </a:cubicBezTo>
                  <a:cubicBezTo>
                    <a:pt x="940" y="1004"/>
                    <a:pt x="938" y="1009"/>
                    <a:pt x="934" y="1013"/>
                  </a:cubicBezTo>
                  <a:cubicBezTo>
                    <a:pt x="922" y="1029"/>
                    <a:pt x="900" y="1053"/>
                    <a:pt x="868" y="1085"/>
                  </a:cubicBezTo>
                  <a:cubicBezTo>
                    <a:pt x="836" y="1117"/>
                    <a:pt x="815" y="1133"/>
                    <a:pt x="804" y="1133"/>
                  </a:cubicBezTo>
                  <a:cubicBezTo>
                    <a:pt x="798" y="1133"/>
                    <a:pt x="793" y="1131"/>
                    <a:pt x="787" y="1127"/>
                  </a:cubicBezTo>
                  <a:lnTo>
                    <a:pt x="695" y="1055"/>
                  </a:lnTo>
                  <a:cubicBezTo>
                    <a:pt x="675" y="1065"/>
                    <a:pt x="654" y="1073"/>
                    <a:pt x="633" y="1080"/>
                  </a:cubicBezTo>
                  <a:cubicBezTo>
                    <a:pt x="627" y="1138"/>
                    <a:pt x="621" y="1179"/>
                    <a:pt x="614" y="1204"/>
                  </a:cubicBezTo>
                  <a:cubicBezTo>
                    <a:pt x="611" y="1217"/>
                    <a:pt x="603" y="1224"/>
                    <a:pt x="590" y="1224"/>
                  </a:cubicBezTo>
                  <a:lnTo>
                    <a:pt x="441" y="1224"/>
                  </a:lnTo>
                  <a:cubicBezTo>
                    <a:pt x="435" y="1224"/>
                    <a:pt x="429" y="1222"/>
                    <a:pt x="424" y="1218"/>
                  </a:cubicBezTo>
                  <a:cubicBezTo>
                    <a:pt x="420" y="1214"/>
                    <a:pt x="417" y="1209"/>
                    <a:pt x="416" y="1204"/>
                  </a:cubicBezTo>
                  <a:lnTo>
                    <a:pt x="398" y="1080"/>
                  </a:lnTo>
                  <a:cubicBezTo>
                    <a:pt x="380" y="1075"/>
                    <a:pt x="359" y="1067"/>
                    <a:pt x="337" y="1055"/>
                  </a:cubicBezTo>
                  <a:lnTo>
                    <a:pt x="242" y="1127"/>
                  </a:lnTo>
                  <a:cubicBezTo>
                    <a:pt x="239" y="1131"/>
                    <a:pt x="233" y="1133"/>
                    <a:pt x="226" y="1133"/>
                  </a:cubicBezTo>
                  <a:cubicBezTo>
                    <a:pt x="220" y="1133"/>
                    <a:pt x="215" y="1131"/>
                    <a:pt x="209" y="1126"/>
                  </a:cubicBezTo>
                  <a:cubicBezTo>
                    <a:pt x="132" y="1055"/>
                    <a:pt x="94" y="1012"/>
                    <a:pt x="94" y="997"/>
                  </a:cubicBezTo>
                  <a:cubicBezTo>
                    <a:pt x="94" y="993"/>
                    <a:pt x="95" y="988"/>
                    <a:pt x="99" y="982"/>
                  </a:cubicBezTo>
                  <a:cubicBezTo>
                    <a:pt x="105" y="975"/>
                    <a:pt x="116" y="960"/>
                    <a:pt x="132" y="940"/>
                  </a:cubicBezTo>
                  <a:cubicBezTo>
                    <a:pt x="149" y="919"/>
                    <a:pt x="161" y="902"/>
                    <a:pt x="170" y="890"/>
                  </a:cubicBezTo>
                  <a:cubicBezTo>
                    <a:pt x="158" y="867"/>
                    <a:pt x="148" y="845"/>
                    <a:pt x="142" y="824"/>
                  </a:cubicBezTo>
                  <a:lnTo>
                    <a:pt x="19" y="805"/>
                  </a:lnTo>
                  <a:cubicBezTo>
                    <a:pt x="14" y="805"/>
                    <a:pt x="10" y="802"/>
                    <a:pt x="6" y="797"/>
                  </a:cubicBezTo>
                  <a:cubicBezTo>
                    <a:pt x="2" y="793"/>
                    <a:pt x="0" y="788"/>
                    <a:pt x="0" y="782"/>
                  </a:cubicBezTo>
                  <a:lnTo>
                    <a:pt x="0" y="633"/>
                  </a:lnTo>
                  <a:cubicBezTo>
                    <a:pt x="0" y="627"/>
                    <a:pt x="2" y="622"/>
                    <a:pt x="6" y="617"/>
                  </a:cubicBezTo>
                  <a:cubicBezTo>
                    <a:pt x="10" y="612"/>
                    <a:pt x="14" y="609"/>
                    <a:pt x="19" y="609"/>
                  </a:cubicBezTo>
                  <a:lnTo>
                    <a:pt x="143" y="589"/>
                  </a:lnTo>
                  <a:cubicBezTo>
                    <a:pt x="149" y="571"/>
                    <a:pt x="158" y="550"/>
                    <a:pt x="169" y="528"/>
                  </a:cubicBezTo>
                  <a:cubicBezTo>
                    <a:pt x="151" y="502"/>
                    <a:pt x="127" y="472"/>
                    <a:pt x="97" y="436"/>
                  </a:cubicBezTo>
                  <a:cubicBezTo>
                    <a:pt x="93" y="430"/>
                    <a:pt x="91" y="424"/>
                    <a:pt x="91" y="419"/>
                  </a:cubicBezTo>
                  <a:cubicBezTo>
                    <a:pt x="91" y="413"/>
                    <a:pt x="93" y="408"/>
                    <a:pt x="97" y="403"/>
                  </a:cubicBezTo>
                  <a:cubicBezTo>
                    <a:pt x="109" y="387"/>
                    <a:pt x="131" y="363"/>
                    <a:pt x="163" y="332"/>
                  </a:cubicBezTo>
                  <a:cubicBezTo>
                    <a:pt x="195" y="300"/>
                    <a:pt x="216" y="284"/>
                    <a:pt x="226" y="284"/>
                  </a:cubicBezTo>
                  <a:cubicBezTo>
                    <a:pt x="232" y="284"/>
                    <a:pt x="238" y="286"/>
                    <a:pt x="243" y="290"/>
                  </a:cubicBezTo>
                  <a:lnTo>
                    <a:pt x="336" y="362"/>
                  </a:lnTo>
                  <a:cubicBezTo>
                    <a:pt x="354" y="353"/>
                    <a:pt x="375" y="344"/>
                    <a:pt x="398" y="337"/>
                  </a:cubicBezTo>
                  <a:cubicBezTo>
                    <a:pt x="404" y="279"/>
                    <a:pt x="410" y="237"/>
                    <a:pt x="416" y="213"/>
                  </a:cubicBezTo>
                  <a:cubicBezTo>
                    <a:pt x="420" y="200"/>
                    <a:pt x="428" y="193"/>
                    <a:pt x="441" y="193"/>
                  </a:cubicBezTo>
                  <a:lnTo>
                    <a:pt x="590" y="193"/>
                  </a:lnTo>
                  <a:cubicBezTo>
                    <a:pt x="596" y="193"/>
                    <a:pt x="602" y="195"/>
                    <a:pt x="606" y="199"/>
                  </a:cubicBezTo>
                  <a:cubicBezTo>
                    <a:pt x="611" y="203"/>
                    <a:pt x="614" y="208"/>
                    <a:pt x="614" y="213"/>
                  </a:cubicBezTo>
                  <a:lnTo>
                    <a:pt x="633" y="337"/>
                  </a:lnTo>
                  <a:cubicBezTo>
                    <a:pt x="651" y="342"/>
                    <a:pt x="671" y="350"/>
                    <a:pt x="693" y="362"/>
                  </a:cubicBezTo>
                  <a:lnTo>
                    <a:pt x="788" y="290"/>
                  </a:lnTo>
                  <a:cubicBezTo>
                    <a:pt x="793" y="286"/>
                    <a:pt x="798" y="284"/>
                    <a:pt x="804" y="284"/>
                  </a:cubicBezTo>
                  <a:cubicBezTo>
                    <a:pt x="810" y="284"/>
                    <a:pt x="816" y="286"/>
                    <a:pt x="821" y="291"/>
                  </a:cubicBezTo>
                  <a:cubicBezTo>
                    <a:pt x="899" y="362"/>
                    <a:pt x="937" y="405"/>
                    <a:pt x="937" y="419"/>
                  </a:cubicBezTo>
                  <a:cubicBezTo>
                    <a:pt x="937" y="424"/>
                    <a:pt x="935" y="429"/>
                    <a:pt x="932" y="435"/>
                  </a:cubicBezTo>
                  <a:cubicBezTo>
                    <a:pt x="925" y="443"/>
                    <a:pt x="914" y="458"/>
                    <a:pt x="898" y="478"/>
                  </a:cubicBezTo>
                  <a:cubicBezTo>
                    <a:pt x="882" y="499"/>
                    <a:pt x="870" y="515"/>
                    <a:pt x="862" y="527"/>
                  </a:cubicBezTo>
                  <a:cubicBezTo>
                    <a:pt x="874" y="552"/>
                    <a:pt x="883" y="574"/>
                    <a:pt x="889" y="593"/>
                  </a:cubicBezTo>
                  <a:lnTo>
                    <a:pt x="1011" y="611"/>
                  </a:lnTo>
                  <a:cubicBezTo>
                    <a:pt x="1017" y="612"/>
                    <a:pt x="1021" y="615"/>
                    <a:pt x="1025" y="620"/>
                  </a:cubicBezTo>
                  <a:cubicBezTo>
                    <a:pt x="1029" y="624"/>
                    <a:pt x="1031" y="629"/>
                    <a:pt x="1031" y="635"/>
                  </a:cubicBezTo>
                  <a:close/>
                  <a:moveTo>
                    <a:pt x="1546" y="1064"/>
                  </a:moveTo>
                  <a:lnTo>
                    <a:pt x="1546" y="1177"/>
                  </a:lnTo>
                  <a:cubicBezTo>
                    <a:pt x="1546" y="1186"/>
                    <a:pt x="1506" y="1194"/>
                    <a:pt x="1426" y="1202"/>
                  </a:cubicBezTo>
                  <a:cubicBezTo>
                    <a:pt x="1419" y="1216"/>
                    <a:pt x="1411" y="1230"/>
                    <a:pt x="1402" y="1244"/>
                  </a:cubicBezTo>
                  <a:cubicBezTo>
                    <a:pt x="1429" y="1305"/>
                    <a:pt x="1443" y="1342"/>
                    <a:pt x="1443" y="1355"/>
                  </a:cubicBezTo>
                  <a:cubicBezTo>
                    <a:pt x="1443" y="1357"/>
                    <a:pt x="1442" y="1359"/>
                    <a:pt x="1440" y="1361"/>
                  </a:cubicBezTo>
                  <a:cubicBezTo>
                    <a:pt x="1374" y="1399"/>
                    <a:pt x="1341" y="1418"/>
                    <a:pt x="1340" y="1418"/>
                  </a:cubicBezTo>
                  <a:cubicBezTo>
                    <a:pt x="1335" y="1418"/>
                    <a:pt x="1323" y="1405"/>
                    <a:pt x="1303" y="1380"/>
                  </a:cubicBezTo>
                  <a:cubicBezTo>
                    <a:pt x="1282" y="1355"/>
                    <a:pt x="1268" y="1336"/>
                    <a:pt x="1261" y="1325"/>
                  </a:cubicBezTo>
                  <a:cubicBezTo>
                    <a:pt x="1250" y="1326"/>
                    <a:pt x="1242" y="1327"/>
                    <a:pt x="1237" y="1327"/>
                  </a:cubicBezTo>
                  <a:cubicBezTo>
                    <a:pt x="1231" y="1327"/>
                    <a:pt x="1223" y="1326"/>
                    <a:pt x="1213" y="1325"/>
                  </a:cubicBezTo>
                  <a:cubicBezTo>
                    <a:pt x="1205" y="1336"/>
                    <a:pt x="1191" y="1355"/>
                    <a:pt x="1171" y="1380"/>
                  </a:cubicBezTo>
                  <a:cubicBezTo>
                    <a:pt x="1150" y="1405"/>
                    <a:pt x="1138" y="1418"/>
                    <a:pt x="1134" y="1418"/>
                  </a:cubicBezTo>
                  <a:cubicBezTo>
                    <a:pt x="1133" y="1418"/>
                    <a:pt x="1099" y="1399"/>
                    <a:pt x="1034" y="1361"/>
                  </a:cubicBezTo>
                  <a:cubicBezTo>
                    <a:pt x="1032" y="1359"/>
                    <a:pt x="1031" y="1357"/>
                    <a:pt x="1031" y="1355"/>
                  </a:cubicBezTo>
                  <a:cubicBezTo>
                    <a:pt x="1031" y="1342"/>
                    <a:pt x="1044" y="1305"/>
                    <a:pt x="1072" y="1244"/>
                  </a:cubicBezTo>
                  <a:cubicBezTo>
                    <a:pt x="1062" y="1230"/>
                    <a:pt x="1054" y="1216"/>
                    <a:pt x="1048" y="1202"/>
                  </a:cubicBezTo>
                  <a:cubicBezTo>
                    <a:pt x="968" y="1194"/>
                    <a:pt x="928" y="1186"/>
                    <a:pt x="928" y="1177"/>
                  </a:cubicBezTo>
                  <a:lnTo>
                    <a:pt x="928" y="1064"/>
                  </a:lnTo>
                  <a:cubicBezTo>
                    <a:pt x="928" y="1056"/>
                    <a:pt x="968" y="1047"/>
                    <a:pt x="1048" y="1039"/>
                  </a:cubicBezTo>
                  <a:cubicBezTo>
                    <a:pt x="1054" y="1024"/>
                    <a:pt x="1063" y="1010"/>
                    <a:pt x="1072" y="997"/>
                  </a:cubicBezTo>
                  <a:cubicBezTo>
                    <a:pt x="1044" y="937"/>
                    <a:pt x="1031" y="900"/>
                    <a:pt x="1031" y="886"/>
                  </a:cubicBezTo>
                  <a:cubicBezTo>
                    <a:pt x="1031" y="884"/>
                    <a:pt x="1032" y="882"/>
                    <a:pt x="1034" y="881"/>
                  </a:cubicBezTo>
                  <a:cubicBezTo>
                    <a:pt x="1036" y="880"/>
                    <a:pt x="1045" y="874"/>
                    <a:pt x="1062" y="865"/>
                  </a:cubicBezTo>
                  <a:cubicBezTo>
                    <a:pt x="1079" y="855"/>
                    <a:pt x="1094" y="846"/>
                    <a:pt x="1110" y="837"/>
                  </a:cubicBezTo>
                  <a:cubicBezTo>
                    <a:pt x="1125" y="829"/>
                    <a:pt x="1133" y="824"/>
                    <a:pt x="1134" y="824"/>
                  </a:cubicBezTo>
                  <a:cubicBezTo>
                    <a:pt x="1138" y="824"/>
                    <a:pt x="1150" y="837"/>
                    <a:pt x="1171" y="862"/>
                  </a:cubicBezTo>
                  <a:cubicBezTo>
                    <a:pt x="1191" y="887"/>
                    <a:pt x="1205" y="905"/>
                    <a:pt x="1213" y="916"/>
                  </a:cubicBezTo>
                  <a:cubicBezTo>
                    <a:pt x="1223" y="915"/>
                    <a:pt x="1231" y="914"/>
                    <a:pt x="1237" y="914"/>
                  </a:cubicBezTo>
                  <a:cubicBezTo>
                    <a:pt x="1242" y="914"/>
                    <a:pt x="1250" y="915"/>
                    <a:pt x="1261" y="916"/>
                  </a:cubicBezTo>
                  <a:cubicBezTo>
                    <a:pt x="1288" y="878"/>
                    <a:pt x="1313" y="848"/>
                    <a:pt x="1335" y="826"/>
                  </a:cubicBezTo>
                  <a:lnTo>
                    <a:pt x="1340" y="824"/>
                  </a:lnTo>
                  <a:cubicBezTo>
                    <a:pt x="1342" y="824"/>
                    <a:pt x="1375" y="843"/>
                    <a:pt x="1440" y="881"/>
                  </a:cubicBezTo>
                  <a:cubicBezTo>
                    <a:pt x="1442" y="882"/>
                    <a:pt x="1443" y="884"/>
                    <a:pt x="1443" y="886"/>
                  </a:cubicBezTo>
                  <a:cubicBezTo>
                    <a:pt x="1443" y="900"/>
                    <a:pt x="1429" y="937"/>
                    <a:pt x="1402" y="997"/>
                  </a:cubicBezTo>
                  <a:cubicBezTo>
                    <a:pt x="1411" y="1010"/>
                    <a:pt x="1419" y="1024"/>
                    <a:pt x="1426" y="1039"/>
                  </a:cubicBezTo>
                  <a:cubicBezTo>
                    <a:pt x="1506" y="1047"/>
                    <a:pt x="1546" y="1056"/>
                    <a:pt x="1546" y="1064"/>
                  </a:cubicBezTo>
                  <a:close/>
                  <a:moveTo>
                    <a:pt x="1546" y="240"/>
                  </a:moveTo>
                  <a:lnTo>
                    <a:pt x="1546" y="353"/>
                  </a:lnTo>
                  <a:cubicBezTo>
                    <a:pt x="1546" y="361"/>
                    <a:pt x="1506" y="370"/>
                    <a:pt x="1426" y="378"/>
                  </a:cubicBezTo>
                  <a:cubicBezTo>
                    <a:pt x="1419" y="392"/>
                    <a:pt x="1411" y="406"/>
                    <a:pt x="1402" y="419"/>
                  </a:cubicBezTo>
                  <a:cubicBezTo>
                    <a:pt x="1429" y="480"/>
                    <a:pt x="1443" y="517"/>
                    <a:pt x="1443" y="531"/>
                  </a:cubicBezTo>
                  <a:cubicBezTo>
                    <a:pt x="1443" y="533"/>
                    <a:pt x="1442" y="535"/>
                    <a:pt x="1440" y="536"/>
                  </a:cubicBezTo>
                  <a:cubicBezTo>
                    <a:pt x="1374" y="574"/>
                    <a:pt x="1341" y="593"/>
                    <a:pt x="1340" y="593"/>
                  </a:cubicBezTo>
                  <a:cubicBezTo>
                    <a:pt x="1335" y="593"/>
                    <a:pt x="1323" y="581"/>
                    <a:pt x="1303" y="556"/>
                  </a:cubicBezTo>
                  <a:cubicBezTo>
                    <a:pt x="1282" y="530"/>
                    <a:pt x="1268" y="512"/>
                    <a:pt x="1261" y="501"/>
                  </a:cubicBezTo>
                  <a:cubicBezTo>
                    <a:pt x="1250" y="502"/>
                    <a:pt x="1242" y="502"/>
                    <a:pt x="1237" y="502"/>
                  </a:cubicBezTo>
                  <a:cubicBezTo>
                    <a:pt x="1231" y="502"/>
                    <a:pt x="1223" y="502"/>
                    <a:pt x="1213" y="501"/>
                  </a:cubicBezTo>
                  <a:cubicBezTo>
                    <a:pt x="1205" y="512"/>
                    <a:pt x="1191" y="530"/>
                    <a:pt x="1171" y="556"/>
                  </a:cubicBezTo>
                  <a:cubicBezTo>
                    <a:pt x="1150" y="581"/>
                    <a:pt x="1138" y="593"/>
                    <a:pt x="1134" y="593"/>
                  </a:cubicBezTo>
                  <a:cubicBezTo>
                    <a:pt x="1133" y="593"/>
                    <a:pt x="1099" y="574"/>
                    <a:pt x="1034" y="536"/>
                  </a:cubicBezTo>
                  <a:cubicBezTo>
                    <a:pt x="1032" y="535"/>
                    <a:pt x="1031" y="533"/>
                    <a:pt x="1031" y="531"/>
                  </a:cubicBezTo>
                  <a:cubicBezTo>
                    <a:pt x="1031" y="517"/>
                    <a:pt x="1044" y="480"/>
                    <a:pt x="1072" y="419"/>
                  </a:cubicBezTo>
                  <a:cubicBezTo>
                    <a:pt x="1062" y="406"/>
                    <a:pt x="1054" y="392"/>
                    <a:pt x="1048" y="378"/>
                  </a:cubicBezTo>
                  <a:cubicBezTo>
                    <a:pt x="968" y="370"/>
                    <a:pt x="928" y="361"/>
                    <a:pt x="928" y="353"/>
                  </a:cubicBezTo>
                  <a:lnTo>
                    <a:pt x="928" y="240"/>
                  </a:lnTo>
                  <a:cubicBezTo>
                    <a:pt x="928" y="231"/>
                    <a:pt x="968" y="223"/>
                    <a:pt x="1048" y="215"/>
                  </a:cubicBezTo>
                  <a:cubicBezTo>
                    <a:pt x="1054" y="199"/>
                    <a:pt x="1063" y="185"/>
                    <a:pt x="1072" y="173"/>
                  </a:cubicBezTo>
                  <a:cubicBezTo>
                    <a:pt x="1044" y="112"/>
                    <a:pt x="1031" y="75"/>
                    <a:pt x="1031" y="62"/>
                  </a:cubicBezTo>
                  <a:cubicBezTo>
                    <a:pt x="1031" y="60"/>
                    <a:pt x="1032" y="58"/>
                    <a:pt x="1034" y="56"/>
                  </a:cubicBezTo>
                  <a:cubicBezTo>
                    <a:pt x="1036" y="55"/>
                    <a:pt x="1045" y="50"/>
                    <a:pt x="1062" y="40"/>
                  </a:cubicBezTo>
                  <a:cubicBezTo>
                    <a:pt x="1079" y="31"/>
                    <a:pt x="1094" y="21"/>
                    <a:pt x="1110" y="13"/>
                  </a:cubicBezTo>
                  <a:cubicBezTo>
                    <a:pt x="1125" y="4"/>
                    <a:pt x="1133" y="0"/>
                    <a:pt x="1134" y="0"/>
                  </a:cubicBezTo>
                  <a:cubicBezTo>
                    <a:pt x="1138" y="0"/>
                    <a:pt x="1150" y="13"/>
                    <a:pt x="1171" y="37"/>
                  </a:cubicBezTo>
                  <a:cubicBezTo>
                    <a:pt x="1191" y="62"/>
                    <a:pt x="1205" y="81"/>
                    <a:pt x="1213" y="92"/>
                  </a:cubicBezTo>
                  <a:cubicBezTo>
                    <a:pt x="1223" y="91"/>
                    <a:pt x="1231" y="90"/>
                    <a:pt x="1237" y="90"/>
                  </a:cubicBezTo>
                  <a:cubicBezTo>
                    <a:pt x="1242" y="90"/>
                    <a:pt x="1250" y="91"/>
                    <a:pt x="1261" y="92"/>
                  </a:cubicBezTo>
                  <a:cubicBezTo>
                    <a:pt x="1288" y="54"/>
                    <a:pt x="1313" y="24"/>
                    <a:pt x="1335" y="2"/>
                  </a:cubicBezTo>
                  <a:lnTo>
                    <a:pt x="1340" y="0"/>
                  </a:lnTo>
                  <a:cubicBezTo>
                    <a:pt x="1342" y="0"/>
                    <a:pt x="1375" y="19"/>
                    <a:pt x="1440" y="56"/>
                  </a:cubicBezTo>
                  <a:cubicBezTo>
                    <a:pt x="1442" y="58"/>
                    <a:pt x="1443" y="60"/>
                    <a:pt x="1443" y="62"/>
                  </a:cubicBezTo>
                  <a:cubicBezTo>
                    <a:pt x="1443" y="75"/>
                    <a:pt x="1429" y="112"/>
                    <a:pt x="1402" y="173"/>
                  </a:cubicBezTo>
                  <a:cubicBezTo>
                    <a:pt x="1411" y="185"/>
                    <a:pt x="1419" y="199"/>
                    <a:pt x="1426" y="215"/>
                  </a:cubicBezTo>
                  <a:cubicBezTo>
                    <a:pt x="1506" y="223"/>
                    <a:pt x="1546" y="231"/>
                    <a:pt x="1546" y="240"/>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277" name="Link Icon"/>
            <p:cNvSpPr>
              <a:spLocks noChangeAspect="1" noEditPoints="1"/>
            </p:cNvSpPr>
            <p:nvPr/>
          </p:nvSpPr>
          <p:spPr bwMode="auto">
            <a:xfrm>
              <a:off x="3335809" y="1341810"/>
              <a:ext cx="101982" cy="101982"/>
            </a:xfrm>
            <a:custGeom>
              <a:avLst/>
              <a:gdLst>
                <a:gd name="T0" fmla="*/ 1137 w 1314"/>
                <a:gd name="T1" fmla="*/ 911 h 1314"/>
                <a:gd name="T2" fmla="*/ 914 w 1314"/>
                <a:gd name="T3" fmla="*/ 721 h 1314"/>
                <a:gd name="T4" fmla="*/ 872 w 1314"/>
                <a:gd name="T5" fmla="*/ 762 h 1314"/>
                <a:gd name="T6" fmla="*/ 901 w 1314"/>
                <a:gd name="T7" fmla="*/ 795 h 1314"/>
                <a:gd name="T8" fmla="*/ 914 w 1314"/>
                <a:gd name="T9" fmla="*/ 837 h 1314"/>
                <a:gd name="T10" fmla="*/ 837 w 1314"/>
                <a:gd name="T11" fmla="*/ 915 h 1314"/>
                <a:gd name="T12" fmla="*/ 794 w 1314"/>
                <a:gd name="T13" fmla="*/ 901 h 1314"/>
                <a:gd name="T14" fmla="*/ 762 w 1314"/>
                <a:gd name="T15" fmla="*/ 872 h 1314"/>
                <a:gd name="T16" fmla="*/ 720 w 1314"/>
                <a:gd name="T17" fmla="*/ 915 h 1314"/>
                <a:gd name="T18" fmla="*/ 909 w 1314"/>
                <a:gd name="T19" fmla="*/ 1137 h 1314"/>
                <a:gd name="T20" fmla="*/ 1018 w 1314"/>
                <a:gd name="T21" fmla="*/ 1138 h 1314"/>
                <a:gd name="T22" fmla="*/ 1159 w 1314"/>
                <a:gd name="T23" fmla="*/ 966 h 1314"/>
                <a:gd name="T24" fmla="*/ 571 w 1314"/>
                <a:gd name="T25" fmla="*/ 344 h 1314"/>
                <a:gd name="T26" fmla="*/ 350 w 1314"/>
                <a:gd name="T27" fmla="*/ 155 h 1314"/>
                <a:gd name="T28" fmla="*/ 177 w 1314"/>
                <a:gd name="T29" fmla="*/ 294 h 1314"/>
                <a:gd name="T30" fmla="*/ 177 w 1314"/>
                <a:gd name="T31" fmla="*/ 403 h 1314"/>
                <a:gd name="T32" fmla="*/ 399 w 1314"/>
                <a:gd name="T33" fmla="*/ 592 h 1314"/>
                <a:gd name="T34" fmla="*/ 442 w 1314"/>
                <a:gd name="T35" fmla="*/ 552 h 1314"/>
                <a:gd name="T36" fmla="*/ 412 w 1314"/>
                <a:gd name="T37" fmla="*/ 519 h 1314"/>
                <a:gd name="T38" fmla="*/ 399 w 1314"/>
                <a:gd name="T39" fmla="*/ 477 h 1314"/>
                <a:gd name="T40" fmla="*/ 476 w 1314"/>
                <a:gd name="T41" fmla="*/ 399 h 1314"/>
                <a:gd name="T42" fmla="*/ 519 w 1314"/>
                <a:gd name="T43" fmla="*/ 413 h 1314"/>
                <a:gd name="T44" fmla="*/ 552 w 1314"/>
                <a:gd name="T45" fmla="*/ 442 h 1314"/>
                <a:gd name="T46" fmla="*/ 593 w 1314"/>
                <a:gd name="T47" fmla="*/ 399 h 1314"/>
                <a:gd name="T48" fmla="*/ 1245 w 1314"/>
                <a:gd name="T49" fmla="*/ 1130 h 1314"/>
                <a:gd name="T50" fmla="*/ 964 w 1314"/>
                <a:gd name="T51" fmla="*/ 1314 h 1314"/>
                <a:gd name="T52" fmla="*/ 633 w 1314"/>
                <a:gd name="T53" fmla="*/ 1079 h 1314"/>
                <a:gd name="T54" fmla="*/ 637 w 1314"/>
                <a:gd name="T55" fmla="*/ 747 h 1314"/>
                <a:gd name="T56" fmla="*/ 399 w 1314"/>
                <a:gd name="T57" fmla="*/ 747 h 1314"/>
                <a:gd name="T58" fmla="*/ 68 w 1314"/>
                <a:gd name="T59" fmla="*/ 512 h 1314"/>
                <a:gd name="T60" fmla="*/ 68 w 1314"/>
                <a:gd name="T61" fmla="*/ 184 h 1314"/>
                <a:gd name="T62" fmla="*/ 350 w 1314"/>
                <a:gd name="T63" fmla="*/ 0 h 1314"/>
                <a:gd name="T64" fmla="*/ 680 w 1314"/>
                <a:gd name="T65" fmla="*/ 235 h 1314"/>
                <a:gd name="T66" fmla="*/ 676 w 1314"/>
                <a:gd name="T67" fmla="*/ 567 h 1314"/>
                <a:gd name="T68" fmla="*/ 914 w 1314"/>
                <a:gd name="T69" fmla="*/ 567 h 1314"/>
                <a:gd name="T70" fmla="*/ 1246 w 1314"/>
                <a:gd name="T71" fmla="*/ 80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4" h="1314">
                  <a:moveTo>
                    <a:pt x="1159" y="966"/>
                  </a:moveTo>
                  <a:cubicBezTo>
                    <a:pt x="1159" y="945"/>
                    <a:pt x="1152" y="926"/>
                    <a:pt x="1137" y="911"/>
                  </a:cubicBezTo>
                  <a:lnTo>
                    <a:pt x="969" y="744"/>
                  </a:lnTo>
                  <a:cubicBezTo>
                    <a:pt x="954" y="729"/>
                    <a:pt x="936" y="721"/>
                    <a:pt x="914" y="721"/>
                  </a:cubicBezTo>
                  <a:cubicBezTo>
                    <a:pt x="892" y="721"/>
                    <a:pt x="873" y="730"/>
                    <a:pt x="856" y="747"/>
                  </a:cubicBezTo>
                  <a:cubicBezTo>
                    <a:pt x="858" y="749"/>
                    <a:pt x="863" y="754"/>
                    <a:pt x="872" y="762"/>
                  </a:cubicBezTo>
                  <a:cubicBezTo>
                    <a:pt x="880" y="770"/>
                    <a:pt x="886" y="776"/>
                    <a:pt x="889" y="779"/>
                  </a:cubicBezTo>
                  <a:cubicBezTo>
                    <a:pt x="892" y="783"/>
                    <a:pt x="896" y="788"/>
                    <a:pt x="901" y="795"/>
                  </a:cubicBezTo>
                  <a:cubicBezTo>
                    <a:pt x="906" y="802"/>
                    <a:pt x="910" y="808"/>
                    <a:pt x="912" y="815"/>
                  </a:cubicBezTo>
                  <a:cubicBezTo>
                    <a:pt x="914" y="822"/>
                    <a:pt x="914" y="829"/>
                    <a:pt x="914" y="837"/>
                  </a:cubicBezTo>
                  <a:cubicBezTo>
                    <a:pt x="914" y="859"/>
                    <a:pt x="907" y="877"/>
                    <a:pt x="892" y="892"/>
                  </a:cubicBezTo>
                  <a:cubicBezTo>
                    <a:pt x="877" y="907"/>
                    <a:pt x="859" y="915"/>
                    <a:pt x="837" y="915"/>
                  </a:cubicBezTo>
                  <a:cubicBezTo>
                    <a:pt x="829" y="915"/>
                    <a:pt x="822" y="914"/>
                    <a:pt x="815" y="912"/>
                  </a:cubicBezTo>
                  <a:cubicBezTo>
                    <a:pt x="808" y="910"/>
                    <a:pt x="801" y="906"/>
                    <a:pt x="794" y="901"/>
                  </a:cubicBezTo>
                  <a:cubicBezTo>
                    <a:pt x="788" y="896"/>
                    <a:pt x="782" y="892"/>
                    <a:pt x="779" y="889"/>
                  </a:cubicBezTo>
                  <a:cubicBezTo>
                    <a:pt x="776" y="886"/>
                    <a:pt x="770" y="881"/>
                    <a:pt x="762" y="872"/>
                  </a:cubicBezTo>
                  <a:cubicBezTo>
                    <a:pt x="754" y="863"/>
                    <a:pt x="749" y="858"/>
                    <a:pt x="747" y="857"/>
                  </a:cubicBezTo>
                  <a:cubicBezTo>
                    <a:pt x="729" y="873"/>
                    <a:pt x="720" y="893"/>
                    <a:pt x="720" y="915"/>
                  </a:cubicBezTo>
                  <a:cubicBezTo>
                    <a:pt x="720" y="937"/>
                    <a:pt x="728" y="955"/>
                    <a:pt x="743" y="970"/>
                  </a:cubicBezTo>
                  <a:lnTo>
                    <a:pt x="909" y="1137"/>
                  </a:lnTo>
                  <a:cubicBezTo>
                    <a:pt x="923" y="1151"/>
                    <a:pt x="942" y="1159"/>
                    <a:pt x="964" y="1159"/>
                  </a:cubicBezTo>
                  <a:cubicBezTo>
                    <a:pt x="985" y="1159"/>
                    <a:pt x="1003" y="1152"/>
                    <a:pt x="1018" y="1138"/>
                  </a:cubicBezTo>
                  <a:lnTo>
                    <a:pt x="1137" y="1020"/>
                  </a:lnTo>
                  <a:cubicBezTo>
                    <a:pt x="1152" y="1005"/>
                    <a:pt x="1159" y="987"/>
                    <a:pt x="1159" y="966"/>
                  </a:cubicBezTo>
                  <a:close/>
                  <a:moveTo>
                    <a:pt x="593" y="399"/>
                  </a:moveTo>
                  <a:cubicBezTo>
                    <a:pt x="593" y="377"/>
                    <a:pt x="586" y="359"/>
                    <a:pt x="571" y="344"/>
                  </a:cubicBezTo>
                  <a:lnTo>
                    <a:pt x="405" y="177"/>
                  </a:lnTo>
                  <a:cubicBezTo>
                    <a:pt x="390" y="162"/>
                    <a:pt x="372" y="155"/>
                    <a:pt x="350" y="155"/>
                  </a:cubicBezTo>
                  <a:cubicBezTo>
                    <a:pt x="329" y="155"/>
                    <a:pt x="311" y="162"/>
                    <a:pt x="295" y="176"/>
                  </a:cubicBezTo>
                  <a:lnTo>
                    <a:pt x="177" y="294"/>
                  </a:lnTo>
                  <a:cubicBezTo>
                    <a:pt x="162" y="309"/>
                    <a:pt x="154" y="327"/>
                    <a:pt x="154" y="348"/>
                  </a:cubicBezTo>
                  <a:cubicBezTo>
                    <a:pt x="154" y="369"/>
                    <a:pt x="162" y="388"/>
                    <a:pt x="177" y="403"/>
                  </a:cubicBezTo>
                  <a:lnTo>
                    <a:pt x="344" y="570"/>
                  </a:lnTo>
                  <a:cubicBezTo>
                    <a:pt x="359" y="585"/>
                    <a:pt x="377" y="592"/>
                    <a:pt x="399" y="592"/>
                  </a:cubicBezTo>
                  <a:cubicBezTo>
                    <a:pt x="422" y="592"/>
                    <a:pt x="441" y="583"/>
                    <a:pt x="457" y="567"/>
                  </a:cubicBezTo>
                  <a:cubicBezTo>
                    <a:pt x="455" y="565"/>
                    <a:pt x="450" y="560"/>
                    <a:pt x="442" y="552"/>
                  </a:cubicBezTo>
                  <a:cubicBezTo>
                    <a:pt x="433" y="544"/>
                    <a:pt x="428" y="538"/>
                    <a:pt x="425" y="535"/>
                  </a:cubicBezTo>
                  <a:cubicBezTo>
                    <a:pt x="422" y="531"/>
                    <a:pt x="418" y="526"/>
                    <a:pt x="412" y="519"/>
                  </a:cubicBezTo>
                  <a:cubicBezTo>
                    <a:pt x="407" y="512"/>
                    <a:pt x="404" y="506"/>
                    <a:pt x="402" y="499"/>
                  </a:cubicBezTo>
                  <a:cubicBezTo>
                    <a:pt x="400" y="492"/>
                    <a:pt x="399" y="485"/>
                    <a:pt x="399" y="477"/>
                  </a:cubicBezTo>
                  <a:cubicBezTo>
                    <a:pt x="399" y="455"/>
                    <a:pt x="407" y="437"/>
                    <a:pt x="422" y="422"/>
                  </a:cubicBezTo>
                  <a:cubicBezTo>
                    <a:pt x="437" y="407"/>
                    <a:pt x="455" y="399"/>
                    <a:pt x="476" y="399"/>
                  </a:cubicBezTo>
                  <a:cubicBezTo>
                    <a:pt x="485" y="399"/>
                    <a:pt x="492" y="400"/>
                    <a:pt x="499" y="402"/>
                  </a:cubicBezTo>
                  <a:cubicBezTo>
                    <a:pt x="505" y="404"/>
                    <a:pt x="512" y="408"/>
                    <a:pt x="519" y="413"/>
                  </a:cubicBezTo>
                  <a:cubicBezTo>
                    <a:pt x="526" y="418"/>
                    <a:pt x="531" y="422"/>
                    <a:pt x="534" y="425"/>
                  </a:cubicBezTo>
                  <a:cubicBezTo>
                    <a:pt x="538" y="428"/>
                    <a:pt x="543" y="433"/>
                    <a:pt x="552" y="442"/>
                  </a:cubicBezTo>
                  <a:cubicBezTo>
                    <a:pt x="560" y="451"/>
                    <a:pt x="565" y="456"/>
                    <a:pt x="567" y="457"/>
                  </a:cubicBezTo>
                  <a:cubicBezTo>
                    <a:pt x="584" y="441"/>
                    <a:pt x="593" y="421"/>
                    <a:pt x="593" y="399"/>
                  </a:cubicBezTo>
                  <a:close/>
                  <a:moveTo>
                    <a:pt x="1314" y="966"/>
                  </a:moveTo>
                  <a:cubicBezTo>
                    <a:pt x="1314" y="1031"/>
                    <a:pt x="1291" y="1085"/>
                    <a:pt x="1245" y="1130"/>
                  </a:cubicBezTo>
                  <a:lnTo>
                    <a:pt x="1127" y="1247"/>
                  </a:lnTo>
                  <a:cubicBezTo>
                    <a:pt x="1082" y="1292"/>
                    <a:pt x="1028" y="1314"/>
                    <a:pt x="964" y="1314"/>
                  </a:cubicBezTo>
                  <a:cubicBezTo>
                    <a:pt x="899" y="1314"/>
                    <a:pt x="844" y="1291"/>
                    <a:pt x="799" y="1246"/>
                  </a:cubicBezTo>
                  <a:lnTo>
                    <a:pt x="633" y="1079"/>
                  </a:lnTo>
                  <a:cubicBezTo>
                    <a:pt x="589" y="1034"/>
                    <a:pt x="567" y="980"/>
                    <a:pt x="567" y="915"/>
                  </a:cubicBezTo>
                  <a:cubicBezTo>
                    <a:pt x="567" y="849"/>
                    <a:pt x="590" y="793"/>
                    <a:pt x="637" y="747"/>
                  </a:cubicBezTo>
                  <a:lnTo>
                    <a:pt x="567" y="676"/>
                  </a:lnTo>
                  <a:cubicBezTo>
                    <a:pt x="521" y="724"/>
                    <a:pt x="465" y="747"/>
                    <a:pt x="399" y="747"/>
                  </a:cubicBezTo>
                  <a:cubicBezTo>
                    <a:pt x="335" y="747"/>
                    <a:pt x="280" y="725"/>
                    <a:pt x="235" y="680"/>
                  </a:cubicBezTo>
                  <a:lnTo>
                    <a:pt x="68" y="512"/>
                  </a:lnTo>
                  <a:cubicBezTo>
                    <a:pt x="22" y="467"/>
                    <a:pt x="0" y="412"/>
                    <a:pt x="0" y="348"/>
                  </a:cubicBezTo>
                  <a:cubicBezTo>
                    <a:pt x="0" y="283"/>
                    <a:pt x="23" y="229"/>
                    <a:pt x="68" y="184"/>
                  </a:cubicBezTo>
                  <a:lnTo>
                    <a:pt x="187" y="67"/>
                  </a:lnTo>
                  <a:cubicBezTo>
                    <a:pt x="231" y="22"/>
                    <a:pt x="286" y="0"/>
                    <a:pt x="350" y="0"/>
                  </a:cubicBezTo>
                  <a:cubicBezTo>
                    <a:pt x="415" y="0"/>
                    <a:pt x="470" y="23"/>
                    <a:pt x="514" y="68"/>
                  </a:cubicBezTo>
                  <a:lnTo>
                    <a:pt x="680" y="235"/>
                  </a:lnTo>
                  <a:cubicBezTo>
                    <a:pt x="725" y="280"/>
                    <a:pt x="747" y="334"/>
                    <a:pt x="747" y="399"/>
                  </a:cubicBezTo>
                  <a:cubicBezTo>
                    <a:pt x="747" y="465"/>
                    <a:pt x="723" y="521"/>
                    <a:pt x="676" y="567"/>
                  </a:cubicBezTo>
                  <a:lnTo>
                    <a:pt x="747" y="638"/>
                  </a:lnTo>
                  <a:cubicBezTo>
                    <a:pt x="793" y="590"/>
                    <a:pt x="849" y="567"/>
                    <a:pt x="914" y="567"/>
                  </a:cubicBezTo>
                  <a:cubicBezTo>
                    <a:pt x="979" y="567"/>
                    <a:pt x="1034" y="589"/>
                    <a:pt x="1079" y="634"/>
                  </a:cubicBezTo>
                  <a:lnTo>
                    <a:pt x="1246" y="802"/>
                  </a:lnTo>
                  <a:cubicBezTo>
                    <a:pt x="1291" y="847"/>
                    <a:pt x="1314" y="902"/>
                    <a:pt x="1314" y="966"/>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291" name="Magic Icon"/>
            <p:cNvSpPr>
              <a:spLocks noChangeAspect="1" noEditPoints="1"/>
            </p:cNvSpPr>
            <p:nvPr/>
          </p:nvSpPr>
          <p:spPr bwMode="auto">
            <a:xfrm>
              <a:off x="4424587" y="1137198"/>
              <a:ext cx="102552" cy="102552"/>
            </a:xfrm>
            <a:custGeom>
              <a:avLst/>
              <a:gdLst>
                <a:gd name="T0" fmla="*/ 937 w 1318"/>
                <a:gd name="T1" fmla="*/ 468 h 1318"/>
                <a:gd name="T2" fmla="*/ 1172 w 1318"/>
                <a:gd name="T3" fmla="*/ 232 h 1318"/>
                <a:gd name="T4" fmla="*/ 1086 w 1318"/>
                <a:gd name="T5" fmla="*/ 146 h 1318"/>
                <a:gd name="T6" fmla="*/ 850 w 1318"/>
                <a:gd name="T7" fmla="*/ 382 h 1318"/>
                <a:gd name="T8" fmla="*/ 937 w 1318"/>
                <a:gd name="T9" fmla="*/ 468 h 1318"/>
                <a:gd name="T10" fmla="*/ 1296 w 1318"/>
                <a:gd name="T11" fmla="*/ 232 h 1318"/>
                <a:gd name="T12" fmla="*/ 1282 w 1318"/>
                <a:gd name="T13" fmla="*/ 268 h 1318"/>
                <a:gd name="T14" fmla="*/ 247 w 1318"/>
                <a:gd name="T15" fmla="*/ 1304 h 1318"/>
                <a:gd name="T16" fmla="*/ 210 w 1318"/>
                <a:gd name="T17" fmla="*/ 1318 h 1318"/>
                <a:gd name="T18" fmla="*/ 174 w 1318"/>
                <a:gd name="T19" fmla="*/ 1304 h 1318"/>
                <a:gd name="T20" fmla="*/ 15 w 1318"/>
                <a:gd name="T21" fmla="*/ 1144 h 1318"/>
                <a:gd name="T22" fmla="*/ 0 w 1318"/>
                <a:gd name="T23" fmla="*/ 1108 h 1318"/>
                <a:gd name="T24" fmla="*/ 15 w 1318"/>
                <a:gd name="T25" fmla="*/ 1072 h 1318"/>
                <a:gd name="T26" fmla="*/ 1050 w 1318"/>
                <a:gd name="T27" fmla="*/ 36 h 1318"/>
                <a:gd name="T28" fmla="*/ 1086 w 1318"/>
                <a:gd name="T29" fmla="*/ 22 h 1318"/>
                <a:gd name="T30" fmla="*/ 1123 w 1318"/>
                <a:gd name="T31" fmla="*/ 36 h 1318"/>
                <a:gd name="T32" fmla="*/ 1282 w 1318"/>
                <a:gd name="T33" fmla="*/ 196 h 1318"/>
                <a:gd name="T34" fmla="*/ 1296 w 1318"/>
                <a:gd name="T35" fmla="*/ 232 h 1318"/>
                <a:gd name="T36" fmla="*/ 209 w 1318"/>
                <a:gd name="T37" fmla="*/ 79 h 1318"/>
                <a:gd name="T38" fmla="*/ 288 w 1318"/>
                <a:gd name="T39" fmla="*/ 103 h 1318"/>
                <a:gd name="T40" fmla="*/ 209 w 1318"/>
                <a:gd name="T41" fmla="*/ 127 h 1318"/>
                <a:gd name="T42" fmla="*/ 185 w 1318"/>
                <a:gd name="T43" fmla="*/ 206 h 1318"/>
                <a:gd name="T44" fmla="*/ 160 w 1318"/>
                <a:gd name="T45" fmla="*/ 127 h 1318"/>
                <a:gd name="T46" fmla="*/ 82 w 1318"/>
                <a:gd name="T47" fmla="*/ 103 h 1318"/>
                <a:gd name="T48" fmla="*/ 160 w 1318"/>
                <a:gd name="T49" fmla="*/ 79 h 1318"/>
                <a:gd name="T50" fmla="*/ 185 w 1318"/>
                <a:gd name="T51" fmla="*/ 0 h 1318"/>
                <a:gd name="T52" fmla="*/ 209 w 1318"/>
                <a:gd name="T53" fmla="*/ 79 h 1318"/>
                <a:gd name="T54" fmla="*/ 491 w 1318"/>
                <a:gd name="T55" fmla="*/ 209 h 1318"/>
                <a:gd name="T56" fmla="*/ 648 w 1318"/>
                <a:gd name="T57" fmla="*/ 258 h 1318"/>
                <a:gd name="T58" fmla="*/ 491 w 1318"/>
                <a:gd name="T59" fmla="*/ 306 h 1318"/>
                <a:gd name="T60" fmla="*/ 442 w 1318"/>
                <a:gd name="T61" fmla="*/ 464 h 1318"/>
                <a:gd name="T62" fmla="*/ 394 w 1318"/>
                <a:gd name="T63" fmla="*/ 306 h 1318"/>
                <a:gd name="T64" fmla="*/ 236 w 1318"/>
                <a:gd name="T65" fmla="*/ 258 h 1318"/>
                <a:gd name="T66" fmla="*/ 394 w 1318"/>
                <a:gd name="T67" fmla="*/ 209 h 1318"/>
                <a:gd name="T68" fmla="*/ 442 w 1318"/>
                <a:gd name="T69" fmla="*/ 52 h 1318"/>
                <a:gd name="T70" fmla="*/ 491 w 1318"/>
                <a:gd name="T71" fmla="*/ 209 h 1318"/>
                <a:gd name="T72" fmla="*/ 1239 w 1318"/>
                <a:gd name="T73" fmla="*/ 594 h 1318"/>
                <a:gd name="T74" fmla="*/ 1318 w 1318"/>
                <a:gd name="T75" fmla="*/ 618 h 1318"/>
                <a:gd name="T76" fmla="*/ 1239 w 1318"/>
                <a:gd name="T77" fmla="*/ 643 h 1318"/>
                <a:gd name="T78" fmla="*/ 1215 w 1318"/>
                <a:gd name="T79" fmla="*/ 721 h 1318"/>
                <a:gd name="T80" fmla="*/ 1191 w 1318"/>
                <a:gd name="T81" fmla="*/ 643 h 1318"/>
                <a:gd name="T82" fmla="*/ 1112 w 1318"/>
                <a:gd name="T83" fmla="*/ 618 h 1318"/>
                <a:gd name="T84" fmla="*/ 1191 w 1318"/>
                <a:gd name="T85" fmla="*/ 594 h 1318"/>
                <a:gd name="T86" fmla="*/ 1215 w 1318"/>
                <a:gd name="T87" fmla="*/ 515 h 1318"/>
                <a:gd name="T88" fmla="*/ 1239 w 1318"/>
                <a:gd name="T89" fmla="*/ 594 h 1318"/>
                <a:gd name="T90" fmla="*/ 724 w 1318"/>
                <a:gd name="T91" fmla="*/ 79 h 1318"/>
                <a:gd name="T92" fmla="*/ 803 w 1318"/>
                <a:gd name="T93" fmla="*/ 103 h 1318"/>
                <a:gd name="T94" fmla="*/ 724 w 1318"/>
                <a:gd name="T95" fmla="*/ 127 h 1318"/>
                <a:gd name="T96" fmla="*/ 700 w 1318"/>
                <a:gd name="T97" fmla="*/ 206 h 1318"/>
                <a:gd name="T98" fmla="*/ 676 w 1318"/>
                <a:gd name="T99" fmla="*/ 127 h 1318"/>
                <a:gd name="T100" fmla="*/ 597 w 1318"/>
                <a:gd name="T101" fmla="*/ 103 h 1318"/>
                <a:gd name="T102" fmla="*/ 676 w 1318"/>
                <a:gd name="T103" fmla="*/ 79 h 1318"/>
                <a:gd name="T104" fmla="*/ 700 w 1318"/>
                <a:gd name="T105" fmla="*/ 0 h 1318"/>
                <a:gd name="T106" fmla="*/ 724 w 1318"/>
                <a:gd name="T107" fmla="*/ 79 h 1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8" h="1318">
                  <a:moveTo>
                    <a:pt x="937" y="468"/>
                  </a:moveTo>
                  <a:lnTo>
                    <a:pt x="1172" y="232"/>
                  </a:lnTo>
                  <a:lnTo>
                    <a:pt x="1086" y="146"/>
                  </a:lnTo>
                  <a:lnTo>
                    <a:pt x="850" y="382"/>
                  </a:lnTo>
                  <a:lnTo>
                    <a:pt x="937" y="468"/>
                  </a:lnTo>
                  <a:close/>
                  <a:moveTo>
                    <a:pt x="1296" y="232"/>
                  </a:moveTo>
                  <a:cubicBezTo>
                    <a:pt x="1296" y="246"/>
                    <a:pt x="1292" y="259"/>
                    <a:pt x="1282" y="268"/>
                  </a:cubicBezTo>
                  <a:lnTo>
                    <a:pt x="247" y="1304"/>
                  </a:lnTo>
                  <a:cubicBezTo>
                    <a:pt x="237" y="1313"/>
                    <a:pt x="225" y="1318"/>
                    <a:pt x="210" y="1318"/>
                  </a:cubicBezTo>
                  <a:cubicBezTo>
                    <a:pt x="196" y="1318"/>
                    <a:pt x="184" y="1313"/>
                    <a:pt x="174" y="1304"/>
                  </a:cubicBezTo>
                  <a:lnTo>
                    <a:pt x="15" y="1144"/>
                  </a:lnTo>
                  <a:cubicBezTo>
                    <a:pt x="5" y="1134"/>
                    <a:pt x="0" y="1122"/>
                    <a:pt x="0" y="1108"/>
                  </a:cubicBezTo>
                  <a:cubicBezTo>
                    <a:pt x="0" y="1093"/>
                    <a:pt x="5" y="1081"/>
                    <a:pt x="15" y="1072"/>
                  </a:cubicBezTo>
                  <a:lnTo>
                    <a:pt x="1050" y="36"/>
                  </a:lnTo>
                  <a:cubicBezTo>
                    <a:pt x="1060" y="27"/>
                    <a:pt x="1072" y="22"/>
                    <a:pt x="1086" y="22"/>
                  </a:cubicBezTo>
                  <a:cubicBezTo>
                    <a:pt x="1101" y="22"/>
                    <a:pt x="1113" y="27"/>
                    <a:pt x="1123" y="36"/>
                  </a:cubicBezTo>
                  <a:lnTo>
                    <a:pt x="1282" y="196"/>
                  </a:lnTo>
                  <a:cubicBezTo>
                    <a:pt x="1292" y="205"/>
                    <a:pt x="1296" y="217"/>
                    <a:pt x="1296" y="232"/>
                  </a:cubicBezTo>
                  <a:close/>
                  <a:moveTo>
                    <a:pt x="209" y="79"/>
                  </a:moveTo>
                  <a:lnTo>
                    <a:pt x="288" y="103"/>
                  </a:lnTo>
                  <a:lnTo>
                    <a:pt x="209" y="127"/>
                  </a:lnTo>
                  <a:lnTo>
                    <a:pt x="185" y="206"/>
                  </a:lnTo>
                  <a:lnTo>
                    <a:pt x="160" y="127"/>
                  </a:lnTo>
                  <a:lnTo>
                    <a:pt x="82" y="103"/>
                  </a:lnTo>
                  <a:lnTo>
                    <a:pt x="160" y="79"/>
                  </a:lnTo>
                  <a:lnTo>
                    <a:pt x="185" y="0"/>
                  </a:lnTo>
                  <a:lnTo>
                    <a:pt x="209" y="79"/>
                  </a:lnTo>
                  <a:close/>
                  <a:moveTo>
                    <a:pt x="491" y="209"/>
                  </a:moveTo>
                  <a:lnTo>
                    <a:pt x="648" y="258"/>
                  </a:lnTo>
                  <a:lnTo>
                    <a:pt x="491" y="306"/>
                  </a:lnTo>
                  <a:lnTo>
                    <a:pt x="442" y="464"/>
                  </a:lnTo>
                  <a:lnTo>
                    <a:pt x="394" y="306"/>
                  </a:lnTo>
                  <a:lnTo>
                    <a:pt x="236" y="258"/>
                  </a:lnTo>
                  <a:lnTo>
                    <a:pt x="394" y="209"/>
                  </a:lnTo>
                  <a:lnTo>
                    <a:pt x="442" y="52"/>
                  </a:lnTo>
                  <a:lnTo>
                    <a:pt x="491" y="209"/>
                  </a:lnTo>
                  <a:close/>
                  <a:moveTo>
                    <a:pt x="1239" y="594"/>
                  </a:moveTo>
                  <a:lnTo>
                    <a:pt x="1318" y="618"/>
                  </a:lnTo>
                  <a:lnTo>
                    <a:pt x="1239" y="643"/>
                  </a:lnTo>
                  <a:lnTo>
                    <a:pt x="1215" y="721"/>
                  </a:lnTo>
                  <a:lnTo>
                    <a:pt x="1191" y="643"/>
                  </a:lnTo>
                  <a:lnTo>
                    <a:pt x="1112" y="618"/>
                  </a:lnTo>
                  <a:lnTo>
                    <a:pt x="1191" y="594"/>
                  </a:lnTo>
                  <a:lnTo>
                    <a:pt x="1215" y="515"/>
                  </a:lnTo>
                  <a:lnTo>
                    <a:pt x="1239" y="594"/>
                  </a:lnTo>
                  <a:close/>
                  <a:moveTo>
                    <a:pt x="724" y="79"/>
                  </a:moveTo>
                  <a:lnTo>
                    <a:pt x="803" y="103"/>
                  </a:lnTo>
                  <a:lnTo>
                    <a:pt x="724" y="127"/>
                  </a:lnTo>
                  <a:lnTo>
                    <a:pt x="700" y="206"/>
                  </a:lnTo>
                  <a:lnTo>
                    <a:pt x="676" y="127"/>
                  </a:lnTo>
                  <a:lnTo>
                    <a:pt x="597" y="103"/>
                  </a:lnTo>
                  <a:lnTo>
                    <a:pt x="676" y="79"/>
                  </a:lnTo>
                  <a:lnTo>
                    <a:pt x="700" y="0"/>
                  </a:lnTo>
                  <a:lnTo>
                    <a:pt x="724" y="79"/>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16" name="Paste Icon"/>
            <p:cNvSpPr>
              <a:spLocks noChangeAspect="1" noEditPoints="1"/>
            </p:cNvSpPr>
            <p:nvPr/>
          </p:nvSpPr>
          <p:spPr bwMode="auto">
            <a:xfrm>
              <a:off x="2462419" y="1768949"/>
              <a:ext cx="112237" cy="112237"/>
            </a:xfrm>
            <a:custGeom>
              <a:avLst/>
              <a:gdLst>
                <a:gd name="T0" fmla="*/ 618 w 1443"/>
                <a:gd name="T1" fmla="*/ 1339 h 1442"/>
                <a:gd name="T2" fmla="*/ 1340 w 1443"/>
                <a:gd name="T3" fmla="*/ 1339 h 1442"/>
                <a:gd name="T4" fmla="*/ 1340 w 1443"/>
                <a:gd name="T5" fmla="*/ 824 h 1442"/>
                <a:gd name="T6" fmla="*/ 1005 w 1443"/>
                <a:gd name="T7" fmla="*/ 824 h 1442"/>
                <a:gd name="T8" fmla="*/ 950 w 1443"/>
                <a:gd name="T9" fmla="*/ 802 h 1442"/>
                <a:gd name="T10" fmla="*/ 928 w 1443"/>
                <a:gd name="T11" fmla="*/ 747 h 1442"/>
                <a:gd name="T12" fmla="*/ 928 w 1443"/>
                <a:gd name="T13" fmla="*/ 412 h 1442"/>
                <a:gd name="T14" fmla="*/ 618 w 1443"/>
                <a:gd name="T15" fmla="*/ 412 h 1442"/>
                <a:gd name="T16" fmla="*/ 618 w 1443"/>
                <a:gd name="T17" fmla="*/ 1339 h 1442"/>
                <a:gd name="T18" fmla="*/ 824 w 1443"/>
                <a:gd name="T19" fmla="*/ 180 h 1442"/>
                <a:gd name="T20" fmla="*/ 824 w 1443"/>
                <a:gd name="T21" fmla="*/ 129 h 1442"/>
                <a:gd name="T22" fmla="*/ 817 w 1443"/>
                <a:gd name="T23" fmla="*/ 110 h 1442"/>
                <a:gd name="T24" fmla="*/ 799 w 1443"/>
                <a:gd name="T25" fmla="*/ 103 h 1442"/>
                <a:gd name="T26" fmla="*/ 232 w 1443"/>
                <a:gd name="T27" fmla="*/ 103 h 1442"/>
                <a:gd name="T28" fmla="*/ 214 w 1443"/>
                <a:gd name="T29" fmla="*/ 110 h 1442"/>
                <a:gd name="T30" fmla="*/ 206 w 1443"/>
                <a:gd name="T31" fmla="*/ 129 h 1442"/>
                <a:gd name="T32" fmla="*/ 206 w 1443"/>
                <a:gd name="T33" fmla="*/ 180 h 1442"/>
                <a:gd name="T34" fmla="*/ 214 w 1443"/>
                <a:gd name="T35" fmla="*/ 198 h 1442"/>
                <a:gd name="T36" fmla="*/ 232 w 1443"/>
                <a:gd name="T37" fmla="*/ 206 h 1442"/>
                <a:gd name="T38" fmla="*/ 799 w 1443"/>
                <a:gd name="T39" fmla="*/ 206 h 1442"/>
                <a:gd name="T40" fmla="*/ 817 w 1443"/>
                <a:gd name="T41" fmla="*/ 198 h 1442"/>
                <a:gd name="T42" fmla="*/ 824 w 1443"/>
                <a:gd name="T43" fmla="*/ 180 h 1442"/>
                <a:gd name="T44" fmla="*/ 1031 w 1443"/>
                <a:gd name="T45" fmla="*/ 721 h 1442"/>
                <a:gd name="T46" fmla="*/ 1271 w 1443"/>
                <a:gd name="T47" fmla="*/ 721 h 1442"/>
                <a:gd name="T48" fmla="*/ 1031 w 1443"/>
                <a:gd name="T49" fmla="*/ 480 h 1442"/>
                <a:gd name="T50" fmla="*/ 1031 w 1443"/>
                <a:gd name="T51" fmla="*/ 721 h 1442"/>
                <a:gd name="T52" fmla="*/ 1443 w 1443"/>
                <a:gd name="T53" fmla="*/ 824 h 1442"/>
                <a:gd name="T54" fmla="*/ 1443 w 1443"/>
                <a:gd name="T55" fmla="*/ 1365 h 1442"/>
                <a:gd name="T56" fmla="*/ 1420 w 1443"/>
                <a:gd name="T57" fmla="*/ 1420 h 1442"/>
                <a:gd name="T58" fmla="*/ 1365 w 1443"/>
                <a:gd name="T59" fmla="*/ 1442 h 1442"/>
                <a:gd name="T60" fmla="*/ 593 w 1443"/>
                <a:gd name="T61" fmla="*/ 1442 h 1442"/>
                <a:gd name="T62" fmla="*/ 538 w 1443"/>
                <a:gd name="T63" fmla="*/ 1420 h 1442"/>
                <a:gd name="T64" fmla="*/ 515 w 1443"/>
                <a:gd name="T65" fmla="*/ 1365 h 1442"/>
                <a:gd name="T66" fmla="*/ 515 w 1443"/>
                <a:gd name="T67" fmla="*/ 1236 h 1442"/>
                <a:gd name="T68" fmla="*/ 77 w 1443"/>
                <a:gd name="T69" fmla="*/ 1236 h 1442"/>
                <a:gd name="T70" fmla="*/ 23 w 1443"/>
                <a:gd name="T71" fmla="*/ 1214 h 1442"/>
                <a:gd name="T72" fmla="*/ 0 w 1443"/>
                <a:gd name="T73" fmla="*/ 1159 h 1442"/>
                <a:gd name="T74" fmla="*/ 0 w 1443"/>
                <a:gd name="T75" fmla="*/ 77 h 1442"/>
                <a:gd name="T76" fmla="*/ 23 w 1443"/>
                <a:gd name="T77" fmla="*/ 22 h 1442"/>
                <a:gd name="T78" fmla="*/ 77 w 1443"/>
                <a:gd name="T79" fmla="*/ 0 h 1442"/>
                <a:gd name="T80" fmla="*/ 953 w 1443"/>
                <a:gd name="T81" fmla="*/ 0 h 1442"/>
                <a:gd name="T82" fmla="*/ 1008 w 1443"/>
                <a:gd name="T83" fmla="*/ 22 h 1442"/>
                <a:gd name="T84" fmla="*/ 1031 w 1443"/>
                <a:gd name="T85" fmla="*/ 77 h 1442"/>
                <a:gd name="T86" fmla="*/ 1031 w 1443"/>
                <a:gd name="T87" fmla="*/ 341 h 1442"/>
                <a:gd name="T88" fmla="*/ 1060 w 1443"/>
                <a:gd name="T89" fmla="*/ 364 h 1442"/>
                <a:gd name="T90" fmla="*/ 1388 w 1443"/>
                <a:gd name="T91" fmla="*/ 692 h 1442"/>
                <a:gd name="T92" fmla="*/ 1427 w 1443"/>
                <a:gd name="T93" fmla="*/ 753 h 1442"/>
                <a:gd name="T94" fmla="*/ 1443 w 1443"/>
                <a:gd name="T95" fmla="*/ 82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3" h="1442">
                  <a:moveTo>
                    <a:pt x="618" y="1339"/>
                  </a:moveTo>
                  <a:lnTo>
                    <a:pt x="1340" y="1339"/>
                  </a:lnTo>
                  <a:lnTo>
                    <a:pt x="1340" y="824"/>
                  </a:lnTo>
                  <a:lnTo>
                    <a:pt x="1005" y="824"/>
                  </a:lnTo>
                  <a:cubicBezTo>
                    <a:pt x="983" y="824"/>
                    <a:pt x="965" y="817"/>
                    <a:pt x="950" y="802"/>
                  </a:cubicBezTo>
                  <a:cubicBezTo>
                    <a:pt x="935" y="787"/>
                    <a:pt x="928" y="768"/>
                    <a:pt x="928" y="747"/>
                  </a:cubicBezTo>
                  <a:lnTo>
                    <a:pt x="928" y="412"/>
                  </a:lnTo>
                  <a:lnTo>
                    <a:pt x="618" y="412"/>
                  </a:lnTo>
                  <a:lnTo>
                    <a:pt x="618" y="1339"/>
                  </a:lnTo>
                  <a:close/>
                  <a:moveTo>
                    <a:pt x="824" y="180"/>
                  </a:moveTo>
                  <a:lnTo>
                    <a:pt x="824" y="129"/>
                  </a:lnTo>
                  <a:cubicBezTo>
                    <a:pt x="824" y="122"/>
                    <a:pt x="822" y="116"/>
                    <a:pt x="817" y="110"/>
                  </a:cubicBezTo>
                  <a:cubicBezTo>
                    <a:pt x="812" y="105"/>
                    <a:pt x="806" y="103"/>
                    <a:pt x="799" y="103"/>
                  </a:cubicBezTo>
                  <a:lnTo>
                    <a:pt x="232" y="103"/>
                  </a:lnTo>
                  <a:cubicBezTo>
                    <a:pt x="225" y="103"/>
                    <a:pt x="219" y="105"/>
                    <a:pt x="214" y="110"/>
                  </a:cubicBezTo>
                  <a:cubicBezTo>
                    <a:pt x="209" y="116"/>
                    <a:pt x="206" y="122"/>
                    <a:pt x="206" y="129"/>
                  </a:cubicBezTo>
                  <a:lnTo>
                    <a:pt x="206" y="180"/>
                  </a:lnTo>
                  <a:cubicBezTo>
                    <a:pt x="206" y="187"/>
                    <a:pt x="209" y="193"/>
                    <a:pt x="214" y="198"/>
                  </a:cubicBezTo>
                  <a:cubicBezTo>
                    <a:pt x="219" y="203"/>
                    <a:pt x="225" y="206"/>
                    <a:pt x="232" y="206"/>
                  </a:cubicBezTo>
                  <a:lnTo>
                    <a:pt x="799" y="206"/>
                  </a:lnTo>
                  <a:cubicBezTo>
                    <a:pt x="806" y="206"/>
                    <a:pt x="812" y="203"/>
                    <a:pt x="817" y="198"/>
                  </a:cubicBezTo>
                  <a:cubicBezTo>
                    <a:pt x="822" y="193"/>
                    <a:pt x="824" y="187"/>
                    <a:pt x="824" y="180"/>
                  </a:cubicBezTo>
                  <a:close/>
                  <a:moveTo>
                    <a:pt x="1031" y="721"/>
                  </a:moveTo>
                  <a:lnTo>
                    <a:pt x="1271" y="721"/>
                  </a:lnTo>
                  <a:lnTo>
                    <a:pt x="1031" y="480"/>
                  </a:lnTo>
                  <a:lnTo>
                    <a:pt x="1031" y="721"/>
                  </a:lnTo>
                  <a:close/>
                  <a:moveTo>
                    <a:pt x="1443" y="824"/>
                  </a:moveTo>
                  <a:lnTo>
                    <a:pt x="1443" y="1365"/>
                  </a:lnTo>
                  <a:cubicBezTo>
                    <a:pt x="1443" y="1387"/>
                    <a:pt x="1435" y="1405"/>
                    <a:pt x="1420" y="1420"/>
                  </a:cubicBezTo>
                  <a:cubicBezTo>
                    <a:pt x="1405" y="1435"/>
                    <a:pt x="1387" y="1442"/>
                    <a:pt x="1365" y="1442"/>
                  </a:cubicBezTo>
                  <a:lnTo>
                    <a:pt x="593" y="1442"/>
                  </a:lnTo>
                  <a:cubicBezTo>
                    <a:pt x="571" y="1442"/>
                    <a:pt x="553" y="1435"/>
                    <a:pt x="538" y="1420"/>
                  </a:cubicBezTo>
                  <a:cubicBezTo>
                    <a:pt x="523" y="1405"/>
                    <a:pt x="515" y="1387"/>
                    <a:pt x="515" y="1365"/>
                  </a:cubicBezTo>
                  <a:lnTo>
                    <a:pt x="515" y="1236"/>
                  </a:lnTo>
                  <a:lnTo>
                    <a:pt x="77" y="1236"/>
                  </a:lnTo>
                  <a:cubicBezTo>
                    <a:pt x="56" y="1236"/>
                    <a:pt x="38" y="1229"/>
                    <a:pt x="23" y="1214"/>
                  </a:cubicBezTo>
                  <a:cubicBezTo>
                    <a:pt x="8" y="1199"/>
                    <a:pt x="0" y="1181"/>
                    <a:pt x="0" y="1159"/>
                  </a:cubicBezTo>
                  <a:lnTo>
                    <a:pt x="0" y="77"/>
                  </a:lnTo>
                  <a:cubicBezTo>
                    <a:pt x="0" y="56"/>
                    <a:pt x="8" y="37"/>
                    <a:pt x="23" y="22"/>
                  </a:cubicBezTo>
                  <a:cubicBezTo>
                    <a:pt x="38" y="7"/>
                    <a:pt x="56" y="0"/>
                    <a:pt x="77" y="0"/>
                  </a:cubicBezTo>
                  <a:lnTo>
                    <a:pt x="953" y="0"/>
                  </a:lnTo>
                  <a:cubicBezTo>
                    <a:pt x="975" y="0"/>
                    <a:pt x="993" y="7"/>
                    <a:pt x="1008" y="22"/>
                  </a:cubicBezTo>
                  <a:cubicBezTo>
                    <a:pt x="1023" y="37"/>
                    <a:pt x="1031" y="56"/>
                    <a:pt x="1031" y="77"/>
                  </a:cubicBezTo>
                  <a:lnTo>
                    <a:pt x="1031" y="341"/>
                  </a:lnTo>
                  <a:cubicBezTo>
                    <a:pt x="1042" y="348"/>
                    <a:pt x="1051" y="356"/>
                    <a:pt x="1060" y="364"/>
                  </a:cubicBezTo>
                  <a:lnTo>
                    <a:pt x="1388" y="692"/>
                  </a:lnTo>
                  <a:cubicBezTo>
                    <a:pt x="1403" y="707"/>
                    <a:pt x="1416" y="728"/>
                    <a:pt x="1427" y="753"/>
                  </a:cubicBezTo>
                  <a:cubicBezTo>
                    <a:pt x="1437" y="779"/>
                    <a:pt x="1443" y="803"/>
                    <a:pt x="1443" y="824"/>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24" name="Bell Alt. Icon"/>
            <p:cNvSpPr>
              <a:spLocks noChangeAspect="1" noEditPoints="1"/>
            </p:cNvSpPr>
            <p:nvPr/>
          </p:nvSpPr>
          <p:spPr bwMode="auto">
            <a:xfrm>
              <a:off x="3517462" y="853773"/>
              <a:ext cx="104261" cy="111667"/>
            </a:xfrm>
            <a:custGeom>
              <a:avLst/>
              <a:gdLst>
                <a:gd name="T0" fmla="*/ 683 w 1340"/>
                <a:gd name="T1" fmla="*/ 1365 h 1442"/>
                <a:gd name="T2" fmla="*/ 670 w 1340"/>
                <a:gd name="T3" fmla="*/ 1352 h 1442"/>
                <a:gd name="T4" fmla="*/ 588 w 1340"/>
                <a:gd name="T5" fmla="*/ 1318 h 1442"/>
                <a:gd name="T6" fmla="*/ 554 w 1340"/>
                <a:gd name="T7" fmla="*/ 1236 h 1442"/>
                <a:gd name="T8" fmla="*/ 541 w 1340"/>
                <a:gd name="T9" fmla="*/ 1223 h 1442"/>
                <a:gd name="T10" fmla="*/ 528 w 1340"/>
                <a:gd name="T11" fmla="*/ 1236 h 1442"/>
                <a:gd name="T12" fmla="*/ 570 w 1340"/>
                <a:gd name="T13" fmla="*/ 1337 h 1442"/>
                <a:gd name="T14" fmla="*/ 670 w 1340"/>
                <a:gd name="T15" fmla="*/ 1378 h 1442"/>
                <a:gd name="T16" fmla="*/ 683 w 1340"/>
                <a:gd name="T17" fmla="*/ 1365 h 1442"/>
                <a:gd name="T18" fmla="*/ 1340 w 1340"/>
                <a:gd name="T19" fmla="*/ 1133 h 1442"/>
                <a:gd name="T20" fmla="*/ 1309 w 1340"/>
                <a:gd name="T21" fmla="*/ 1206 h 1442"/>
                <a:gd name="T22" fmla="*/ 1237 w 1340"/>
                <a:gd name="T23" fmla="*/ 1236 h 1442"/>
                <a:gd name="T24" fmla="*/ 876 w 1340"/>
                <a:gd name="T25" fmla="*/ 1236 h 1442"/>
                <a:gd name="T26" fmla="*/ 816 w 1340"/>
                <a:gd name="T27" fmla="*/ 1382 h 1442"/>
                <a:gd name="T28" fmla="*/ 670 w 1340"/>
                <a:gd name="T29" fmla="*/ 1442 h 1442"/>
                <a:gd name="T30" fmla="*/ 524 w 1340"/>
                <a:gd name="T31" fmla="*/ 1382 h 1442"/>
                <a:gd name="T32" fmla="*/ 464 w 1340"/>
                <a:gd name="T33" fmla="*/ 1236 h 1442"/>
                <a:gd name="T34" fmla="*/ 103 w 1340"/>
                <a:gd name="T35" fmla="*/ 1236 h 1442"/>
                <a:gd name="T36" fmla="*/ 31 w 1340"/>
                <a:gd name="T37" fmla="*/ 1206 h 1442"/>
                <a:gd name="T38" fmla="*/ 0 w 1340"/>
                <a:gd name="T39" fmla="*/ 1133 h 1442"/>
                <a:gd name="T40" fmla="*/ 231 w 1340"/>
                <a:gd name="T41" fmla="*/ 813 h 1442"/>
                <a:gd name="T42" fmla="*/ 309 w 1340"/>
                <a:gd name="T43" fmla="*/ 412 h 1442"/>
                <a:gd name="T44" fmla="*/ 387 w 1340"/>
                <a:gd name="T45" fmla="*/ 201 h 1442"/>
                <a:gd name="T46" fmla="*/ 599 w 1340"/>
                <a:gd name="T47" fmla="*/ 107 h 1442"/>
                <a:gd name="T48" fmla="*/ 593 w 1340"/>
                <a:gd name="T49" fmla="*/ 77 h 1442"/>
                <a:gd name="T50" fmla="*/ 615 w 1340"/>
                <a:gd name="T51" fmla="*/ 22 h 1442"/>
                <a:gd name="T52" fmla="*/ 670 w 1340"/>
                <a:gd name="T53" fmla="*/ 0 h 1442"/>
                <a:gd name="T54" fmla="*/ 725 w 1340"/>
                <a:gd name="T55" fmla="*/ 22 h 1442"/>
                <a:gd name="T56" fmla="*/ 747 w 1340"/>
                <a:gd name="T57" fmla="*/ 77 h 1442"/>
                <a:gd name="T58" fmla="*/ 741 w 1340"/>
                <a:gd name="T59" fmla="*/ 107 h 1442"/>
                <a:gd name="T60" fmla="*/ 953 w 1340"/>
                <a:gd name="T61" fmla="*/ 201 h 1442"/>
                <a:gd name="T62" fmla="*/ 1031 w 1340"/>
                <a:gd name="T63" fmla="*/ 412 h 1442"/>
                <a:gd name="T64" fmla="*/ 1109 w 1340"/>
                <a:gd name="T65" fmla="*/ 813 h 1442"/>
                <a:gd name="T66" fmla="*/ 1340 w 1340"/>
                <a:gd name="T67" fmla="*/ 113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0" h="1442">
                  <a:moveTo>
                    <a:pt x="683" y="1365"/>
                  </a:moveTo>
                  <a:cubicBezTo>
                    <a:pt x="683" y="1357"/>
                    <a:pt x="679" y="1352"/>
                    <a:pt x="670" y="1352"/>
                  </a:cubicBezTo>
                  <a:cubicBezTo>
                    <a:pt x="638" y="1352"/>
                    <a:pt x="611" y="1341"/>
                    <a:pt x="588" y="1318"/>
                  </a:cubicBezTo>
                  <a:cubicBezTo>
                    <a:pt x="565" y="1295"/>
                    <a:pt x="554" y="1268"/>
                    <a:pt x="554" y="1236"/>
                  </a:cubicBezTo>
                  <a:cubicBezTo>
                    <a:pt x="554" y="1228"/>
                    <a:pt x="550" y="1223"/>
                    <a:pt x="541" y="1223"/>
                  </a:cubicBezTo>
                  <a:cubicBezTo>
                    <a:pt x="533" y="1223"/>
                    <a:pt x="528" y="1228"/>
                    <a:pt x="528" y="1236"/>
                  </a:cubicBezTo>
                  <a:cubicBezTo>
                    <a:pt x="528" y="1276"/>
                    <a:pt x="542" y="1309"/>
                    <a:pt x="570" y="1337"/>
                  </a:cubicBezTo>
                  <a:cubicBezTo>
                    <a:pt x="597" y="1364"/>
                    <a:pt x="631" y="1378"/>
                    <a:pt x="670" y="1378"/>
                  </a:cubicBezTo>
                  <a:cubicBezTo>
                    <a:pt x="679" y="1378"/>
                    <a:pt x="683" y="1374"/>
                    <a:pt x="683" y="1365"/>
                  </a:cubicBezTo>
                  <a:close/>
                  <a:moveTo>
                    <a:pt x="1340" y="1133"/>
                  </a:moveTo>
                  <a:cubicBezTo>
                    <a:pt x="1340" y="1161"/>
                    <a:pt x="1330" y="1185"/>
                    <a:pt x="1309" y="1206"/>
                  </a:cubicBezTo>
                  <a:cubicBezTo>
                    <a:pt x="1289" y="1226"/>
                    <a:pt x="1265" y="1236"/>
                    <a:pt x="1237" y="1236"/>
                  </a:cubicBezTo>
                  <a:lnTo>
                    <a:pt x="876" y="1236"/>
                  </a:lnTo>
                  <a:cubicBezTo>
                    <a:pt x="876" y="1293"/>
                    <a:pt x="856" y="1342"/>
                    <a:pt x="816" y="1382"/>
                  </a:cubicBezTo>
                  <a:cubicBezTo>
                    <a:pt x="775" y="1422"/>
                    <a:pt x="727" y="1442"/>
                    <a:pt x="670" y="1442"/>
                  </a:cubicBezTo>
                  <a:cubicBezTo>
                    <a:pt x="613" y="1442"/>
                    <a:pt x="565" y="1422"/>
                    <a:pt x="524" y="1382"/>
                  </a:cubicBezTo>
                  <a:cubicBezTo>
                    <a:pt x="484" y="1342"/>
                    <a:pt x="464" y="1293"/>
                    <a:pt x="464" y="1236"/>
                  </a:cubicBezTo>
                  <a:lnTo>
                    <a:pt x="103" y="1236"/>
                  </a:lnTo>
                  <a:cubicBezTo>
                    <a:pt x="75" y="1236"/>
                    <a:pt x="51" y="1226"/>
                    <a:pt x="31" y="1206"/>
                  </a:cubicBezTo>
                  <a:cubicBezTo>
                    <a:pt x="10" y="1185"/>
                    <a:pt x="0" y="1161"/>
                    <a:pt x="0" y="1133"/>
                  </a:cubicBezTo>
                  <a:cubicBezTo>
                    <a:pt x="102" y="1047"/>
                    <a:pt x="179" y="940"/>
                    <a:pt x="231" y="813"/>
                  </a:cubicBezTo>
                  <a:cubicBezTo>
                    <a:pt x="283" y="686"/>
                    <a:pt x="309" y="553"/>
                    <a:pt x="309" y="412"/>
                  </a:cubicBezTo>
                  <a:cubicBezTo>
                    <a:pt x="309" y="323"/>
                    <a:pt x="335" y="253"/>
                    <a:pt x="387" y="201"/>
                  </a:cubicBezTo>
                  <a:cubicBezTo>
                    <a:pt x="438" y="149"/>
                    <a:pt x="509" y="118"/>
                    <a:pt x="599" y="107"/>
                  </a:cubicBezTo>
                  <a:cubicBezTo>
                    <a:pt x="595" y="97"/>
                    <a:pt x="593" y="87"/>
                    <a:pt x="593" y="77"/>
                  </a:cubicBezTo>
                  <a:cubicBezTo>
                    <a:pt x="593" y="56"/>
                    <a:pt x="600" y="37"/>
                    <a:pt x="615" y="22"/>
                  </a:cubicBezTo>
                  <a:cubicBezTo>
                    <a:pt x="630" y="7"/>
                    <a:pt x="649" y="0"/>
                    <a:pt x="670" y="0"/>
                  </a:cubicBezTo>
                  <a:cubicBezTo>
                    <a:pt x="691" y="0"/>
                    <a:pt x="710" y="7"/>
                    <a:pt x="725" y="22"/>
                  </a:cubicBezTo>
                  <a:cubicBezTo>
                    <a:pt x="740" y="37"/>
                    <a:pt x="747" y="56"/>
                    <a:pt x="747" y="77"/>
                  </a:cubicBezTo>
                  <a:cubicBezTo>
                    <a:pt x="747" y="87"/>
                    <a:pt x="745" y="97"/>
                    <a:pt x="741" y="107"/>
                  </a:cubicBezTo>
                  <a:cubicBezTo>
                    <a:pt x="831" y="118"/>
                    <a:pt x="902" y="149"/>
                    <a:pt x="953" y="201"/>
                  </a:cubicBezTo>
                  <a:cubicBezTo>
                    <a:pt x="1005" y="253"/>
                    <a:pt x="1031" y="323"/>
                    <a:pt x="1031" y="412"/>
                  </a:cubicBezTo>
                  <a:cubicBezTo>
                    <a:pt x="1031" y="553"/>
                    <a:pt x="1057" y="686"/>
                    <a:pt x="1109" y="813"/>
                  </a:cubicBezTo>
                  <a:cubicBezTo>
                    <a:pt x="1161" y="940"/>
                    <a:pt x="1238" y="1047"/>
                    <a:pt x="1340" y="1133"/>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nvGrpSpPr>
            <p:cNvPr id="18" name="Group 17"/>
            <p:cNvGrpSpPr/>
            <p:nvPr/>
          </p:nvGrpSpPr>
          <p:grpSpPr>
            <a:xfrm>
              <a:off x="5251060" y="1247018"/>
              <a:ext cx="1479877" cy="2301850"/>
              <a:chOff x="5432651" y="2611477"/>
              <a:chExt cx="1479877" cy="2301850"/>
            </a:xfrm>
          </p:grpSpPr>
          <p:sp>
            <p:nvSpPr>
              <p:cNvPr id="110" name="Cog Icon"/>
              <p:cNvSpPr>
                <a:spLocks noChangeAspect="1" noEditPoints="1"/>
              </p:cNvSpPr>
              <p:nvPr/>
            </p:nvSpPr>
            <p:spPr bwMode="auto">
              <a:xfrm>
                <a:off x="5804142" y="4209891"/>
                <a:ext cx="96285" cy="95715"/>
              </a:xfrm>
              <a:custGeom>
                <a:avLst/>
                <a:gdLst>
                  <a:gd name="T0" fmla="*/ 764 w 1236"/>
                  <a:gd name="T1" fmla="*/ 473 h 1237"/>
                  <a:gd name="T2" fmla="*/ 472 w 1236"/>
                  <a:gd name="T3" fmla="*/ 473 h 1237"/>
                  <a:gd name="T4" fmla="*/ 472 w 1236"/>
                  <a:gd name="T5" fmla="*/ 764 h 1237"/>
                  <a:gd name="T6" fmla="*/ 764 w 1236"/>
                  <a:gd name="T7" fmla="*/ 764 h 1237"/>
                  <a:gd name="T8" fmla="*/ 1236 w 1236"/>
                  <a:gd name="T9" fmla="*/ 531 h 1237"/>
                  <a:gd name="T10" fmla="*/ 1230 w 1236"/>
                  <a:gd name="T11" fmla="*/ 728 h 1237"/>
                  <a:gd name="T12" fmla="*/ 1065 w 1236"/>
                  <a:gd name="T13" fmla="*/ 761 h 1237"/>
                  <a:gd name="T14" fmla="*/ 1120 w 1236"/>
                  <a:gd name="T15" fmla="*/ 945 h 1237"/>
                  <a:gd name="T16" fmla="*/ 1120 w 1236"/>
                  <a:gd name="T17" fmla="*/ 984 h 1237"/>
                  <a:gd name="T18" fmla="*/ 965 w 1236"/>
                  <a:gd name="T19" fmla="*/ 1128 h 1237"/>
                  <a:gd name="T20" fmla="*/ 833 w 1236"/>
                  <a:gd name="T21" fmla="*/ 1034 h 1237"/>
                  <a:gd name="T22" fmla="*/ 736 w 1236"/>
                  <a:gd name="T23" fmla="*/ 1214 h 1237"/>
                  <a:gd name="T24" fmla="*/ 529 w 1236"/>
                  <a:gd name="T25" fmla="*/ 1237 h 1237"/>
                  <a:gd name="T26" fmla="*/ 500 w 1236"/>
                  <a:gd name="T27" fmla="*/ 1213 h 1237"/>
                  <a:gd name="T28" fmla="*/ 405 w 1236"/>
                  <a:gd name="T29" fmla="*/ 1035 h 1237"/>
                  <a:gd name="T30" fmla="*/ 271 w 1236"/>
                  <a:gd name="T31" fmla="*/ 1128 h 1237"/>
                  <a:gd name="T32" fmla="*/ 118 w 1236"/>
                  <a:gd name="T33" fmla="*/ 984 h 1237"/>
                  <a:gd name="T34" fmla="*/ 119 w 1236"/>
                  <a:gd name="T35" fmla="*/ 947 h 1237"/>
                  <a:gd name="T36" fmla="*/ 203 w 1236"/>
                  <a:gd name="T37" fmla="*/ 837 h 1237"/>
                  <a:gd name="T38" fmla="*/ 23 w 1236"/>
                  <a:gd name="T39" fmla="*/ 735 h 1237"/>
                  <a:gd name="T40" fmla="*/ 0 w 1236"/>
                  <a:gd name="T41" fmla="*/ 706 h 1237"/>
                  <a:gd name="T42" fmla="*/ 6 w 1236"/>
                  <a:gd name="T43" fmla="*/ 509 h 1237"/>
                  <a:gd name="T44" fmla="*/ 171 w 1236"/>
                  <a:gd name="T45" fmla="*/ 476 h 1237"/>
                  <a:gd name="T46" fmla="*/ 116 w 1236"/>
                  <a:gd name="T47" fmla="*/ 291 h 1237"/>
                  <a:gd name="T48" fmla="*/ 116 w 1236"/>
                  <a:gd name="T49" fmla="*/ 253 h 1237"/>
                  <a:gd name="T50" fmla="*/ 271 w 1236"/>
                  <a:gd name="T51" fmla="*/ 109 h 1237"/>
                  <a:gd name="T52" fmla="*/ 403 w 1236"/>
                  <a:gd name="T53" fmla="*/ 203 h 1237"/>
                  <a:gd name="T54" fmla="*/ 500 w 1236"/>
                  <a:gd name="T55" fmla="*/ 23 h 1237"/>
                  <a:gd name="T56" fmla="*/ 707 w 1236"/>
                  <a:gd name="T57" fmla="*/ 0 h 1237"/>
                  <a:gd name="T58" fmla="*/ 736 w 1236"/>
                  <a:gd name="T59" fmla="*/ 24 h 1237"/>
                  <a:gd name="T60" fmla="*/ 831 w 1236"/>
                  <a:gd name="T61" fmla="*/ 202 h 1237"/>
                  <a:gd name="T62" fmla="*/ 965 w 1236"/>
                  <a:gd name="T63" fmla="*/ 109 h 1237"/>
                  <a:gd name="T64" fmla="*/ 1118 w 1236"/>
                  <a:gd name="T65" fmla="*/ 254 h 1237"/>
                  <a:gd name="T66" fmla="*/ 1117 w 1236"/>
                  <a:gd name="T67" fmla="*/ 290 h 1237"/>
                  <a:gd name="T68" fmla="*/ 1033 w 1236"/>
                  <a:gd name="T69" fmla="*/ 400 h 1237"/>
                  <a:gd name="T70" fmla="*/ 1213 w 1236"/>
                  <a:gd name="T71" fmla="*/ 502 h 1237"/>
                  <a:gd name="T72" fmla="*/ 1236 w 1236"/>
                  <a:gd name="T73" fmla="*/ 531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36" h="1237">
                    <a:moveTo>
                      <a:pt x="824" y="619"/>
                    </a:moveTo>
                    <a:cubicBezTo>
                      <a:pt x="824" y="562"/>
                      <a:pt x="804" y="513"/>
                      <a:pt x="764" y="473"/>
                    </a:cubicBezTo>
                    <a:cubicBezTo>
                      <a:pt x="723" y="433"/>
                      <a:pt x="675" y="412"/>
                      <a:pt x="618" y="412"/>
                    </a:cubicBezTo>
                    <a:cubicBezTo>
                      <a:pt x="561" y="412"/>
                      <a:pt x="513" y="433"/>
                      <a:pt x="472" y="473"/>
                    </a:cubicBezTo>
                    <a:cubicBezTo>
                      <a:pt x="432" y="513"/>
                      <a:pt x="412" y="562"/>
                      <a:pt x="412" y="619"/>
                    </a:cubicBezTo>
                    <a:cubicBezTo>
                      <a:pt x="412" y="675"/>
                      <a:pt x="432" y="724"/>
                      <a:pt x="472" y="764"/>
                    </a:cubicBezTo>
                    <a:cubicBezTo>
                      <a:pt x="513" y="805"/>
                      <a:pt x="561" y="825"/>
                      <a:pt x="618" y="825"/>
                    </a:cubicBezTo>
                    <a:cubicBezTo>
                      <a:pt x="675" y="825"/>
                      <a:pt x="723" y="805"/>
                      <a:pt x="764" y="764"/>
                    </a:cubicBezTo>
                    <a:cubicBezTo>
                      <a:pt x="804" y="724"/>
                      <a:pt x="824" y="675"/>
                      <a:pt x="824" y="619"/>
                    </a:cubicBezTo>
                    <a:close/>
                    <a:moveTo>
                      <a:pt x="1236" y="531"/>
                    </a:moveTo>
                    <a:lnTo>
                      <a:pt x="1236" y="710"/>
                    </a:lnTo>
                    <a:cubicBezTo>
                      <a:pt x="1236" y="716"/>
                      <a:pt x="1234" y="722"/>
                      <a:pt x="1230" y="728"/>
                    </a:cubicBezTo>
                    <a:cubicBezTo>
                      <a:pt x="1226" y="734"/>
                      <a:pt x="1220" y="737"/>
                      <a:pt x="1214" y="739"/>
                    </a:cubicBezTo>
                    <a:lnTo>
                      <a:pt x="1065" y="761"/>
                    </a:lnTo>
                    <a:cubicBezTo>
                      <a:pt x="1055" y="790"/>
                      <a:pt x="1044" y="814"/>
                      <a:pt x="1033" y="834"/>
                    </a:cubicBezTo>
                    <a:cubicBezTo>
                      <a:pt x="1052" y="861"/>
                      <a:pt x="1081" y="898"/>
                      <a:pt x="1120" y="945"/>
                    </a:cubicBezTo>
                    <a:cubicBezTo>
                      <a:pt x="1125" y="952"/>
                      <a:pt x="1128" y="959"/>
                      <a:pt x="1128" y="966"/>
                    </a:cubicBezTo>
                    <a:cubicBezTo>
                      <a:pt x="1128" y="973"/>
                      <a:pt x="1125" y="979"/>
                      <a:pt x="1120" y="984"/>
                    </a:cubicBezTo>
                    <a:cubicBezTo>
                      <a:pt x="1106" y="1004"/>
                      <a:pt x="1079" y="1033"/>
                      <a:pt x="1041" y="1071"/>
                    </a:cubicBezTo>
                    <a:cubicBezTo>
                      <a:pt x="1002" y="1109"/>
                      <a:pt x="977" y="1128"/>
                      <a:pt x="965" y="1128"/>
                    </a:cubicBezTo>
                    <a:cubicBezTo>
                      <a:pt x="959" y="1128"/>
                      <a:pt x="952" y="1126"/>
                      <a:pt x="944" y="1121"/>
                    </a:cubicBezTo>
                    <a:lnTo>
                      <a:pt x="833" y="1034"/>
                    </a:lnTo>
                    <a:cubicBezTo>
                      <a:pt x="809" y="1046"/>
                      <a:pt x="785" y="1057"/>
                      <a:pt x="760" y="1065"/>
                    </a:cubicBezTo>
                    <a:cubicBezTo>
                      <a:pt x="751" y="1138"/>
                      <a:pt x="743" y="1187"/>
                      <a:pt x="736" y="1214"/>
                    </a:cubicBezTo>
                    <a:cubicBezTo>
                      <a:pt x="733" y="1229"/>
                      <a:pt x="723" y="1237"/>
                      <a:pt x="707" y="1237"/>
                    </a:cubicBezTo>
                    <a:lnTo>
                      <a:pt x="529" y="1237"/>
                    </a:lnTo>
                    <a:cubicBezTo>
                      <a:pt x="521" y="1237"/>
                      <a:pt x="515" y="1235"/>
                      <a:pt x="509" y="1230"/>
                    </a:cubicBezTo>
                    <a:cubicBezTo>
                      <a:pt x="503" y="1225"/>
                      <a:pt x="500" y="1220"/>
                      <a:pt x="500" y="1213"/>
                    </a:cubicBezTo>
                    <a:lnTo>
                      <a:pt x="477" y="1065"/>
                    </a:lnTo>
                    <a:cubicBezTo>
                      <a:pt x="451" y="1056"/>
                      <a:pt x="427" y="1046"/>
                      <a:pt x="405" y="1035"/>
                    </a:cubicBezTo>
                    <a:lnTo>
                      <a:pt x="291" y="1121"/>
                    </a:lnTo>
                    <a:cubicBezTo>
                      <a:pt x="286" y="1126"/>
                      <a:pt x="279" y="1128"/>
                      <a:pt x="271" y="1128"/>
                    </a:cubicBezTo>
                    <a:cubicBezTo>
                      <a:pt x="264" y="1128"/>
                      <a:pt x="257" y="1125"/>
                      <a:pt x="251" y="1119"/>
                    </a:cubicBezTo>
                    <a:cubicBezTo>
                      <a:pt x="183" y="1058"/>
                      <a:pt x="139" y="1013"/>
                      <a:pt x="118" y="984"/>
                    </a:cubicBezTo>
                    <a:cubicBezTo>
                      <a:pt x="114" y="979"/>
                      <a:pt x="112" y="973"/>
                      <a:pt x="112" y="966"/>
                    </a:cubicBezTo>
                    <a:cubicBezTo>
                      <a:pt x="112" y="959"/>
                      <a:pt x="115" y="953"/>
                      <a:pt x="119" y="947"/>
                    </a:cubicBezTo>
                    <a:cubicBezTo>
                      <a:pt x="127" y="936"/>
                      <a:pt x="141" y="918"/>
                      <a:pt x="160" y="893"/>
                    </a:cubicBezTo>
                    <a:cubicBezTo>
                      <a:pt x="179" y="869"/>
                      <a:pt x="194" y="850"/>
                      <a:pt x="203" y="837"/>
                    </a:cubicBezTo>
                    <a:cubicBezTo>
                      <a:pt x="189" y="810"/>
                      <a:pt x="178" y="783"/>
                      <a:pt x="170" y="757"/>
                    </a:cubicBezTo>
                    <a:lnTo>
                      <a:pt x="23" y="735"/>
                    </a:lnTo>
                    <a:cubicBezTo>
                      <a:pt x="16" y="734"/>
                      <a:pt x="10" y="731"/>
                      <a:pt x="6" y="725"/>
                    </a:cubicBezTo>
                    <a:cubicBezTo>
                      <a:pt x="2" y="720"/>
                      <a:pt x="0" y="713"/>
                      <a:pt x="0" y="706"/>
                    </a:cubicBezTo>
                    <a:lnTo>
                      <a:pt x="0" y="528"/>
                    </a:lnTo>
                    <a:cubicBezTo>
                      <a:pt x="0" y="521"/>
                      <a:pt x="2" y="515"/>
                      <a:pt x="6" y="509"/>
                    </a:cubicBezTo>
                    <a:cubicBezTo>
                      <a:pt x="10" y="503"/>
                      <a:pt x="16" y="500"/>
                      <a:pt x="21" y="499"/>
                    </a:cubicBezTo>
                    <a:lnTo>
                      <a:pt x="171" y="476"/>
                    </a:lnTo>
                    <a:cubicBezTo>
                      <a:pt x="179" y="451"/>
                      <a:pt x="189" y="427"/>
                      <a:pt x="203" y="402"/>
                    </a:cubicBezTo>
                    <a:cubicBezTo>
                      <a:pt x="181" y="371"/>
                      <a:pt x="152" y="334"/>
                      <a:pt x="116" y="291"/>
                    </a:cubicBezTo>
                    <a:cubicBezTo>
                      <a:pt x="111" y="284"/>
                      <a:pt x="108" y="278"/>
                      <a:pt x="108" y="272"/>
                    </a:cubicBezTo>
                    <a:cubicBezTo>
                      <a:pt x="108" y="266"/>
                      <a:pt x="111" y="260"/>
                      <a:pt x="116" y="253"/>
                    </a:cubicBezTo>
                    <a:cubicBezTo>
                      <a:pt x="130" y="234"/>
                      <a:pt x="156" y="205"/>
                      <a:pt x="195" y="167"/>
                    </a:cubicBezTo>
                    <a:cubicBezTo>
                      <a:pt x="234" y="128"/>
                      <a:pt x="259" y="109"/>
                      <a:pt x="271" y="109"/>
                    </a:cubicBezTo>
                    <a:cubicBezTo>
                      <a:pt x="278" y="109"/>
                      <a:pt x="285" y="112"/>
                      <a:pt x="292" y="117"/>
                    </a:cubicBezTo>
                    <a:lnTo>
                      <a:pt x="403" y="203"/>
                    </a:lnTo>
                    <a:cubicBezTo>
                      <a:pt x="427" y="191"/>
                      <a:pt x="451" y="181"/>
                      <a:pt x="476" y="173"/>
                    </a:cubicBezTo>
                    <a:cubicBezTo>
                      <a:pt x="485" y="100"/>
                      <a:pt x="493" y="50"/>
                      <a:pt x="500" y="23"/>
                    </a:cubicBezTo>
                    <a:cubicBezTo>
                      <a:pt x="503" y="8"/>
                      <a:pt x="513" y="0"/>
                      <a:pt x="529" y="0"/>
                    </a:cubicBezTo>
                    <a:lnTo>
                      <a:pt x="707" y="0"/>
                    </a:lnTo>
                    <a:cubicBezTo>
                      <a:pt x="715" y="0"/>
                      <a:pt x="721" y="3"/>
                      <a:pt x="727" y="7"/>
                    </a:cubicBezTo>
                    <a:cubicBezTo>
                      <a:pt x="733" y="12"/>
                      <a:pt x="736" y="17"/>
                      <a:pt x="736" y="24"/>
                    </a:cubicBezTo>
                    <a:lnTo>
                      <a:pt x="759" y="173"/>
                    </a:lnTo>
                    <a:cubicBezTo>
                      <a:pt x="785" y="181"/>
                      <a:pt x="809" y="191"/>
                      <a:pt x="831" y="202"/>
                    </a:cubicBezTo>
                    <a:lnTo>
                      <a:pt x="946" y="116"/>
                    </a:lnTo>
                    <a:cubicBezTo>
                      <a:pt x="950" y="111"/>
                      <a:pt x="957" y="109"/>
                      <a:pt x="965" y="109"/>
                    </a:cubicBezTo>
                    <a:cubicBezTo>
                      <a:pt x="972" y="109"/>
                      <a:pt x="979" y="112"/>
                      <a:pt x="985" y="117"/>
                    </a:cubicBezTo>
                    <a:cubicBezTo>
                      <a:pt x="1054" y="181"/>
                      <a:pt x="1099" y="227"/>
                      <a:pt x="1118" y="254"/>
                    </a:cubicBezTo>
                    <a:cubicBezTo>
                      <a:pt x="1122" y="258"/>
                      <a:pt x="1124" y="264"/>
                      <a:pt x="1124" y="272"/>
                    </a:cubicBezTo>
                    <a:cubicBezTo>
                      <a:pt x="1124" y="278"/>
                      <a:pt x="1121" y="284"/>
                      <a:pt x="1117" y="290"/>
                    </a:cubicBezTo>
                    <a:cubicBezTo>
                      <a:pt x="1109" y="301"/>
                      <a:pt x="1095" y="319"/>
                      <a:pt x="1076" y="344"/>
                    </a:cubicBezTo>
                    <a:cubicBezTo>
                      <a:pt x="1057" y="368"/>
                      <a:pt x="1042" y="387"/>
                      <a:pt x="1033" y="400"/>
                    </a:cubicBezTo>
                    <a:cubicBezTo>
                      <a:pt x="1047" y="427"/>
                      <a:pt x="1058" y="454"/>
                      <a:pt x="1066" y="479"/>
                    </a:cubicBezTo>
                    <a:lnTo>
                      <a:pt x="1213" y="502"/>
                    </a:lnTo>
                    <a:cubicBezTo>
                      <a:pt x="1220" y="503"/>
                      <a:pt x="1226" y="506"/>
                      <a:pt x="1230" y="512"/>
                    </a:cubicBezTo>
                    <a:cubicBezTo>
                      <a:pt x="1234" y="518"/>
                      <a:pt x="1236" y="524"/>
                      <a:pt x="1236" y="531"/>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204" name="Resize Small Icon"/>
              <p:cNvSpPr>
                <a:spLocks noChangeAspect="1" noEditPoints="1"/>
              </p:cNvSpPr>
              <p:nvPr/>
            </p:nvSpPr>
            <p:spPr bwMode="auto">
              <a:xfrm>
                <a:off x="5647517" y="3593461"/>
                <a:ext cx="94006" cy="94575"/>
              </a:xfrm>
              <a:custGeom>
                <a:avLst/>
                <a:gdLst>
                  <a:gd name="T0" fmla="*/ 607 w 1215"/>
                  <a:gd name="T1" fmla="*/ 659 h 1216"/>
                  <a:gd name="T2" fmla="*/ 607 w 1215"/>
                  <a:gd name="T3" fmla="*/ 1020 h 1216"/>
                  <a:gd name="T4" fmla="*/ 592 w 1215"/>
                  <a:gd name="T5" fmla="*/ 1056 h 1216"/>
                  <a:gd name="T6" fmla="*/ 556 w 1215"/>
                  <a:gd name="T7" fmla="*/ 1072 h 1216"/>
                  <a:gd name="T8" fmla="*/ 520 w 1215"/>
                  <a:gd name="T9" fmla="*/ 1056 h 1216"/>
                  <a:gd name="T10" fmla="*/ 404 w 1215"/>
                  <a:gd name="T11" fmla="*/ 940 h 1216"/>
                  <a:gd name="T12" fmla="*/ 136 w 1215"/>
                  <a:gd name="T13" fmla="*/ 1208 h 1216"/>
                  <a:gd name="T14" fmla="*/ 118 w 1215"/>
                  <a:gd name="T15" fmla="*/ 1216 h 1216"/>
                  <a:gd name="T16" fmla="*/ 99 w 1215"/>
                  <a:gd name="T17" fmla="*/ 1208 h 1216"/>
                  <a:gd name="T18" fmla="*/ 8 w 1215"/>
                  <a:gd name="T19" fmla="*/ 1116 h 1216"/>
                  <a:gd name="T20" fmla="*/ 0 w 1215"/>
                  <a:gd name="T21" fmla="*/ 1097 h 1216"/>
                  <a:gd name="T22" fmla="*/ 8 w 1215"/>
                  <a:gd name="T23" fmla="*/ 1079 h 1216"/>
                  <a:gd name="T24" fmla="*/ 275 w 1215"/>
                  <a:gd name="T25" fmla="*/ 811 h 1216"/>
                  <a:gd name="T26" fmla="*/ 159 w 1215"/>
                  <a:gd name="T27" fmla="*/ 696 h 1216"/>
                  <a:gd name="T28" fmla="*/ 144 w 1215"/>
                  <a:gd name="T29" fmla="*/ 659 h 1216"/>
                  <a:gd name="T30" fmla="*/ 159 w 1215"/>
                  <a:gd name="T31" fmla="*/ 623 h 1216"/>
                  <a:gd name="T32" fmla="*/ 195 w 1215"/>
                  <a:gd name="T33" fmla="*/ 608 h 1216"/>
                  <a:gd name="T34" fmla="*/ 556 w 1215"/>
                  <a:gd name="T35" fmla="*/ 608 h 1216"/>
                  <a:gd name="T36" fmla="*/ 592 w 1215"/>
                  <a:gd name="T37" fmla="*/ 623 h 1216"/>
                  <a:gd name="T38" fmla="*/ 607 w 1215"/>
                  <a:gd name="T39" fmla="*/ 659 h 1216"/>
                  <a:gd name="T40" fmla="*/ 1215 w 1215"/>
                  <a:gd name="T41" fmla="*/ 118 h 1216"/>
                  <a:gd name="T42" fmla="*/ 1207 w 1215"/>
                  <a:gd name="T43" fmla="*/ 137 h 1216"/>
                  <a:gd name="T44" fmla="*/ 940 w 1215"/>
                  <a:gd name="T45" fmla="*/ 404 h 1216"/>
                  <a:gd name="T46" fmla="*/ 1056 w 1215"/>
                  <a:gd name="T47" fmla="*/ 520 h 1216"/>
                  <a:gd name="T48" fmla="*/ 1071 w 1215"/>
                  <a:gd name="T49" fmla="*/ 556 h 1216"/>
                  <a:gd name="T50" fmla="*/ 1056 w 1215"/>
                  <a:gd name="T51" fmla="*/ 592 h 1216"/>
                  <a:gd name="T52" fmla="*/ 1020 w 1215"/>
                  <a:gd name="T53" fmla="*/ 608 h 1216"/>
                  <a:gd name="T54" fmla="*/ 659 w 1215"/>
                  <a:gd name="T55" fmla="*/ 608 h 1216"/>
                  <a:gd name="T56" fmla="*/ 623 w 1215"/>
                  <a:gd name="T57" fmla="*/ 592 h 1216"/>
                  <a:gd name="T58" fmla="*/ 607 w 1215"/>
                  <a:gd name="T59" fmla="*/ 556 h 1216"/>
                  <a:gd name="T60" fmla="*/ 607 w 1215"/>
                  <a:gd name="T61" fmla="*/ 196 h 1216"/>
                  <a:gd name="T62" fmla="*/ 623 w 1215"/>
                  <a:gd name="T63" fmla="*/ 159 h 1216"/>
                  <a:gd name="T64" fmla="*/ 659 w 1215"/>
                  <a:gd name="T65" fmla="*/ 144 h 1216"/>
                  <a:gd name="T66" fmla="*/ 695 w 1215"/>
                  <a:gd name="T67" fmla="*/ 159 h 1216"/>
                  <a:gd name="T68" fmla="*/ 811 w 1215"/>
                  <a:gd name="T69" fmla="*/ 275 h 1216"/>
                  <a:gd name="T70" fmla="*/ 1078 w 1215"/>
                  <a:gd name="T71" fmla="*/ 8 h 1216"/>
                  <a:gd name="T72" fmla="*/ 1097 w 1215"/>
                  <a:gd name="T73" fmla="*/ 0 h 1216"/>
                  <a:gd name="T74" fmla="*/ 1115 w 1215"/>
                  <a:gd name="T75" fmla="*/ 8 h 1216"/>
                  <a:gd name="T76" fmla="*/ 1207 w 1215"/>
                  <a:gd name="T77" fmla="*/ 100 h 1216"/>
                  <a:gd name="T78" fmla="*/ 1215 w 1215"/>
                  <a:gd name="T79" fmla="*/ 118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15" h="1216">
                    <a:moveTo>
                      <a:pt x="607" y="659"/>
                    </a:moveTo>
                    <a:lnTo>
                      <a:pt x="607" y="1020"/>
                    </a:lnTo>
                    <a:cubicBezTo>
                      <a:pt x="607" y="1034"/>
                      <a:pt x="602" y="1046"/>
                      <a:pt x="592" y="1056"/>
                    </a:cubicBezTo>
                    <a:cubicBezTo>
                      <a:pt x="582" y="1066"/>
                      <a:pt x="570" y="1072"/>
                      <a:pt x="556" y="1072"/>
                    </a:cubicBezTo>
                    <a:cubicBezTo>
                      <a:pt x="542" y="1072"/>
                      <a:pt x="530" y="1066"/>
                      <a:pt x="520" y="1056"/>
                    </a:cubicBezTo>
                    <a:lnTo>
                      <a:pt x="404" y="940"/>
                    </a:lnTo>
                    <a:lnTo>
                      <a:pt x="136" y="1208"/>
                    </a:lnTo>
                    <a:cubicBezTo>
                      <a:pt x="131" y="1213"/>
                      <a:pt x="125" y="1216"/>
                      <a:pt x="118" y="1216"/>
                    </a:cubicBezTo>
                    <a:cubicBezTo>
                      <a:pt x="111" y="1216"/>
                      <a:pt x="105" y="1213"/>
                      <a:pt x="99" y="1208"/>
                    </a:cubicBezTo>
                    <a:lnTo>
                      <a:pt x="8" y="1116"/>
                    </a:lnTo>
                    <a:cubicBezTo>
                      <a:pt x="2" y="1110"/>
                      <a:pt x="0" y="1104"/>
                      <a:pt x="0" y="1097"/>
                    </a:cubicBezTo>
                    <a:cubicBezTo>
                      <a:pt x="0" y="1090"/>
                      <a:pt x="2" y="1084"/>
                      <a:pt x="8" y="1079"/>
                    </a:cubicBezTo>
                    <a:lnTo>
                      <a:pt x="275" y="811"/>
                    </a:lnTo>
                    <a:lnTo>
                      <a:pt x="159" y="696"/>
                    </a:lnTo>
                    <a:cubicBezTo>
                      <a:pt x="149" y="685"/>
                      <a:pt x="144" y="673"/>
                      <a:pt x="144" y="659"/>
                    </a:cubicBezTo>
                    <a:cubicBezTo>
                      <a:pt x="144" y="645"/>
                      <a:pt x="149" y="633"/>
                      <a:pt x="159" y="623"/>
                    </a:cubicBezTo>
                    <a:cubicBezTo>
                      <a:pt x="169" y="613"/>
                      <a:pt x="181" y="608"/>
                      <a:pt x="195" y="608"/>
                    </a:cubicBezTo>
                    <a:lnTo>
                      <a:pt x="556" y="608"/>
                    </a:lnTo>
                    <a:cubicBezTo>
                      <a:pt x="570" y="608"/>
                      <a:pt x="582" y="613"/>
                      <a:pt x="592" y="623"/>
                    </a:cubicBezTo>
                    <a:cubicBezTo>
                      <a:pt x="602" y="633"/>
                      <a:pt x="607" y="645"/>
                      <a:pt x="607" y="659"/>
                    </a:cubicBezTo>
                    <a:close/>
                    <a:moveTo>
                      <a:pt x="1215" y="118"/>
                    </a:moveTo>
                    <a:cubicBezTo>
                      <a:pt x="1215" y="125"/>
                      <a:pt x="1213" y="131"/>
                      <a:pt x="1207" y="137"/>
                    </a:cubicBezTo>
                    <a:lnTo>
                      <a:pt x="940" y="404"/>
                    </a:lnTo>
                    <a:lnTo>
                      <a:pt x="1056" y="520"/>
                    </a:lnTo>
                    <a:cubicBezTo>
                      <a:pt x="1066" y="530"/>
                      <a:pt x="1071" y="542"/>
                      <a:pt x="1071" y="556"/>
                    </a:cubicBezTo>
                    <a:cubicBezTo>
                      <a:pt x="1071" y="570"/>
                      <a:pt x="1066" y="582"/>
                      <a:pt x="1056" y="592"/>
                    </a:cubicBezTo>
                    <a:cubicBezTo>
                      <a:pt x="1046" y="603"/>
                      <a:pt x="1034" y="608"/>
                      <a:pt x="1020" y="608"/>
                    </a:cubicBezTo>
                    <a:lnTo>
                      <a:pt x="659" y="608"/>
                    </a:lnTo>
                    <a:cubicBezTo>
                      <a:pt x="645" y="608"/>
                      <a:pt x="633" y="603"/>
                      <a:pt x="623" y="592"/>
                    </a:cubicBezTo>
                    <a:cubicBezTo>
                      <a:pt x="613" y="582"/>
                      <a:pt x="607" y="570"/>
                      <a:pt x="607" y="556"/>
                    </a:cubicBezTo>
                    <a:lnTo>
                      <a:pt x="607" y="196"/>
                    </a:lnTo>
                    <a:cubicBezTo>
                      <a:pt x="607" y="182"/>
                      <a:pt x="613" y="170"/>
                      <a:pt x="623" y="159"/>
                    </a:cubicBezTo>
                    <a:cubicBezTo>
                      <a:pt x="633" y="149"/>
                      <a:pt x="645" y="144"/>
                      <a:pt x="659" y="144"/>
                    </a:cubicBezTo>
                    <a:cubicBezTo>
                      <a:pt x="673" y="144"/>
                      <a:pt x="685" y="149"/>
                      <a:pt x="695" y="159"/>
                    </a:cubicBezTo>
                    <a:lnTo>
                      <a:pt x="811" y="275"/>
                    </a:lnTo>
                    <a:lnTo>
                      <a:pt x="1078" y="8"/>
                    </a:lnTo>
                    <a:cubicBezTo>
                      <a:pt x="1084" y="3"/>
                      <a:pt x="1090" y="0"/>
                      <a:pt x="1097" y="0"/>
                    </a:cubicBezTo>
                    <a:cubicBezTo>
                      <a:pt x="1104" y="0"/>
                      <a:pt x="1110" y="3"/>
                      <a:pt x="1115" y="8"/>
                    </a:cubicBezTo>
                    <a:lnTo>
                      <a:pt x="1207" y="100"/>
                    </a:lnTo>
                    <a:cubicBezTo>
                      <a:pt x="1213" y="105"/>
                      <a:pt x="1215" y="111"/>
                      <a:pt x="1215" y="118"/>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255" name="Unlock Icon"/>
              <p:cNvSpPr>
                <a:spLocks noChangeAspect="1" noEditPoints="1"/>
              </p:cNvSpPr>
              <p:nvPr/>
            </p:nvSpPr>
            <p:spPr bwMode="auto">
              <a:xfrm>
                <a:off x="6754900" y="3655687"/>
                <a:ext cx="103691" cy="87739"/>
              </a:xfrm>
              <a:custGeom>
                <a:avLst/>
                <a:gdLst>
                  <a:gd name="T0" fmla="*/ 567 w 1340"/>
                  <a:gd name="T1" fmla="*/ 1005 h 1134"/>
                  <a:gd name="T2" fmla="*/ 555 w 1340"/>
                  <a:gd name="T3" fmla="*/ 959 h 1134"/>
                  <a:gd name="T4" fmla="*/ 527 w 1340"/>
                  <a:gd name="T5" fmla="*/ 866 h 1134"/>
                  <a:gd name="T6" fmla="*/ 510 w 1340"/>
                  <a:gd name="T7" fmla="*/ 813 h 1134"/>
                  <a:gd name="T8" fmla="*/ 551 w 1340"/>
                  <a:gd name="T9" fmla="*/ 775 h 1134"/>
                  <a:gd name="T10" fmla="*/ 567 w 1340"/>
                  <a:gd name="T11" fmla="*/ 722 h 1134"/>
                  <a:gd name="T12" fmla="*/ 537 w 1340"/>
                  <a:gd name="T13" fmla="*/ 649 h 1134"/>
                  <a:gd name="T14" fmla="*/ 464 w 1340"/>
                  <a:gd name="T15" fmla="*/ 618 h 1134"/>
                  <a:gd name="T16" fmla="*/ 391 w 1340"/>
                  <a:gd name="T17" fmla="*/ 649 h 1134"/>
                  <a:gd name="T18" fmla="*/ 361 w 1340"/>
                  <a:gd name="T19" fmla="*/ 722 h 1134"/>
                  <a:gd name="T20" fmla="*/ 376 w 1340"/>
                  <a:gd name="T21" fmla="*/ 775 h 1134"/>
                  <a:gd name="T22" fmla="*/ 417 w 1340"/>
                  <a:gd name="T23" fmla="*/ 813 h 1134"/>
                  <a:gd name="T24" fmla="*/ 401 w 1340"/>
                  <a:gd name="T25" fmla="*/ 866 h 1134"/>
                  <a:gd name="T26" fmla="*/ 373 w 1340"/>
                  <a:gd name="T27" fmla="*/ 959 h 1134"/>
                  <a:gd name="T28" fmla="*/ 361 w 1340"/>
                  <a:gd name="T29" fmla="*/ 1005 h 1134"/>
                  <a:gd name="T30" fmla="*/ 368 w 1340"/>
                  <a:gd name="T31" fmla="*/ 1023 h 1134"/>
                  <a:gd name="T32" fmla="*/ 386 w 1340"/>
                  <a:gd name="T33" fmla="*/ 1031 h 1134"/>
                  <a:gd name="T34" fmla="*/ 541 w 1340"/>
                  <a:gd name="T35" fmla="*/ 1031 h 1134"/>
                  <a:gd name="T36" fmla="*/ 559 w 1340"/>
                  <a:gd name="T37" fmla="*/ 1023 h 1134"/>
                  <a:gd name="T38" fmla="*/ 567 w 1340"/>
                  <a:gd name="T39" fmla="*/ 1005 h 1134"/>
                  <a:gd name="T40" fmla="*/ 1340 w 1340"/>
                  <a:gd name="T41" fmla="*/ 361 h 1134"/>
                  <a:gd name="T42" fmla="*/ 1340 w 1340"/>
                  <a:gd name="T43" fmla="*/ 567 h 1134"/>
                  <a:gd name="T44" fmla="*/ 1324 w 1340"/>
                  <a:gd name="T45" fmla="*/ 603 h 1134"/>
                  <a:gd name="T46" fmla="*/ 1288 w 1340"/>
                  <a:gd name="T47" fmla="*/ 618 h 1134"/>
                  <a:gd name="T48" fmla="*/ 1237 w 1340"/>
                  <a:gd name="T49" fmla="*/ 618 h 1134"/>
                  <a:gd name="T50" fmla="*/ 1200 w 1340"/>
                  <a:gd name="T51" fmla="*/ 603 h 1134"/>
                  <a:gd name="T52" fmla="*/ 1185 w 1340"/>
                  <a:gd name="T53" fmla="*/ 567 h 1134"/>
                  <a:gd name="T54" fmla="*/ 1185 w 1340"/>
                  <a:gd name="T55" fmla="*/ 361 h 1134"/>
                  <a:gd name="T56" fmla="*/ 1125 w 1340"/>
                  <a:gd name="T57" fmla="*/ 215 h 1134"/>
                  <a:gd name="T58" fmla="*/ 979 w 1340"/>
                  <a:gd name="T59" fmla="*/ 155 h 1134"/>
                  <a:gd name="T60" fmla="*/ 833 w 1340"/>
                  <a:gd name="T61" fmla="*/ 215 h 1134"/>
                  <a:gd name="T62" fmla="*/ 773 w 1340"/>
                  <a:gd name="T63" fmla="*/ 361 h 1134"/>
                  <a:gd name="T64" fmla="*/ 773 w 1340"/>
                  <a:gd name="T65" fmla="*/ 515 h 1134"/>
                  <a:gd name="T66" fmla="*/ 850 w 1340"/>
                  <a:gd name="T67" fmla="*/ 515 h 1134"/>
                  <a:gd name="T68" fmla="*/ 905 w 1340"/>
                  <a:gd name="T69" fmla="*/ 538 h 1134"/>
                  <a:gd name="T70" fmla="*/ 927 w 1340"/>
                  <a:gd name="T71" fmla="*/ 593 h 1134"/>
                  <a:gd name="T72" fmla="*/ 927 w 1340"/>
                  <a:gd name="T73" fmla="*/ 1056 h 1134"/>
                  <a:gd name="T74" fmla="*/ 905 w 1340"/>
                  <a:gd name="T75" fmla="*/ 1111 h 1134"/>
                  <a:gd name="T76" fmla="*/ 850 w 1340"/>
                  <a:gd name="T77" fmla="*/ 1134 h 1134"/>
                  <a:gd name="T78" fmla="*/ 77 w 1340"/>
                  <a:gd name="T79" fmla="*/ 1134 h 1134"/>
                  <a:gd name="T80" fmla="*/ 23 w 1340"/>
                  <a:gd name="T81" fmla="*/ 1111 h 1134"/>
                  <a:gd name="T82" fmla="*/ 0 w 1340"/>
                  <a:gd name="T83" fmla="*/ 1056 h 1134"/>
                  <a:gd name="T84" fmla="*/ 0 w 1340"/>
                  <a:gd name="T85" fmla="*/ 593 h 1134"/>
                  <a:gd name="T86" fmla="*/ 23 w 1340"/>
                  <a:gd name="T87" fmla="*/ 538 h 1134"/>
                  <a:gd name="T88" fmla="*/ 77 w 1340"/>
                  <a:gd name="T89" fmla="*/ 515 h 1134"/>
                  <a:gd name="T90" fmla="*/ 618 w 1340"/>
                  <a:gd name="T91" fmla="*/ 515 h 1134"/>
                  <a:gd name="T92" fmla="*/ 618 w 1340"/>
                  <a:gd name="T93" fmla="*/ 361 h 1134"/>
                  <a:gd name="T94" fmla="*/ 724 w 1340"/>
                  <a:gd name="T95" fmla="*/ 106 h 1134"/>
                  <a:gd name="T96" fmla="*/ 979 w 1340"/>
                  <a:gd name="T97" fmla="*/ 0 h 1134"/>
                  <a:gd name="T98" fmla="*/ 1234 w 1340"/>
                  <a:gd name="T99" fmla="*/ 106 h 1134"/>
                  <a:gd name="T100" fmla="*/ 1340 w 1340"/>
                  <a:gd name="T101" fmla="*/ 361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40" h="1134">
                    <a:moveTo>
                      <a:pt x="567" y="1005"/>
                    </a:moveTo>
                    <a:cubicBezTo>
                      <a:pt x="567" y="1002"/>
                      <a:pt x="563" y="986"/>
                      <a:pt x="555" y="959"/>
                    </a:cubicBezTo>
                    <a:cubicBezTo>
                      <a:pt x="547" y="932"/>
                      <a:pt x="537" y="901"/>
                      <a:pt x="527" y="866"/>
                    </a:cubicBezTo>
                    <a:cubicBezTo>
                      <a:pt x="516" y="831"/>
                      <a:pt x="510" y="814"/>
                      <a:pt x="510" y="813"/>
                    </a:cubicBezTo>
                    <a:cubicBezTo>
                      <a:pt x="528" y="805"/>
                      <a:pt x="541" y="792"/>
                      <a:pt x="551" y="775"/>
                    </a:cubicBezTo>
                    <a:cubicBezTo>
                      <a:pt x="562" y="759"/>
                      <a:pt x="567" y="741"/>
                      <a:pt x="567" y="722"/>
                    </a:cubicBezTo>
                    <a:cubicBezTo>
                      <a:pt x="567" y="693"/>
                      <a:pt x="557" y="669"/>
                      <a:pt x="537" y="649"/>
                    </a:cubicBezTo>
                    <a:cubicBezTo>
                      <a:pt x="516" y="629"/>
                      <a:pt x="492" y="618"/>
                      <a:pt x="464" y="618"/>
                    </a:cubicBezTo>
                    <a:cubicBezTo>
                      <a:pt x="435" y="618"/>
                      <a:pt x="411" y="629"/>
                      <a:pt x="391" y="649"/>
                    </a:cubicBezTo>
                    <a:cubicBezTo>
                      <a:pt x="371" y="669"/>
                      <a:pt x="361" y="693"/>
                      <a:pt x="361" y="722"/>
                    </a:cubicBezTo>
                    <a:cubicBezTo>
                      <a:pt x="361" y="741"/>
                      <a:pt x="366" y="759"/>
                      <a:pt x="376" y="775"/>
                    </a:cubicBezTo>
                    <a:cubicBezTo>
                      <a:pt x="386" y="791"/>
                      <a:pt x="400" y="804"/>
                      <a:pt x="417" y="813"/>
                    </a:cubicBezTo>
                    <a:cubicBezTo>
                      <a:pt x="417" y="814"/>
                      <a:pt x="412" y="832"/>
                      <a:pt x="401" y="866"/>
                    </a:cubicBezTo>
                    <a:cubicBezTo>
                      <a:pt x="390" y="901"/>
                      <a:pt x="381" y="932"/>
                      <a:pt x="373" y="959"/>
                    </a:cubicBezTo>
                    <a:cubicBezTo>
                      <a:pt x="365" y="986"/>
                      <a:pt x="361" y="1002"/>
                      <a:pt x="361" y="1005"/>
                    </a:cubicBezTo>
                    <a:cubicBezTo>
                      <a:pt x="361" y="1012"/>
                      <a:pt x="363" y="1018"/>
                      <a:pt x="368" y="1023"/>
                    </a:cubicBezTo>
                    <a:cubicBezTo>
                      <a:pt x="373" y="1028"/>
                      <a:pt x="379" y="1031"/>
                      <a:pt x="386" y="1031"/>
                    </a:cubicBezTo>
                    <a:lnTo>
                      <a:pt x="541" y="1031"/>
                    </a:lnTo>
                    <a:cubicBezTo>
                      <a:pt x="548" y="1031"/>
                      <a:pt x="554" y="1028"/>
                      <a:pt x="559" y="1023"/>
                    </a:cubicBezTo>
                    <a:cubicBezTo>
                      <a:pt x="564" y="1018"/>
                      <a:pt x="567" y="1012"/>
                      <a:pt x="567" y="1005"/>
                    </a:cubicBezTo>
                    <a:close/>
                    <a:moveTo>
                      <a:pt x="1340" y="361"/>
                    </a:moveTo>
                    <a:lnTo>
                      <a:pt x="1340" y="567"/>
                    </a:lnTo>
                    <a:cubicBezTo>
                      <a:pt x="1340" y="581"/>
                      <a:pt x="1335" y="593"/>
                      <a:pt x="1324" y="603"/>
                    </a:cubicBezTo>
                    <a:cubicBezTo>
                      <a:pt x="1314" y="613"/>
                      <a:pt x="1302" y="618"/>
                      <a:pt x="1288" y="618"/>
                    </a:cubicBezTo>
                    <a:lnTo>
                      <a:pt x="1237" y="618"/>
                    </a:lnTo>
                    <a:cubicBezTo>
                      <a:pt x="1223" y="618"/>
                      <a:pt x="1211" y="613"/>
                      <a:pt x="1200" y="603"/>
                    </a:cubicBezTo>
                    <a:cubicBezTo>
                      <a:pt x="1190" y="593"/>
                      <a:pt x="1185" y="581"/>
                      <a:pt x="1185" y="567"/>
                    </a:cubicBezTo>
                    <a:lnTo>
                      <a:pt x="1185" y="361"/>
                    </a:lnTo>
                    <a:cubicBezTo>
                      <a:pt x="1185" y="304"/>
                      <a:pt x="1165" y="255"/>
                      <a:pt x="1125" y="215"/>
                    </a:cubicBezTo>
                    <a:cubicBezTo>
                      <a:pt x="1084" y="175"/>
                      <a:pt x="1036" y="155"/>
                      <a:pt x="979" y="155"/>
                    </a:cubicBezTo>
                    <a:cubicBezTo>
                      <a:pt x="922" y="155"/>
                      <a:pt x="873" y="175"/>
                      <a:pt x="833" y="215"/>
                    </a:cubicBezTo>
                    <a:cubicBezTo>
                      <a:pt x="793" y="255"/>
                      <a:pt x="773" y="304"/>
                      <a:pt x="773" y="361"/>
                    </a:cubicBezTo>
                    <a:lnTo>
                      <a:pt x="773" y="515"/>
                    </a:lnTo>
                    <a:lnTo>
                      <a:pt x="850" y="515"/>
                    </a:lnTo>
                    <a:cubicBezTo>
                      <a:pt x="872" y="515"/>
                      <a:pt x="890" y="523"/>
                      <a:pt x="905" y="538"/>
                    </a:cubicBezTo>
                    <a:cubicBezTo>
                      <a:pt x="920" y="553"/>
                      <a:pt x="927" y="571"/>
                      <a:pt x="927" y="593"/>
                    </a:cubicBezTo>
                    <a:lnTo>
                      <a:pt x="927" y="1056"/>
                    </a:lnTo>
                    <a:cubicBezTo>
                      <a:pt x="927" y="1078"/>
                      <a:pt x="920" y="1096"/>
                      <a:pt x="905" y="1111"/>
                    </a:cubicBezTo>
                    <a:cubicBezTo>
                      <a:pt x="890" y="1126"/>
                      <a:pt x="872" y="1134"/>
                      <a:pt x="850" y="1134"/>
                    </a:cubicBezTo>
                    <a:lnTo>
                      <a:pt x="77" y="1134"/>
                    </a:lnTo>
                    <a:cubicBezTo>
                      <a:pt x="56" y="1134"/>
                      <a:pt x="38" y="1126"/>
                      <a:pt x="23" y="1111"/>
                    </a:cubicBezTo>
                    <a:cubicBezTo>
                      <a:pt x="8" y="1096"/>
                      <a:pt x="0" y="1078"/>
                      <a:pt x="0" y="1056"/>
                    </a:cubicBezTo>
                    <a:lnTo>
                      <a:pt x="0" y="593"/>
                    </a:lnTo>
                    <a:cubicBezTo>
                      <a:pt x="0" y="571"/>
                      <a:pt x="8" y="553"/>
                      <a:pt x="23" y="538"/>
                    </a:cubicBezTo>
                    <a:cubicBezTo>
                      <a:pt x="38" y="523"/>
                      <a:pt x="56" y="515"/>
                      <a:pt x="77" y="515"/>
                    </a:cubicBezTo>
                    <a:lnTo>
                      <a:pt x="618" y="515"/>
                    </a:lnTo>
                    <a:lnTo>
                      <a:pt x="618" y="361"/>
                    </a:lnTo>
                    <a:cubicBezTo>
                      <a:pt x="618" y="262"/>
                      <a:pt x="654" y="177"/>
                      <a:pt x="724" y="106"/>
                    </a:cubicBezTo>
                    <a:cubicBezTo>
                      <a:pt x="795" y="35"/>
                      <a:pt x="880" y="0"/>
                      <a:pt x="979" y="0"/>
                    </a:cubicBezTo>
                    <a:cubicBezTo>
                      <a:pt x="1078" y="0"/>
                      <a:pt x="1163" y="35"/>
                      <a:pt x="1234" y="106"/>
                    </a:cubicBezTo>
                    <a:cubicBezTo>
                      <a:pt x="1304" y="177"/>
                      <a:pt x="1340" y="262"/>
                      <a:pt x="1340" y="361"/>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271" name="Wrench Icon"/>
              <p:cNvSpPr>
                <a:spLocks noChangeAspect="1" noEditPoints="1"/>
              </p:cNvSpPr>
              <p:nvPr/>
            </p:nvSpPr>
            <p:spPr bwMode="auto">
              <a:xfrm>
                <a:off x="5432651" y="3052461"/>
                <a:ext cx="102552" cy="102552"/>
              </a:xfrm>
              <a:custGeom>
                <a:avLst/>
                <a:gdLst>
                  <a:gd name="T0" fmla="*/ 292 w 1321"/>
                  <a:gd name="T1" fmla="*/ 1082 h 1322"/>
                  <a:gd name="T2" fmla="*/ 277 w 1321"/>
                  <a:gd name="T3" fmla="*/ 1045 h 1322"/>
                  <a:gd name="T4" fmla="*/ 241 w 1321"/>
                  <a:gd name="T5" fmla="*/ 1030 h 1322"/>
                  <a:gd name="T6" fmla="*/ 205 w 1321"/>
                  <a:gd name="T7" fmla="*/ 1045 h 1322"/>
                  <a:gd name="T8" fmla="*/ 189 w 1321"/>
                  <a:gd name="T9" fmla="*/ 1082 h 1322"/>
                  <a:gd name="T10" fmla="*/ 205 w 1321"/>
                  <a:gd name="T11" fmla="*/ 1118 h 1322"/>
                  <a:gd name="T12" fmla="*/ 241 w 1321"/>
                  <a:gd name="T13" fmla="*/ 1133 h 1322"/>
                  <a:gd name="T14" fmla="*/ 277 w 1321"/>
                  <a:gd name="T15" fmla="*/ 1118 h 1322"/>
                  <a:gd name="T16" fmla="*/ 292 w 1321"/>
                  <a:gd name="T17" fmla="*/ 1082 h 1322"/>
                  <a:gd name="T18" fmla="*/ 811 w 1321"/>
                  <a:gd name="T19" fmla="*/ 744 h 1322"/>
                  <a:gd name="T20" fmla="*/ 262 w 1321"/>
                  <a:gd name="T21" fmla="*/ 1293 h 1322"/>
                  <a:gd name="T22" fmla="*/ 189 w 1321"/>
                  <a:gd name="T23" fmla="*/ 1322 h 1322"/>
                  <a:gd name="T24" fmla="*/ 116 w 1321"/>
                  <a:gd name="T25" fmla="*/ 1293 h 1322"/>
                  <a:gd name="T26" fmla="*/ 31 w 1321"/>
                  <a:gd name="T27" fmla="*/ 1206 h 1322"/>
                  <a:gd name="T28" fmla="*/ 0 w 1321"/>
                  <a:gd name="T29" fmla="*/ 1133 h 1322"/>
                  <a:gd name="T30" fmla="*/ 31 w 1321"/>
                  <a:gd name="T31" fmla="*/ 1060 h 1322"/>
                  <a:gd name="T32" fmla="*/ 579 w 1321"/>
                  <a:gd name="T33" fmla="*/ 512 h 1322"/>
                  <a:gd name="T34" fmla="*/ 671 w 1321"/>
                  <a:gd name="T35" fmla="*/ 651 h 1322"/>
                  <a:gd name="T36" fmla="*/ 811 w 1321"/>
                  <a:gd name="T37" fmla="*/ 744 h 1322"/>
                  <a:gd name="T38" fmla="*/ 1321 w 1321"/>
                  <a:gd name="T39" fmla="*/ 393 h 1322"/>
                  <a:gd name="T40" fmla="*/ 1303 w 1321"/>
                  <a:gd name="T41" fmla="*/ 479 h 1322"/>
                  <a:gd name="T42" fmla="*/ 1170 w 1321"/>
                  <a:gd name="T43" fmla="*/ 654 h 1322"/>
                  <a:gd name="T44" fmla="*/ 962 w 1321"/>
                  <a:gd name="T45" fmla="*/ 721 h 1322"/>
                  <a:gd name="T46" fmla="*/ 707 w 1321"/>
                  <a:gd name="T47" fmla="*/ 615 h 1322"/>
                  <a:gd name="T48" fmla="*/ 602 w 1321"/>
                  <a:gd name="T49" fmla="*/ 360 h 1322"/>
                  <a:gd name="T50" fmla="*/ 707 w 1321"/>
                  <a:gd name="T51" fmla="*/ 106 h 1322"/>
                  <a:gd name="T52" fmla="*/ 962 w 1321"/>
                  <a:gd name="T53" fmla="*/ 0 h 1322"/>
                  <a:gd name="T54" fmla="*/ 1060 w 1321"/>
                  <a:gd name="T55" fmla="*/ 13 h 1322"/>
                  <a:gd name="T56" fmla="*/ 1147 w 1321"/>
                  <a:gd name="T57" fmla="*/ 50 h 1322"/>
                  <a:gd name="T58" fmla="*/ 1160 w 1321"/>
                  <a:gd name="T59" fmla="*/ 73 h 1322"/>
                  <a:gd name="T60" fmla="*/ 1147 w 1321"/>
                  <a:gd name="T61" fmla="*/ 96 h 1322"/>
                  <a:gd name="T62" fmla="*/ 911 w 1321"/>
                  <a:gd name="T63" fmla="*/ 232 h 1322"/>
                  <a:gd name="T64" fmla="*/ 911 w 1321"/>
                  <a:gd name="T65" fmla="*/ 412 h 1322"/>
                  <a:gd name="T66" fmla="*/ 1066 w 1321"/>
                  <a:gd name="T67" fmla="*/ 498 h 1322"/>
                  <a:gd name="T68" fmla="*/ 1130 w 1321"/>
                  <a:gd name="T69" fmla="*/ 459 h 1322"/>
                  <a:gd name="T70" fmla="*/ 1239 w 1321"/>
                  <a:gd name="T71" fmla="*/ 394 h 1322"/>
                  <a:gd name="T72" fmla="*/ 1296 w 1321"/>
                  <a:gd name="T73" fmla="*/ 365 h 1322"/>
                  <a:gd name="T74" fmla="*/ 1314 w 1321"/>
                  <a:gd name="T75" fmla="*/ 373 h 1322"/>
                  <a:gd name="T76" fmla="*/ 1321 w 1321"/>
                  <a:gd name="T77" fmla="*/ 393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1322">
                    <a:moveTo>
                      <a:pt x="292" y="1082"/>
                    </a:moveTo>
                    <a:cubicBezTo>
                      <a:pt x="292" y="1068"/>
                      <a:pt x="287" y="1056"/>
                      <a:pt x="277" y="1045"/>
                    </a:cubicBezTo>
                    <a:cubicBezTo>
                      <a:pt x="267" y="1035"/>
                      <a:pt x="255" y="1030"/>
                      <a:pt x="241" y="1030"/>
                    </a:cubicBezTo>
                    <a:cubicBezTo>
                      <a:pt x="227" y="1030"/>
                      <a:pt x="215" y="1035"/>
                      <a:pt x="205" y="1045"/>
                    </a:cubicBezTo>
                    <a:cubicBezTo>
                      <a:pt x="195" y="1056"/>
                      <a:pt x="189" y="1068"/>
                      <a:pt x="189" y="1082"/>
                    </a:cubicBezTo>
                    <a:cubicBezTo>
                      <a:pt x="189" y="1096"/>
                      <a:pt x="195" y="1108"/>
                      <a:pt x="205" y="1118"/>
                    </a:cubicBezTo>
                    <a:cubicBezTo>
                      <a:pt x="215" y="1128"/>
                      <a:pt x="227" y="1133"/>
                      <a:pt x="241" y="1133"/>
                    </a:cubicBezTo>
                    <a:cubicBezTo>
                      <a:pt x="255" y="1133"/>
                      <a:pt x="267" y="1128"/>
                      <a:pt x="277" y="1118"/>
                    </a:cubicBezTo>
                    <a:cubicBezTo>
                      <a:pt x="287" y="1108"/>
                      <a:pt x="292" y="1096"/>
                      <a:pt x="292" y="1082"/>
                    </a:cubicBezTo>
                    <a:close/>
                    <a:moveTo>
                      <a:pt x="811" y="744"/>
                    </a:moveTo>
                    <a:lnTo>
                      <a:pt x="262" y="1293"/>
                    </a:lnTo>
                    <a:cubicBezTo>
                      <a:pt x="242" y="1312"/>
                      <a:pt x="218" y="1322"/>
                      <a:pt x="189" y="1322"/>
                    </a:cubicBezTo>
                    <a:cubicBezTo>
                      <a:pt x="161" y="1322"/>
                      <a:pt x="137" y="1312"/>
                      <a:pt x="116" y="1293"/>
                    </a:cubicBezTo>
                    <a:lnTo>
                      <a:pt x="31" y="1206"/>
                    </a:lnTo>
                    <a:cubicBezTo>
                      <a:pt x="10" y="1186"/>
                      <a:pt x="0" y="1162"/>
                      <a:pt x="0" y="1133"/>
                    </a:cubicBezTo>
                    <a:cubicBezTo>
                      <a:pt x="0" y="1105"/>
                      <a:pt x="10" y="1080"/>
                      <a:pt x="31" y="1060"/>
                    </a:cubicBezTo>
                    <a:lnTo>
                      <a:pt x="579" y="512"/>
                    </a:lnTo>
                    <a:cubicBezTo>
                      <a:pt x="600" y="564"/>
                      <a:pt x="631" y="611"/>
                      <a:pt x="671" y="651"/>
                    </a:cubicBezTo>
                    <a:cubicBezTo>
                      <a:pt x="712" y="692"/>
                      <a:pt x="758" y="723"/>
                      <a:pt x="811" y="744"/>
                    </a:cubicBezTo>
                    <a:close/>
                    <a:moveTo>
                      <a:pt x="1321" y="393"/>
                    </a:moveTo>
                    <a:cubicBezTo>
                      <a:pt x="1321" y="414"/>
                      <a:pt x="1315" y="443"/>
                      <a:pt x="1303" y="479"/>
                    </a:cubicBezTo>
                    <a:cubicBezTo>
                      <a:pt x="1278" y="551"/>
                      <a:pt x="1233" y="609"/>
                      <a:pt x="1170" y="654"/>
                    </a:cubicBezTo>
                    <a:cubicBezTo>
                      <a:pt x="1107" y="699"/>
                      <a:pt x="1038" y="721"/>
                      <a:pt x="962" y="721"/>
                    </a:cubicBezTo>
                    <a:cubicBezTo>
                      <a:pt x="863" y="721"/>
                      <a:pt x="778" y="686"/>
                      <a:pt x="707" y="615"/>
                    </a:cubicBezTo>
                    <a:cubicBezTo>
                      <a:pt x="637" y="545"/>
                      <a:pt x="602" y="460"/>
                      <a:pt x="602" y="360"/>
                    </a:cubicBezTo>
                    <a:cubicBezTo>
                      <a:pt x="602" y="261"/>
                      <a:pt x="637" y="176"/>
                      <a:pt x="707" y="106"/>
                    </a:cubicBezTo>
                    <a:cubicBezTo>
                      <a:pt x="778" y="35"/>
                      <a:pt x="863" y="0"/>
                      <a:pt x="962" y="0"/>
                    </a:cubicBezTo>
                    <a:cubicBezTo>
                      <a:pt x="993" y="0"/>
                      <a:pt x="1026" y="4"/>
                      <a:pt x="1060" y="13"/>
                    </a:cubicBezTo>
                    <a:cubicBezTo>
                      <a:pt x="1094" y="22"/>
                      <a:pt x="1123" y="34"/>
                      <a:pt x="1147" y="50"/>
                    </a:cubicBezTo>
                    <a:cubicBezTo>
                      <a:pt x="1155" y="56"/>
                      <a:pt x="1160" y="64"/>
                      <a:pt x="1160" y="73"/>
                    </a:cubicBezTo>
                    <a:cubicBezTo>
                      <a:pt x="1160" y="82"/>
                      <a:pt x="1155" y="90"/>
                      <a:pt x="1147" y="96"/>
                    </a:cubicBezTo>
                    <a:lnTo>
                      <a:pt x="911" y="232"/>
                    </a:lnTo>
                    <a:lnTo>
                      <a:pt x="911" y="412"/>
                    </a:lnTo>
                    <a:lnTo>
                      <a:pt x="1066" y="498"/>
                    </a:lnTo>
                    <a:cubicBezTo>
                      <a:pt x="1069" y="496"/>
                      <a:pt x="1090" y="483"/>
                      <a:pt x="1130" y="459"/>
                    </a:cubicBezTo>
                    <a:cubicBezTo>
                      <a:pt x="1169" y="435"/>
                      <a:pt x="1206" y="413"/>
                      <a:pt x="1239" y="394"/>
                    </a:cubicBezTo>
                    <a:cubicBezTo>
                      <a:pt x="1272" y="375"/>
                      <a:pt x="1291" y="365"/>
                      <a:pt x="1296" y="365"/>
                    </a:cubicBezTo>
                    <a:cubicBezTo>
                      <a:pt x="1304" y="365"/>
                      <a:pt x="1310" y="368"/>
                      <a:pt x="1314" y="373"/>
                    </a:cubicBezTo>
                    <a:cubicBezTo>
                      <a:pt x="1319" y="379"/>
                      <a:pt x="1321" y="385"/>
                      <a:pt x="1321" y="393"/>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276" name="Group Icon"/>
              <p:cNvSpPr>
                <a:spLocks noChangeAspect="1" noEditPoints="1"/>
              </p:cNvSpPr>
              <p:nvPr/>
            </p:nvSpPr>
            <p:spPr bwMode="auto">
              <a:xfrm>
                <a:off x="6462722" y="4801090"/>
                <a:ext cx="120213" cy="112237"/>
              </a:xfrm>
              <a:custGeom>
                <a:avLst/>
                <a:gdLst>
                  <a:gd name="T0" fmla="*/ 264 w 1546"/>
                  <a:gd name="T1" fmla="*/ 824 h 1442"/>
                  <a:gd name="T2" fmla="*/ 45 w 1546"/>
                  <a:gd name="T3" fmla="*/ 791 h 1442"/>
                  <a:gd name="T4" fmla="*/ 100 w 1546"/>
                  <a:gd name="T5" fmla="*/ 412 h 1442"/>
                  <a:gd name="T6" fmla="*/ 214 w 1546"/>
                  <a:gd name="T7" fmla="*/ 463 h 1442"/>
                  <a:gd name="T8" fmla="*/ 416 w 1546"/>
                  <a:gd name="T9" fmla="*/ 462 h 1442"/>
                  <a:gd name="T10" fmla="*/ 478 w 1546"/>
                  <a:gd name="T11" fmla="*/ 721 h 1442"/>
                  <a:gd name="T12" fmla="*/ 1281 w 1546"/>
                  <a:gd name="T13" fmla="*/ 1386 h 1442"/>
                  <a:gd name="T14" fmla="*/ 421 w 1546"/>
                  <a:gd name="T15" fmla="*/ 1442 h 1442"/>
                  <a:gd name="T16" fmla="*/ 206 w 1546"/>
                  <a:gd name="T17" fmla="*/ 1234 h 1442"/>
                  <a:gd name="T18" fmla="*/ 220 w 1546"/>
                  <a:gd name="T19" fmla="*/ 1063 h 1442"/>
                  <a:gd name="T20" fmla="*/ 276 w 1546"/>
                  <a:gd name="T21" fmla="*/ 897 h 1442"/>
                  <a:gd name="T22" fmla="*/ 395 w 1546"/>
                  <a:gd name="T23" fmla="*/ 789 h 1442"/>
                  <a:gd name="T24" fmla="*/ 519 w 1546"/>
                  <a:gd name="T25" fmla="*/ 790 h 1442"/>
                  <a:gd name="T26" fmla="*/ 664 w 1546"/>
                  <a:gd name="T27" fmla="*/ 867 h 1442"/>
                  <a:gd name="T28" fmla="*/ 882 w 1546"/>
                  <a:gd name="T29" fmla="*/ 867 h 1442"/>
                  <a:gd name="T30" fmla="*/ 1027 w 1546"/>
                  <a:gd name="T31" fmla="*/ 790 h 1442"/>
                  <a:gd name="T32" fmla="*/ 1151 w 1546"/>
                  <a:gd name="T33" fmla="*/ 789 h 1442"/>
                  <a:gd name="T34" fmla="*/ 1270 w 1546"/>
                  <a:gd name="T35" fmla="*/ 897 h 1442"/>
                  <a:gd name="T36" fmla="*/ 1326 w 1546"/>
                  <a:gd name="T37" fmla="*/ 1063 h 1442"/>
                  <a:gd name="T38" fmla="*/ 1340 w 1546"/>
                  <a:gd name="T39" fmla="*/ 1234 h 1442"/>
                  <a:gd name="T40" fmla="*/ 455 w 1546"/>
                  <a:gd name="T41" fmla="*/ 351 h 1442"/>
                  <a:gd name="T42" fmla="*/ 164 w 1546"/>
                  <a:gd name="T43" fmla="*/ 351 h 1442"/>
                  <a:gd name="T44" fmla="*/ 164 w 1546"/>
                  <a:gd name="T45" fmla="*/ 60 h 1442"/>
                  <a:gd name="T46" fmla="*/ 455 w 1546"/>
                  <a:gd name="T47" fmla="*/ 60 h 1442"/>
                  <a:gd name="T48" fmla="*/ 1082 w 1546"/>
                  <a:gd name="T49" fmla="*/ 515 h 1442"/>
                  <a:gd name="T50" fmla="*/ 773 w 1546"/>
                  <a:gd name="T51" fmla="*/ 824 h 1442"/>
                  <a:gd name="T52" fmla="*/ 464 w 1546"/>
                  <a:gd name="T53" fmla="*/ 515 h 1442"/>
                  <a:gd name="T54" fmla="*/ 773 w 1546"/>
                  <a:gd name="T55" fmla="*/ 206 h 1442"/>
                  <a:gd name="T56" fmla="*/ 1082 w 1546"/>
                  <a:gd name="T57" fmla="*/ 515 h 1442"/>
                  <a:gd name="T58" fmla="*/ 1501 w 1546"/>
                  <a:gd name="T59" fmla="*/ 791 h 1442"/>
                  <a:gd name="T60" fmla="*/ 1282 w 1546"/>
                  <a:gd name="T61" fmla="*/ 824 h 1442"/>
                  <a:gd name="T62" fmla="*/ 1134 w 1546"/>
                  <a:gd name="T63" fmla="*/ 515 h 1442"/>
                  <a:gd name="T64" fmla="*/ 1237 w 1546"/>
                  <a:gd name="T65" fmla="*/ 480 h 1442"/>
                  <a:gd name="T66" fmla="*/ 1411 w 1546"/>
                  <a:gd name="T67" fmla="*/ 429 h 1442"/>
                  <a:gd name="T68" fmla="*/ 1546 w 1546"/>
                  <a:gd name="T69" fmla="*/ 696 h 1442"/>
                  <a:gd name="T70" fmla="*/ 1382 w 1546"/>
                  <a:gd name="T71" fmla="*/ 351 h 1442"/>
                  <a:gd name="T72" fmla="*/ 1091 w 1546"/>
                  <a:gd name="T73" fmla="*/ 351 h 1442"/>
                  <a:gd name="T74" fmla="*/ 1091 w 1546"/>
                  <a:gd name="T75" fmla="*/ 60 h 1442"/>
                  <a:gd name="T76" fmla="*/ 1382 w 1546"/>
                  <a:gd name="T77" fmla="*/ 6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6" h="1442">
                    <a:moveTo>
                      <a:pt x="478" y="721"/>
                    </a:moveTo>
                    <a:cubicBezTo>
                      <a:pt x="391" y="724"/>
                      <a:pt x="320" y="758"/>
                      <a:pt x="264" y="824"/>
                    </a:cubicBezTo>
                    <a:lnTo>
                      <a:pt x="156" y="824"/>
                    </a:lnTo>
                    <a:cubicBezTo>
                      <a:pt x="112" y="824"/>
                      <a:pt x="75" y="813"/>
                      <a:pt x="45" y="791"/>
                    </a:cubicBezTo>
                    <a:cubicBezTo>
                      <a:pt x="15" y="770"/>
                      <a:pt x="0" y="738"/>
                      <a:pt x="0" y="696"/>
                    </a:cubicBezTo>
                    <a:cubicBezTo>
                      <a:pt x="0" y="507"/>
                      <a:pt x="33" y="412"/>
                      <a:pt x="100" y="412"/>
                    </a:cubicBezTo>
                    <a:cubicBezTo>
                      <a:pt x="103" y="412"/>
                      <a:pt x="115" y="417"/>
                      <a:pt x="135" y="429"/>
                    </a:cubicBezTo>
                    <a:cubicBezTo>
                      <a:pt x="155" y="440"/>
                      <a:pt x="181" y="451"/>
                      <a:pt x="214" y="463"/>
                    </a:cubicBezTo>
                    <a:cubicBezTo>
                      <a:pt x="246" y="475"/>
                      <a:pt x="278" y="480"/>
                      <a:pt x="309" y="480"/>
                    </a:cubicBezTo>
                    <a:cubicBezTo>
                      <a:pt x="345" y="480"/>
                      <a:pt x="381" y="474"/>
                      <a:pt x="416" y="462"/>
                    </a:cubicBezTo>
                    <a:cubicBezTo>
                      <a:pt x="414" y="482"/>
                      <a:pt x="412" y="499"/>
                      <a:pt x="412" y="515"/>
                    </a:cubicBezTo>
                    <a:cubicBezTo>
                      <a:pt x="412" y="590"/>
                      <a:pt x="434" y="658"/>
                      <a:pt x="478" y="721"/>
                    </a:cubicBezTo>
                    <a:close/>
                    <a:moveTo>
                      <a:pt x="1340" y="1234"/>
                    </a:moveTo>
                    <a:cubicBezTo>
                      <a:pt x="1340" y="1298"/>
                      <a:pt x="1320" y="1349"/>
                      <a:pt x="1281" y="1386"/>
                    </a:cubicBezTo>
                    <a:cubicBezTo>
                      <a:pt x="1242" y="1424"/>
                      <a:pt x="1190" y="1442"/>
                      <a:pt x="1125" y="1442"/>
                    </a:cubicBezTo>
                    <a:lnTo>
                      <a:pt x="421" y="1442"/>
                    </a:lnTo>
                    <a:cubicBezTo>
                      <a:pt x="356" y="1442"/>
                      <a:pt x="304" y="1424"/>
                      <a:pt x="265" y="1386"/>
                    </a:cubicBezTo>
                    <a:cubicBezTo>
                      <a:pt x="226" y="1349"/>
                      <a:pt x="206" y="1298"/>
                      <a:pt x="206" y="1234"/>
                    </a:cubicBezTo>
                    <a:cubicBezTo>
                      <a:pt x="206" y="1205"/>
                      <a:pt x="207" y="1178"/>
                      <a:pt x="209" y="1151"/>
                    </a:cubicBezTo>
                    <a:cubicBezTo>
                      <a:pt x="211" y="1123"/>
                      <a:pt x="215" y="1094"/>
                      <a:pt x="220" y="1063"/>
                    </a:cubicBezTo>
                    <a:cubicBezTo>
                      <a:pt x="226" y="1031"/>
                      <a:pt x="233" y="1002"/>
                      <a:pt x="242" y="975"/>
                    </a:cubicBezTo>
                    <a:cubicBezTo>
                      <a:pt x="250" y="949"/>
                      <a:pt x="262" y="922"/>
                      <a:pt x="276" y="897"/>
                    </a:cubicBezTo>
                    <a:cubicBezTo>
                      <a:pt x="291" y="871"/>
                      <a:pt x="307" y="850"/>
                      <a:pt x="326" y="832"/>
                    </a:cubicBezTo>
                    <a:cubicBezTo>
                      <a:pt x="345" y="814"/>
                      <a:pt x="368" y="799"/>
                      <a:pt x="395" y="789"/>
                    </a:cubicBezTo>
                    <a:cubicBezTo>
                      <a:pt x="422" y="778"/>
                      <a:pt x="452" y="773"/>
                      <a:pt x="485" y="773"/>
                    </a:cubicBezTo>
                    <a:cubicBezTo>
                      <a:pt x="490" y="773"/>
                      <a:pt x="502" y="778"/>
                      <a:pt x="519" y="790"/>
                    </a:cubicBezTo>
                    <a:cubicBezTo>
                      <a:pt x="537" y="801"/>
                      <a:pt x="557" y="814"/>
                      <a:pt x="578" y="828"/>
                    </a:cubicBezTo>
                    <a:cubicBezTo>
                      <a:pt x="600" y="843"/>
                      <a:pt x="628" y="856"/>
                      <a:pt x="664" y="867"/>
                    </a:cubicBezTo>
                    <a:cubicBezTo>
                      <a:pt x="700" y="879"/>
                      <a:pt x="737" y="884"/>
                      <a:pt x="773" y="884"/>
                    </a:cubicBezTo>
                    <a:cubicBezTo>
                      <a:pt x="810" y="884"/>
                      <a:pt x="846" y="879"/>
                      <a:pt x="882" y="867"/>
                    </a:cubicBezTo>
                    <a:cubicBezTo>
                      <a:pt x="918" y="856"/>
                      <a:pt x="946" y="843"/>
                      <a:pt x="968" y="828"/>
                    </a:cubicBezTo>
                    <a:cubicBezTo>
                      <a:pt x="989" y="814"/>
                      <a:pt x="1009" y="801"/>
                      <a:pt x="1027" y="790"/>
                    </a:cubicBezTo>
                    <a:cubicBezTo>
                      <a:pt x="1044" y="778"/>
                      <a:pt x="1056" y="773"/>
                      <a:pt x="1061" y="773"/>
                    </a:cubicBezTo>
                    <a:cubicBezTo>
                      <a:pt x="1094" y="773"/>
                      <a:pt x="1124" y="778"/>
                      <a:pt x="1151" y="789"/>
                    </a:cubicBezTo>
                    <a:cubicBezTo>
                      <a:pt x="1178" y="799"/>
                      <a:pt x="1201" y="814"/>
                      <a:pt x="1220" y="832"/>
                    </a:cubicBezTo>
                    <a:cubicBezTo>
                      <a:pt x="1239" y="850"/>
                      <a:pt x="1255" y="871"/>
                      <a:pt x="1270" y="897"/>
                    </a:cubicBezTo>
                    <a:cubicBezTo>
                      <a:pt x="1284" y="922"/>
                      <a:pt x="1296" y="949"/>
                      <a:pt x="1304" y="975"/>
                    </a:cubicBezTo>
                    <a:cubicBezTo>
                      <a:pt x="1313" y="1002"/>
                      <a:pt x="1320" y="1031"/>
                      <a:pt x="1326" y="1063"/>
                    </a:cubicBezTo>
                    <a:cubicBezTo>
                      <a:pt x="1331" y="1094"/>
                      <a:pt x="1335" y="1123"/>
                      <a:pt x="1337" y="1151"/>
                    </a:cubicBezTo>
                    <a:cubicBezTo>
                      <a:pt x="1339" y="1178"/>
                      <a:pt x="1340" y="1205"/>
                      <a:pt x="1340" y="1234"/>
                    </a:cubicBezTo>
                    <a:close/>
                    <a:moveTo>
                      <a:pt x="515" y="206"/>
                    </a:moveTo>
                    <a:cubicBezTo>
                      <a:pt x="515" y="263"/>
                      <a:pt x="495" y="311"/>
                      <a:pt x="455" y="351"/>
                    </a:cubicBezTo>
                    <a:cubicBezTo>
                      <a:pt x="415" y="392"/>
                      <a:pt x="366" y="412"/>
                      <a:pt x="309" y="412"/>
                    </a:cubicBezTo>
                    <a:cubicBezTo>
                      <a:pt x="252" y="412"/>
                      <a:pt x="204" y="392"/>
                      <a:pt x="164" y="351"/>
                    </a:cubicBezTo>
                    <a:cubicBezTo>
                      <a:pt x="123" y="311"/>
                      <a:pt x="103" y="263"/>
                      <a:pt x="103" y="206"/>
                    </a:cubicBezTo>
                    <a:cubicBezTo>
                      <a:pt x="103" y="149"/>
                      <a:pt x="123" y="100"/>
                      <a:pt x="164" y="60"/>
                    </a:cubicBezTo>
                    <a:cubicBezTo>
                      <a:pt x="204" y="20"/>
                      <a:pt x="252" y="0"/>
                      <a:pt x="309" y="0"/>
                    </a:cubicBezTo>
                    <a:cubicBezTo>
                      <a:pt x="366" y="0"/>
                      <a:pt x="415" y="20"/>
                      <a:pt x="455" y="60"/>
                    </a:cubicBezTo>
                    <a:cubicBezTo>
                      <a:pt x="495" y="100"/>
                      <a:pt x="515" y="149"/>
                      <a:pt x="515" y="206"/>
                    </a:cubicBezTo>
                    <a:close/>
                    <a:moveTo>
                      <a:pt x="1082" y="515"/>
                    </a:moveTo>
                    <a:cubicBezTo>
                      <a:pt x="1082" y="600"/>
                      <a:pt x="1052" y="673"/>
                      <a:pt x="992" y="733"/>
                    </a:cubicBezTo>
                    <a:cubicBezTo>
                      <a:pt x="931" y="794"/>
                      <a:pt x="858" y="824"/>
                      <a:pt x="773" y="824"/>
                    </a:cubicBezTo>
                    <a:cubicBezTo>
                      <a:pt x="688" y="824"/>
                      <a:pt x="615" y="794"/>
                      <a:pt x="554" y="733"/>
                    </a:cubicBezTo>
                    <a:cubicBezTo>
                      <a:pt x="494" y="673"/>
                      <a:pt x="464" y="600"/>
                      <a:pt x="464" y="515"/>
                    </a:cubicBezTo>
                    <a:cubicBezTo>
                      <a:pt x="464" y="430"/>
                      <a:pt x="494" y="357"/>
                      <a:pt x="554" y="296"/>
                    </a:cubicBezTo>
                    <a:cubicBezTo>
                      <a:pt x="615" y="236"/>
                      <a:pt x="688" y="206"/>
                      <a:pt x="773" y="206"/>
                    </a:cubicBezTo>
                    <a:cubicBezTo>
                      <a:pt x="858" y="206"/>
                      <a:pt x="931" y="236"/>
                      <a:pt x="992" y="296"/>
                    </a:cubicBezTo>
                    <a:cubicBezTo>
                      <a:pt x="1052" y="357"/>
                      <a:pt x="1082" y="430"/>
                      <a:pt x="1082" y="515"/>
                    </a:cubicBezTo>
                    <a:close/>
                    <a:moveTo>
                      <a:pt x="1546" y="696"/>
                    </a:moveTo>
                    <a:cubicBezTo>
                      <a:pt x="1546" y="738"/>
                      <a:pt x="1531" y="770"/>
                      <a:pt x="1501" y="791"/>
                    </a:cubicBezTo>
                    <a:cubicBezTo>
                      <a:pt x="1471" y="813"/>
                      <a:pt x="1434" y="824"/>
                      <a:pt x="1390" y="824"/>
                    </a:cubicBezTo>
                    <a:lnTo>
                      <a:pt x="1282" y="824"/>
                    </a:lnTo>
                    <a:cubicBezTo>
                      <a:pt x="1227" y="758"/>
                      <a:pt x="1155" y="724"/>
                      <a:pt x="1069" y="721"/>
                    </a:cubicBezTo>
                    <a:cubicBezTo>
                      <a:pt x="1112" y="658"/>
                      <a:pt x="1134" y="590"/>
                      <a:pt x="1134" y="515"/>
                    </a:cubicBezTo>
                    <a:cubicBezTo>
                      <a:pt x="1134" y="499"/>
                      <a:pt x="1132" y="482"/>
                      <a:pt x="1130" y="462"/>
                    </a:cubicBezTo>
                    <a:cubicBezTo>
                      <a:pt x="1165" y="474"/>
                      <a:pt x="1201" y="480"/>
                      <a:pt x="1237" y="480"/>
                    </a:cubicBezTo>
                    <a:cubicBezTo>
                      <a:pt x="1268" y="480"/>
                      <a:pt x="1300" y="475"/>
                      <a:pt x="1333" y="463"/>
                    </a:cubicBezTo>
                    <a:cubicBezTo>
                      <a:pt x="1365" y="451"/>
                      <a:pt x="1391" y="440"/>
                      <a:pt x="1411" y="429"/>
                    </a:cubicBezTo>
                    <a:cubicBezTo>
                      <a:pt x="1431" y="417"/>
                      <a:pt x="1443" y="412"/>
                      <a:pt x="1446" y="412"/>
                    </a:cubicBezTo>
                    <a:cubicBezTo>
                      <a:pt x="1513" y="412"/>
                      <a:pt x="1546" y="507"/>
                      <a:pt x="1546" y="696"/>
                    </a:cubicBezTo>
                    <a:close/>
                    <a:moveTo>
                      <a:pt x="1443" y="206"/>
                    </a:moveTo>
                    <a:cubicBezTo>
                      <a:pt x="1443" y="263"/>
                      <a:pt x="1423" y="311"/>
                      <a:pt x="1382" y="351"/>
                    </a:cubicBezTo>
                    <a:cubicBezTo>
                      <a:pt x="1342" y="392"/>
                      <a:pt x="1294" y="412"/>
                      <a:pt x="1237" y="412"/>
                    </a:cubicBezTo>
                    <a:cubicBezTo>
                      <a:pt x="1180" y="412"/>
                      <a:pt x="1131" y="392"/>
                      <a:pt x="1091" y="351"/>
                    </a:cubicBezTo>
                    <a:cubicBezTo>
                      <a:pt x="1051" y="311"/>
                      <a:pt x="1031" y="263"/>
                      <a:pt x="1031" y="206"/>
                    </a:cubicBezTo>
                    <a:cubicBezTo>
                      <a:pt x="1031" y="149"/>
                      <a:pt x="1051" y="100"/>
                      <a:pt x="1091" y="60"/>
                    </a:cubicBezTo>
                    <a:cubicBezTo>
                      <a:pt x="1131" y="20"/>
                      <a:pt x="1180" y="0"/>
                      <a:pt x="1237" y="0"/>
                    </a:cubicBezTo>
                    <a:cubicBezTo>
                      <a:pt x="1294" y="0"/>
                      <a:pt x="1342" y="20"/>
                      <a:pt x="1382" y="60"/>
                    </a:cubicBezTo>
                    <a:cubicBezTo>
                      <a:pt x="1423" y="100"/>
                      <a:pt x="1443" y="149"/>
                      <a:pt x="1443" y="206"/>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09" name="Legal Icon"/>
              <p:cNvSpPr>
                <a:spLocks noChangeAspect="1"/>
              </p:cNvSpPr>
              <p:nvPr/>
            </p:nvSpPr>
            <p:spPr bwMode="auto">
              <a:xfrm>
                <a:off x="6609061" y="2611477"/>
                <a:ext cx="108249" cy="108249"/>
              </a:xfrm>
              <a:custGeom>
                <a:avLst/>
                <a:gdLst>
                  <a:gd name="T0" fmla="*/ 1364 w 1394"/>
                  <a:gd name="T1" fmla="*/ 1277 h 1394"/>
                  <a:gd name="T2" fmla="*/ 1204 w 1394"/>
                  <a:gd name="T3" fmla="*/ 1394 h 1394"/>
                  <a:gd name="T4" fmla="*/ 840 w 1394"/>
                  <a:gd name="T5" fmla="*/ 1071 h 1394"/>
                  <a:gd name="T6" fmla="*/ 844 w 1394"/>
                  <a:gd name="T7" fmla="*/ 921 h 1394"/>
                  <a:gd name="T8" fmla="*/ 536 w 1394"/>
                  <a:gd name="T9" fmla="*/ 817 h 1394"/>
                  <a:gd name="T10" fmla="*/ 481 w 1394"/>
                  <a:gd name="T11" fmla="*/ 817 h 1394"/>
                  <a:gd name="T12" fmla="*/ 502 w 1394"/>
                  <a:gd name="T13" fmla="*/ 837 h 1394"/>
                  <a:gd name="T14" fmla="*/ 518 w 1394"/>
                  <a:gd name="T15" fmla="*/ 857 h 1394"/>
                  <a:gd name="T16" fmla="*/ 527 w 1394"/>
                  <a:gd name="T17" fmla="*/ 881 h 1394"/>
                  <a:gd name="T18" fmla="*/ 506 w 1394"/>
                  <a:gd name="T19" fmla="*/ 950 h 1394"/>
                  <a:gd name="T20" fmla="*/ 477 w 1394"/>
                  <a:gd name="T21" fmla="*/ 981 h 1394"/>
                  <a:gd name="T22" fmla="*/ 444 w 1394"/>
                  <a:gd name="T23" fmla="*/ 1007 h 1394"/>
                  <a:gd name="T24" fmla="*/ 406 w 1394"/>
                  <a:gd name="T25" fmla="*/ 1018 h 1394"/>
                  <a:gd name="T26" fmla="*/ 23 w 1394"/>
                  <a:gd name="T27" fmla="*/ 667 h 1394"/>
                  <a:gd name="T28" fmla="*/ 4 w 1394"/>
                  <a:gd name="T29" fmla="*/ 591 h 1394"/>
                  <a:gd name="T30" fmla="*/ 23 w 1394"/>
                  <a:gd name="T31" fmla="*/ 556 h 1394"/>
                  <a:gd name="T32" fmla="*/ 53 w 1394"/>
                  <a:gd name="T33" fmla="*/ 526 h 1394"/>
                  <a:gd name="T34" fmla="*/ 122 w 1394"/>
                  <a:gd name="T35" fmla="*/ 490 h 1394"/>
                  <a:gd name="T36" fmla="*/ 150 w 1394"/>
                  <a:gd name="T37" fmla="*/ 495 h 1394"/>
                  <a:gd name="T38" fmla="*/ 172 w 1394"/>
                  <a:gd name="T39" fmla="*/ 508 h 1394"/>
                  <a:gd name="T40" fmla="*/ 192 w 1394"/>
                  <a:gd name="T41" fmla="*/ 526 h 1394"/>
                  <a:gd name="T42" fmla="*/ 190 w 1394"/>
                  <a:gd name="T43" fmla="*/ 509 h 1394"/>
                  <a:gd name="T44" fmla="*/ 481 w 1394"/>
                  <a:gd name="T45" fmla="*/ 202 h 1394"/>
                  <a:gd name="T46" fmla="*/ 536 w 1394"/>
                  <a:gd name="T47" fmla="*/ 202 h 1394"/>
                  <a:gd name="T48" fmla="*/ 516 w 1394"/>
                  <a:gd name="T49" fmla="*/ 181 h 1394"/>
                  <a:gd name="T50" fmla="*/ 500 w 1394"/>
                  <a:gd name="T51" fmla="*/ 161 h 1394"/>
                  <a:gd name="T52" fmla="*/ 491 w 1394"/>
                  <a:gd name="T53" fmla="*/ 137 h 1394"/>
                  <a:gd name="T54" fmla="*/ 512 w 1394"/>
                  <a:gd name="T55" fmla="*/ 68 h 1394"/>
                  <a:gd name="T56" fmla="*/ 541 w 1394"/>
                  <a:gd name="T57" fmla="*/ 37 h 1394"/>
                  <a:gd name="T58" fmla="*/ 573 w 1394"/>
                  <a:gd name="T59" fmla="*/ 11 h 1394"/>
                  <a:gd name="T60" fmla="*/ 612 w 1394"/>
                  <a:gd name="T61" fmla="*/ 0 h 1394"/>
                  <a:gd name="T62" fmla="*/ 995 w 1394"/>
                  <a:gd name="T63" fmla="*/ 351 h 1394"/>
                  <a:gd name="T64" fmla="*/ 1014 w 1394"/>
                  <a:gd name="T65" fmla="*/ 427 h 1394"/>
                  <a:gd name="T66" fmla="*/ 994 w 1394"/>
                  <a:gd name="T67" fmla="*/ 462 h 1394"/>
                  <a:gd name="T68" fmla="*/ 965 w 1394"/>
                  <a:gd name="T69" fmla="*/ 493 h 1394"/>
                  <a:gd name="T70" fmla="*/ 895 w 1394"/>
                  <a:gd name="T71" fmla="*/ 528 h 1394"/>
                  <a:gd name="T72" fmla="*/ 867 w 1394"/>
                  <a:gd name="T73" fmla="*/ 523 h 1394"/>
                  <a:gd name="T74" fmla="*/ 846 w 1394"/>
                  <a:gd name="T75" fmla="*/ 510 h 1394"/>
                  <a:gd name="T76" fmla="*/ 826 w 1394"/>
                  <a:gd name="T77" fmla="*/ 492 h 1394"/>
                  <a:gd name="T78" fmla="*/ 828 w 1394"/>
                  <a:gd name="T79" fmla="*/ 509 h 1394"/>
                  <a:gd name="T80" fmla="*/ 715 w 1394"/>
                  <a:gd name="T81" fmla="*/ 638 h 1394"/>
                  <a:gd name="T82" fmla="*/ 998 w 1394"/>
                  <a:gd name="T83" fmla="*/ 809 h 1394"/>
                  <a:gd name="T84" fmla="*/ 1364 w 1394"/>
                  <a:gd name="T85" fmla="*/ 1131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4" h="1394">
                    <a:moveTo>
                      <a:pt x="1394" y="1205"/>
                    </a:moveTo>
                    <a:cubicBezTo>
                      <a:pt x="1394" y="1233"/>
                      <a:pt x="1384" y="1257"/>
                      <a:pt x="1364" y="1277"/>
                    </a:cubicBezTo>
                    <a:lnTo>
                      <a:pt x="1278" y="1364"/>
                    </a:lnTo>
                    <a:cubicBezTo>
                      <a:pt x="1257" y="1384"/>
                      <a:pt x="1232" y="1394"/>
                      <a:pt x="1204" y="1394"/>
                    </a:cubicBezTo>
                    <a:cubicBezTo>
                      <a:pt x="1176" y="1394"/>
                      <a:pt x="1152" y="1384"/>
                      <a:pt x="1132" y="1364"/>
                    </a:cubicBezTo>
                    <a:lnTo>
                      <a:pt x="840" y="1071"/>
                    </a:lnTo>
                    <a:cubicBezTo>
                      <a:pt x="819" y="1052"/>
                      <a:pt x="809" y="1028"/>
                      <a:pt x="809" y="999"/>
                    </a:cubicBezTo>
                    <a:cubicBezTo>
                      <a:pt x="809" y="970"/>
                      <a:pt x="821" y="944"/>
                      <a:pt x="844" y="921"/>
                    </a:cubicBezTo>
                    <a:lnTo>
                      <a:pt x="638" y="715"/>
                    </a:lnTo>
                    <a:lnTo>
                      <a:pt x="536" y="817"/>
                    </a:lnTo>
                    <a:cubicBezTo>
                      <a:pt x="529" y="824"/>
                      <a:pt x="520" y="828"/>
                      <a:pt x="509" y="828"/>
                    </a:cubicBezTo>
                    <a:cubicBezTo>
                      <a:pt x="498" y="828"/>
                      <a:pt x="489" y="824"/>
                      <a:pt x="481" y="817"/>
                    </a:cubicBezTo>
                    <a:cubicBezTo>
                      <a:pt x="483" y="818"/>
                      <a:pt x="486" y="821"/>
                      <a:pt x="492" y="826"/>
                    </a:cubicBezTo>
                    <a:cubicBezTo>
                      <a:pt x="497" y="832"/>
                      <a:pt x="501" y="835"/>
                      <a:pt x="502" y="837"/>
                    </a:cubicBezTo>
                    <a:cubicBezTo>
                      <a:pt x="503" y="838"/>
                      <a:pt x="505" y="841"/>
                      <a:pt x="510" y="846"/>
                    </a:cubicBezTo>
                    <a:cubicBezTo>
                      <a:pt x="514" y="851"/>
                      <a:pt x="517" y="854"/>
                      <a:pt x="518" y="857"/>
                    </a:cubicBezTo>
                    <a:cubicBezTo>
                      <a:pt x="519" y="860"/>
                      <a:pt x="520" y="863"/>
                      <a:pt x="523" y="868"/>
                    </a:cubicBezTo>
                    <a:cubicBezTo>
                      <a:pt x="525" y="872"/>
                      <a:pt x="526" y="877"/>
                      <a:pt x="527" y="881"/>
                    </a:cubicBezTo>
                    <a:cubicBezTo>
                      <a:pt x="528" y="885"/>
                      <a:pt x="528" y="890"/>
                      <a:pt x="528" y="896"/>
                    </a:cubicBezTo>
                    <a:cubicBezTo>
                      <a:pt x="528" y="916"/>
                      <a:pt x="521" y="934"/>
                      <a:pt x="506" y="950"/>
                    </a:cubicBezTo>
                    <a:cubicBezTo>
                      <a:pt x="504" y="952"/>
                      <a:pt x="499" y="957"/>
                      <a:pt x="492" y="965"/>
                    </a:cubicBezTo>
                    <a:cubicBezTo>
                      <a:pt x="485" y="973"/>
                      <a:pt x="480" y="978"/>
                      <a:pt x="477" y="981"/>
                    </a:cubicBezTo>
                    <a:cubicBezTo>
                      <a:pt x="474" y="984"/>
                      <a:pt x="469" y="989"/>
                      <a:pt x="462" y="995"/>
                    </a:cubicBezTo>
                    <a:cubicBezTo>
                      <a:pt x="455" y="1000"/>
                      <a:pt x="449" y="1005"/>
                      <a:pt x="444" y="1007"/>
                    </a:cubicBezTo>
                    <a:cubicBezTo>
                      <a:pt x="440" y="1009"/>
                      <a:pt x="434" y="1012"/>
                      <a:pt x="427" y="1014"/>
                    </a:cubicBezTo>
                    <a:cubicBezTo>
                      <a:pt x="420" y="1017"/>
                      <a:pt x="413" y="1018"/>
                      <a:pt x="406" y="1018"/>
                    </a:cubicBezTo>
                    <a:cubicBezTo>
                      <a:pt x="384" y="1018"/>
                      <a:pt x="366" y="1010"/>
                      <a:pt x="351" y="995"/>
                    </a:cubicBezTo>
                    <a:lnTo>
                      <a:pt x="23" y="667"/>
                    </a:lnTo>
                    <a:cubicBezTo>
                      <a:pt x="8" y="652"/>
                      <a:pt x="0" y="634"/>
                      <a:pt x="0" y="612"/>
                    </a:cubicBezTo>
                    <a:cubicBezTo>
                      <a:pt x="0" y="605"/>
                      <a:pt x="1" y="598"/>
                      <a:pt x="4" y="591"/>
                    </a:cubicBezTo>
                    <a:cubicBezTo>
                      <a:pt x="6" y="584"/>
                      <a:pt x="8" y="578"/>
                      <a:pt x="11" y="574"/>
                    </a:cubicBezTo>
                    <a:cubicBezTo>
                      <a:pt x="13" y="569"/>
                      <a:pt x="17" y="563"/>
                      <a:pt x="23" y="556"/>
                    </a:cubicBezTo>
                    <a:cubicBezTo>
                      <a:pt x="29" y="549"/>
                      <a:pt x="34" y="544"/>
                      <a:pt x="37" y="541"/>
                    </a:cubicBezTo>
                    <a:cubicBezTo>
                      <a:pt x="40" y="538"/>
                      <a:pt x="45" y="533"/>
                      <a:pt x="53" y="526"/>
                    </a:cubicBezTo>
                    <a:cubicBezTo>
                      <a:pt x="61" y="518"/>
                      <a:pt x="66" y="514"/>
                      <a:pt x="68" y="512"/>
                    </a:cubicBezTo>
                    <a:cubicBezTo>
                      <a:pt x="84" y="497"/>
                      <a:pt x="102" y="490"/>
                      <a:pt x="122" y="490"/>
                    </a:cubicBezTo>
                    <a:cubicBezTo>
                      <a:pt x="128" y="490"/>
                      <a:pt x="133" y="490"/>
                      <a:pt x="137" y="491"/>
                    </a:cubicBezTo>
                    <a:cubicBezTo>
                      <a:pt x="141" y="492"/>
                      <a:pt x="146" y="493"/>
                      <a:pt x="150" y="495"/>
                    </a:cubicBezTo>
                    <a:cubicBezTo>
                      <a:pt x="155" y="497"/>
                      <a:pt x="158" y="499"/>
                      <a:pt x="161" y="500"/>
                    </a:cubicBezTo>
                    <a:cubicBezTo>
                      <a:pt x="164" y="501"/>
                      <a:pt x="167" y="504"/>
                      <a:pt x="172" y="508"/>
                    </a:cubicBezTo>
                    <a:cubicBezTo>
                      <a:pt x="176" y="513"/>
                      <a:pt x="180" y="515"/>
                      <a:pt x="181" y="516"/>
                    </a:cubicBezTo>
                    <a:cubicBezTo>
                      <a:pt x="183" y="517"/>
                      <a:pt x="186" y="521"/>
                      <a:pt x="192" y="526"/>
                    </a:cubicBezTo>
                    <a:cubicBezTo>
                      <a:pt x="197" y="532"/>
                      <a:pt x="200" y="535"/>
                      <a:pt x="201" y="536"/>
                    </a:cubicBezTo>
                    <a:cubicBezTo>
                      <a:pt x="194" y="529"/>
                      <a:pt x="190" y="520"/>
                      <a:pt x="190" y="509"/>
                    </a:cubicBezTo>
                    <a:cubicBezTo>
                      <a:pt x="190" y="498"/>
                      <a:pt x="194" y="489"/>
                      <a:pt x="201" y="482"/>
                    </a:cubicBezTo>
                    <a:lnTo>
                      <a:pt x="481" y="202"/>
                    </a:lnTo>
                    <a:cubicBezTo>
                      <a:pt x="489" y="194"/>
                      <a:pt x="498" y="190"/>
                      <a:pt x="509" y="190"/>
                    </a:cubicBezTo>
                    <a:cubicBezTo>
                      <a:pt x="520" y="190"/>
                      <a:pt x="529" y="194"/>
                      <a:pt x="536" y="202"/>
                    </a:cubicBezTo>
                    <a:cubicBezTo>
                      <a:pt x="535" y="200"/>
                      <a:pt x="532" y="197"/>
                      <a:pt x="526" y="192"/>
                    </a:cubicBezTo>
                    <a:cubicBezTo>
                      <a:pt x="520" y="186"/>
                      <a:pt x="517" y="183"/>
                      <a:pt x="516" y="181"/>
                    </a:cubicBezTo>
                    <a:cubicBezTo>
                      <a:pt x="515" y="180"/>
                      <a:pt x="512" y="177"/>
                      <a:pt x="508" y="172"/>
                    </a:cubicBezTo>
                    <a:cubicBezTo>
                      <a:pt x="504" y="168"/>
                      <a:pt x="501" y="164"/>
                      <a:pt x="500" y="161"/>
                    </a:cubicBezTo>
                    <a:cubicBezTo>
                      <a:pt x="499" y="159"/>
                      <a:pt x="497" y="155"/>
                      <a:pt x="495" y="150"/>
                    </a:cubicBezTo>
                    <a:cubicBezTo>
                      <a:pt x="493" y="146"/>
                      <a:pt x="491" y="141"/>
                      <a:pt x="491" y="137"/>
                    </a:cubicBezTo>
                    <a:cubicBezTo>
                      <a:pt x="490" y="133"/>
                      <a:pt x="490" y="128"/>
                      <a:pt x="490" y="123"/>
                    </a:cubicBezTo>
                    <a:cubicBezTo>
                      <a:pt x="490" y="102"/>
                      <a:pt x="497" y="84"/>
                      <a:pt x="512" y="68"/>
                    </a:cubicBezTo>
                    <a:cubicBezTo>
                      <a:pt x="514" y="66"/>
                      <a:pt x="518" y="62"/>
                      <a:pt x="525" y="53"/>
                    </a:cubicBezTo>
                    <a:cubicBezTo>
                      <a:pt x="533" y="45"/>
                      <a:pt x="538" y="40"/>
                      <a:pt x="541" y="37"/>
                    </a:cubicBezTo>
                    <a:cubicBezTo>
                      <a:pt x="544" y="34"/>
                      <a:pt x="549" y="29"/>
                      <a:pt x="556" y="24"/>
                    </a:cubicBezTo>
                    <a:cubicBezTo>
                      <a:pt x="563" y="18"/>
                      <a:pt x="568" y="14"/>
                      <a:pt x="573" y="11"/>
                    </a:cubicBezTo>
                    <a:cubicBezTo>
                      <a:pt x="578" y="9"/>
                      <a:pt x="584" y="6"/>
                      <a:pt x="591" y="4"/>
                    </a:cubicBezTo>
                    <a:cubicBezTo>
                      <a:pt x="598" y="1"/>
                      <a:pt x="605" y="0"/>
                      <a:pt x="612" y="0"/>
                    </a:cubicBezTo>
                    <a:cubicBezTo>
                      <a:pt x="633" y="0"/>
                      <a:pt x="652" y="8"/>
                      <a:pt x="667" y="23"/>
                    </a:cubicBezTo>
                    <a:lnTo>
                      <a:pt x="995" y="351"/>
                    </a:lnTo>
                    <a:cubicBezTo>
                      <a:pt x="1010" y="366"/>
                      <a:pt x="1018" y="385"/>
                      <a:pt x="1018" y="406"/>
                    </a:cubicBezTo>
                    <a:cubicBezTo>
                      <a:pt x="1018" y="413"/>
                      <a:pt x="1016" y="420"/>
                      <a:pt x="1014" y="427"/>
                    </a:cubicBezTo>
                    <a:cubicBezTo>
                      <a:pt x="1012" y="434"/>
                      <a:pt x="1009" y="440"/>
                      <a:pt x="1007" y="445"/>
                    </a:cubicBezTo>
                    <a:cubicBezTo>
                      <a:pt x="1004" y="449"/>
                      <a:pt x="1000" y="455"/>
                      <a:pt x="994" y="462"/>
                    </a:cubicBezTo>
                    <a:cubicBezTo>
                      <a:pt x="988" y="469"/>
                      <a:pt x="984" y="474"/>
                      <a:pt x="981" y="477"/>
                    </a:cubicBezTo>
                    <a:cubicBezTo>
                      <a:pt x="978" y="480"/>
                      <a:pt x="973" y="485"/>
                      <a:pt x="965" y="493"/>
                    </a:cubicBezTo>
                    <a:cubicBezTo>
                      <a:pt x="956" y="500"/>
                      <a:pt x="952" y="504"/>
                      <a:pt x="950" y="506"/>
                    </a:cubicBezTo>
                    <a:cubicBezTo>
                      <a:pt x="934" y="521"/>
                      <a:pt x="916" y="528"/>
                      <a:pt x="895" y="528"/>
                    </a:cubicBezTo>
                    <a:cubicBezTo>
                      <a:pt x="890" y="528"/>
                      <a:pt x="885" y="528"/>
                      <a:pt x="881" y="527"/>
                    </a:cubicBezTo>
                    <a:cubicBezTo>
                      <a:pt x="876" y="526"/>
                      <a:pt x="872" y="525"/>
                      <a:pt x="867" y="523"/>
                    </a:cubicBezTo>
                    <a:cubicBezTo>
                      <a:pt x="863" y="521"/>
                      <a:pt x="859" y="519"/>
                      <a:pt x="857" y="518"/>
                    </a:cubicBezTo>
                    <a:cubicBezTo>
                      <a:pt x="854" y="517"/>
                      <a:pt x="850" y="514"/>
                      <a:pt x="846" y="510"/>
                    </a:cubicBezTo>
                    <a:cubicBezTo>
                      <a:pt x="841" y="506"/>
                      <a:pt x="838" y="503"/>
                      <a:pt x="837" y="502"/>
                    </a:cubicBezTo>
                    <a:cubicBezTo>
                      <a:pt x="835" y="501"/>
                      <a:pt x="832" y="497"/>
                      <a:pt x="826" y="492"/>
                    </a:cubicBezTo>
                    <a:cubicBezTo>
                      <a:pt x="821" y="486"/>
                      <a:pt x="817" y="483"/>
                      <a:pt x="816" y="482"/>
                    </a:cubicBezTo>
                    <a:cubicBezTo>
                      <a:pt x="824" y="489"/>
                      <a:pt x="828" y="498"/>
                      <a:pt x="828" y="509"/>
                    </a:cubicBezTo>
                    <a:cubicBezTo>
                      <a:pt x="828" y="520"/>
                      <a:pt x="824" y="529"/>
                      <a:pt x="816" y="536"/>
                    </a:cubicBezTo>
                    <a:lnTo>
                      <a:pt x="715" y="638"/>
                    </a:lnTo>
                    <a:lnTo>
                      <a:pt x="921" y="844"/>
                    </a:lnTo>
                    <a:cubicBezTo>
                      <a:pt x="944" y="821"/>
                      <a:pt x="970" y="809"/>
                      <a:pt x="998" y="809"/>
                    </a:cubicBezTo>
                    <a:cubicBezTo>
                      <a:pt x="1026" y="809"/>
                      <a:pt x="1051" y="819"/>
                      <a:pt x="1072" y="839"/>
                    </a:cubicBezTo>
                    <a:lnTo>
                      <a:pt x="1364" y="1131"/>
                    </a:lnTo>
                    <a:cubicBezTo>
                      <a:pt x="1384" y="1152"/>
                      <a:pt x="1394" y="1177"/>
                      <a:pt x="1394" y="1205"/>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10" name="Dashboard Icon"/>
              <p:cNvSpPr>
                <a:spLocks noChangeAspect="1" noEditPoints="1"/>
              </p:cNvSpPr>
              <p:nvPr/>
            </p:nvSpPr>
            <p:spPr bwMode="auto">
              <a:xfrm>
                <a:off x="6800291" y="3185144"/>
                <a:ext cx="112237" cy="88309"/>
              </a:xfrm>
              <a:custGeom>
                <a:avLst/>
                <a:gdLst>
                  <a:gd name="T0" fmla="*/ 279 w 1443"/>
                  <a:gd name="T1" fmla="*/ 649 h 1134"/>
                  <a:gd name="T2" fmla="*/ 134 w 1443"/>
                  <a:gd name="T3" fmla="*/ 649 h 1134"/>
                  <a:gd name="T4" fmla="*/ 134 w 1443"/>
                  <a:gd name="T5" fmla="*/ 795 h 1134"/>
                  <a:gd name="T6" fmla="*/ 279 w 1443"/>
                  <a:gd name="T7" fmla="*/ 795 h 1134"/>
                  <a:gd name="T8" fmla="*/ 464 w 1443"/>
                  <a:gd name="T9" fmla="*/ 361 h 1134"/>
                  <a:gd name="T10" fmla="*/ 361 w 1443"/>
                  <a:gd name="T11" fmla="*/ 258 h 1134"/>
                  <a:gd name="T12" fmla="*/ 258 w 1443"/>
                  <a:gd name="T13" fmla="*/ 361 h 1134"/>
                  <a:gd name="T14" fmla="*/ 361 w 1443"/>
                  <a:gd name="T15" fmla="*/ 464 h 1134"/>
                  <a:gd name="T16" fmla="*/ 464 w 1443"/>
                  <a:gd name="T17" fmla="*/ 361 h 1134"/>
                  <a:gd name="T18" fmla="*/ 890 w 1443"/>
                  <a:gd name="T19" fmla="*/ 441 h 1134"/>
                  <a:gd name="T20" fmla="*/ 853 w 1443"/>
                  <a:gd name="T21" fmla="*/ 378 h 1134"/>
                  <a:gd name="T22" fmla="*/ 790 w 1443"/>
                  <a:gd name="T23" fmla="*/ 415 h 1134"/>
                  <a:gd name="T24" fmla="*/ 623 w 1443"/>
                  <a:gd name="T25" fmla="*/ 758 h 1134"/>
                  <a:gd name="T26" fmla="*/ 588 w 1443"/>
                  <a:gd name="T27" fmla="*/ 954 h 1134"/>
                  <a:gd name="T28" fmla="*/ 800 w 1443"/>
                  <a:gd name="T29" fmla="*/ 1010 h 1134"/>
                  <a:gd name="T30" fmla="*/ 867 w 1443"/>
                  <a:gd name="T31" fmla="*/ 822 h 1134"/>
                  <a:gd name="T32" fmla="*/ 1340 w 1443"/>
                  <a:gd name="T33" fmla="*/ 722 h 1134"/>
                  <a:gd name="T34" fmla="*/ 1237 w 1443"/>
                  <a:gd name="T35" fmla="*/ 619 h 1134"/>
                  <a:gd name="T36" fmla="*/ 1134 w 1443"/>
                  <a:gd name="T37" fmla="*/ 722 h 1134"/>
                  <a:gd name="T38" fmla="*/ 1237 w 1443"/>
                  <a:gd name="T39" fmla="*/ 825 h 1134"/>
                  <a:gd name="T40" fmla="*/ 1340 w 1443"/>
                  <a:gd name="T41" fmla="*/ 722 h 1134"/>
                  <a:gd name="T42" fmla="*/ 794 w 1443"/>
                  <a:gd name="T43" fmla="*/ 134 h 1134"/>
                  <a:gd name="T44" fmla="*/ 649 w 1443"/>
                  <a:gd name="T45" fmla="*/ 134 h 1134"/>
                  <a:gd name="T46" fmla="*/ 649 w 1443"/>
                  <a:gd name="T47" fmla="*/ 279 h 1134"/>
                  <a:gd name="T48" fmla="*/ 794 w 1443"/>
                  <a:gd name="T49" fmla="*/ 279 h 1134"/>
                  <a:gd name="T50" fmla="*/ 1185 w 1443"/>
                  <a:gd name="T51" fmla="*/ 361 h 1134"/>
                  <a:gd name="T52" fmla="*/ 1082 w 1443"/>
                  <a:gd name="T53" fmla="*/ 258 h 1134"/>
                  <a:gd name="T54" fmla="*/ 979 w 1443"/>
                  <a:gd name="T55" fmla="*/ 361 h 1134"/>
                  <a:gd name="T56" fmla="*/ 1082 w 1443"/>
                  <a:gd name="T57" fmla="*/ 464 h 1134"/>
                  <a:gd name="T58" fmla="*/ 1185 w 1443"/>
                  <a:gd name="T59" fmla="*/ 361 h 1134"/>
                  <a:gd name="T60" fmla="*/ 1329 w 1443"/>
                  <a:gd name="T61" fmla="*/ 1111 h 1134"/>
                  <a:gd name="T62" fmla="*/ 157 w 1443"/>
                  <a:gd name="T63" fmla="*/ 1134 h 1134"/>
                  <a:gd name="T64" fmla="*/ 0 w 1443"/>
                  <a:gd name="T65" fmla="*/ 722 h 1134"/>
                  <a:gd name="T66" fmla="*/ 211 w 1443"/>
                  <a:gd name="T67" fmla="*/ 211 h 1134"/>
                  <a:gd name="T68" fmla="*/ 722 w 1443"/>
                  <a:gd name="T69" fmla="*/ 0 h 1134"/>
                  <a:gd name="T70" fmla="*/ 1232 w 1443"/>
                  <a:gd name="T71" fmla="*/ 211 h 1134"/>
                  <a:gd name="T72" fmla="*/ 1443 w 1443"/>
                  <a:gd name="T73" fmla="*/ 72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3" h="1134">
                    <a:moveTo>
                      <a:pt x="309" y="722"/>
                    </a:moveTo>
                    <a:cubicBezTo>
                      <a:pt x="309" y="693"/>
                      <a:pt x="299" y="669"/>
                      <a:pt x="279" y="649"/>
                    </a:cubicBezTo>
                    <a:cubicBezTo>
                      <a:pt x="259" y="629"/>
                      <a:pt x="235" y="619"/>
                      <a:pt x="206" y="619"/>
                    </a:cubicBezTo>
                    <a:cubicBezTo>
                      <a:pt x="178" y="619"/>
                      <a:pt x="154" y="629"/>
                      <a:pt x="134" y="649"/>
                    </a:cubicBezTo>
                    <a:cubicBezTo>
                      <a:pt x="113" y="669"/>
                      <a:pt x="103" y="693"/>
                      <a:pt x="103" y="722"/>
                    </a:cubicBezTo>
                    <a:cubicBezTo>
                      <a:pt x="103" y="750"/>
                      <a:pt x="113" y="774"/>
                      <a:pt x="134" y="795"/>
                    </a:cubicBezTo>
                    <a:cubicBezTo>
                      <a:pt x="154" y="815"/>
                      <a:pt x="178" y="825"/>
                      <a:pt x="206" y="825"/>
                    </a:cubicBezTo>
                    <a:cubicBezTo>
                      <a:pt x="235" y="825"/>
                      <a:pt x="259" y="815"/>
                      <a:pt x="279" y="795"/>
                    </a:cubicBezTo>
                    <a:cubicBezTo>
                      <a:pt x="299" y="774"/>
                      <a:pt x="309" y="750"/>
                      <a:pt x="309" y="722"/>
                    </a:cubicBezTo>
                    <a:close/>
                    <a:moveTo>
                      <a:pt x="464" y="361"/>
                    </a:moveTo>
                    <a:cubicBezTo>
                      <a:pt x="464" y="333"/>
                      <a:pt x="454" y="308"/>
                      <a:pt x="434" y="288"/>
                    </a:cubicBezTo>
                    <a:cubicBezTo>
                      <a:pt x="414" y="268"/>
                      <a:pt x="389" y="258"/>
                      <a:pt x="361" y="258"/>
                    </a:cubicBezTo>
                    <a:cubicBezTo>
                      <a:pt x="333" y="258"/>
                      <a:pt x="308" y="268"/>
                      <a:pt x="288" y="288"/>
                    </a:cubicBezTo>
                    <a:cubicBezTo>
                      <a:pt x="268" y="308"/>
                      <a:pt x="258" y="333"/>
                      <a:pt x="258" y="361"/>
                    </a:cubicBezTo>
                    <a:cubicBezTo>
                      <a:pt x="258" y="389"/>
                      <a:pt x="268" y="414"/>
                      <a:pt x="288" y="434"/>
                    </a:cubicBezTo>
                    <a:cubicBezTo>
                      <a:pt x="308" y="454"/>
                      <a:pt x="333" y="464"/>
                      <a:pt x="361" y="464"/>
                    </a:cubicBezTo>
                    <a:cubicBezTo>
                      <a:pt x="389" y="464"/>
                      <a:pt x="414" y="454"/>
                      <a:pt x="434" y="434"/>
                    </a:cubicBezTo>
                    <a:cubicBezTo>
                      <a:pt x="454" y="414"/>
                      <a:pt x="464" y="389"/>
                      <a:pt x="464" y="361"/>
                    </a:cubicBezTo>
                    <a:close/>
                    <a:moveTo>
                      <a:pt x="809" y="748"/>
                    </a:moveTo>
                    <a:lnTo>
                      <a:pt x="890" y="441"/>
                    </a:lnTo>
                    <a:cubicBezTo>
                      <a:pt x="893" y="427"/>
                      <a:pt x="891" y="414"/>
                      <a:pt x="884" y="402"/>
                    </a:cubicBezTo>
                    <a:cubicBezTo>
                      <a:pt x="877" y="390"/>
                      <a:pt x="866" y="382"/>
                      <a:pt x="853" y="378"/>
                    </a:cubicBezTo>
                    <a:cubicBezTo>
                      <a:pt x="839" y="374"/>
                      <a:pt x="827" y="376"/>
                      <a:pt x="814" y="383"/>
                    </a:cubicBezTo>
                    <a:cubicBezTo>
                      <a:pt x="802" y="390"/>
                      <a:pt x="794" y="401"/>
                      <a:pt x="790" y="415"/>
                    </a:cubicBezTo>
                    <a:lnTo>
                      <a:pt x="709" y="722"/>
                    </a:lnTo>
                    <a:cubicBezTo>
                      <a:pt x="677" y="725"/>
                      <a:pt x="648" y="737"/>
                      <a:pt x="623" y="758"/>
                    </a:cubicBezTo>
                    <a:cubicBezTo>
                      <a:pt x="597" y="778"/>
                      <a:pt x="580" y="805"/>
                      <a:pt x="572" y="837"/>
                    </a:cubicBezTo>
                    <a:cubicBezTo>
                      <a:pt x="561" y="878"/>
                      <a:pt x="567" y="917"/>
                      <a:pt x="588" y="954"/>
                    </a:cubicBezTo>
                    <a:cubicBezTo>
                      <a:pt x="609" y="991"/>
                      <a:pt x="641" y="1015"/>
                      <a:pt x="682" y="1026"/>
                    </a:cubicBezTo>
                    <a:cubicBezTo>
                      <a:pt x="724" y="1037"/>
                      <a:pt x="763" y="1031"/>
                      <a:pt x="800" y="1010"/>
                    </a:cubicBezTo>
                    <a:cubicBezTo>
                      <a:pt x="837" y="988"/>
                      <a:pt x="861" y="957"/>
                      <a:pt x="871" y="916"/>
                    </a:cubicBezTo>
                    <a:cubicBezTo>
                      <a:pt x="880" y="883"/>
                      <a:pt x="878" y="852"/>
                      <a:pt x="867" y="822"/>
                    </a:cubicBezTo>
                    <a:cubicBezTo>
                      <a:pt x="855" y="791"/>
                      <a:pt x="835" y="766"/>
                      <a:pt x="809" y="748"/>
                    </a:cubicBezTo>
                    <a:close/>
                    <a:moveTo>
                      <a:pt x="1340" y="722"/>
                    </a:moveTo>
                    <a:cubicBezTo>
                      <a:pt x="1340" y="693"/>
                      <a:pt x="1330" y="669"/>
                      <a:pt x="1310" y="649"/>
                    </a:cubicBezTo>
                    <a:cubicBezTo>
                      <a:pt x="1290" y="629"/>
                      <a:pt x="1265" y="619"/>
                      <a:pt x="1237" y="619"/>
                    </a:cubicBezTo>
                    <a:cubicBezTo>
                      <a:pt x="1208" y="619"/>
                      <a:pt x="1184" y="629"/>
                      <a:pt x="1164" y="649"/>
                    </a:cubicBezTo>
                    <a:cubicBezTo>
                      <a:pt x="1144" y="669"/>
                      <a:pt x="1134" y="693"/>
                      <a:pt x="1134" y="722"/>
                    </a:cubicBezTo>
                    <a:cubicBezTo>
                      <a:pt x="1134" y="750"/>
                      <a:pt x="1144" y="774"/>
                      <a:pt x="1164" y="795"/>
                    </a:cubicBezTo>
                    <a:cubicBezTo>
                      <a:pt x="1184" y="815"/>
                      <a:pt x="1208" y="825"/>
                      <a:pt x="1237" y="825"/>
                    </a:cubicBezTo>
                    <a:cubicBezTo>
                      <a:pt x="1265" y="825"/>
                      <a:pt x="1290" y="815"/>
                      <a:pt x="1310" y="795"/>
                    </a:cubicBezTo>
                    <a:cubicBezTo>
                      <a:pt x="1330" y="774"/>
                      <a:pt x="1340" y="750"/>
                      <a:pt x="1340" y="722"/>
                    </a:cubicBezTo>
                    <a:close/>
                    <a:moveTo>
                      <a:pt x="825" y="206"/>
                    </a:moveTo>
                    <a:cubicBezTo>
                      <a:pt x="825" y="178"/>
                      <a:pt x="815" y="154"/>
                      <a:pt x="794" y="134"/>
                    </a:cubicBezTo>
                    <a:cubicBezTo>
                      <a:pt x="774" y="113"/>
                      <a:pt x="750" y="103"/>
                      <a:pt x="722" y="103"/>
                    </a:cubicBezTo>
                    <a:cubicBezTo>
                      <a:pt x="693" y="103"/>
                      <a:pt x="669" y="113"/>
                      <a:pt x="649" y="134"/>
                    </a:cubicBezTo>
                    <a:cubicBezTo>
                      <a:pt x="629" y="154"/>
                      <a:pt x="619" y="178"/>
                      <a:pt x="619" y="206"/>
                    </a:cubicBezTo>
                    <a:cubicBezTo>
                      <a:pt x="619" y="235"/>
                      <a:pt x="629" y="259"/>
                      <a:pt x="649" y="279"/>
                    </a:cubicBezTo>
                    <a:cubicBezTo>
                      <a:pt x="669" y="299"/>
                      <a:pt x="693" y="309"/>
                      <a:pt x="722" y="309"/>
                    </a:cubicBezTo>
                    <a:cubicBezTo>
                      <a:pt x="750" y="309"/>
                      <a:pt x="774" y="299"/>
                      <a:pt x="794" y="279"/>
                    </a:cubicBezTo>
                    <a:cubicBezTo>
                      <a:pt x="815" y="259"/>
                      <a:pt x="825" y="235"/>
                      <a:pt x="825" y="206"/>
                    </a:cubicBezTo>
                    <a:close/>
                    <a:moveTo>
                      <a:pt x="1185" y="361"/>
                    </a:moveTo>
                    <a:cubicBezTo>
                      <a:pt x="1185" y="333"/>
                      <a:pt x="1175" y="308"/>
                      <a:pt x="1155" y="288"/>
                    </a:cubicBezTo>
                    <a:cubicBezTo>
                      <a:pt x="1135" y="268"/>
                      <a:pt x="1111" y="258"/>
                      <a:pt x="1082" y="258"/>
                    </a:cubicBezTo>
                    <a:cubicBezTo>
                      <a:pt x="1054" y="258"/>
                      <a:pt x="1030" y="268"/>
                      <a:pt x="1009" y="288"/>
                    </a:cubicBezTo>
                    <a:cubicBezTo>
                      <a:pt x="989" y="308"/>
                      <a:pt x="979" y="333"/>
                      <a:pt x="979" y="361"/>
                    </a:cubicBezTo>
                    <a:cubicBezTo>
                      <a:pt x="979" y="389"/>
                      <a:pt x="989" y="414"/>
                      <a:pt x="1009" y="434"/>
                    </a:cubicBezTo>
                    <a:cubicBezTo>
                      <a:pt x="1030" y="454"/>
                      <a:pt x="1054" y="464"/>
                      <a:pt x="1082" y="464"/>
                    </a:cubicBezTo>
                    <a:cubicBezTo>
                      <a:pt x="1111" y="464"/>
                      <a:pt x="1135" y="454"/>
                      <a:pt x="1155" y="434"/>
                    </a:cubicBezTo>
                    <a:cubicBezTo>
                      <a:pt x="1175" y="414"/>
                      <a:pt x="1185" y="389"/>
                      <a:pt x="1185" y="361"/>
                    </a:cubicBezTo>
                    <a:close/>
                    <a:moveTo>
                      <a:pt x="1443" y="722"/>
                    </a:moveTo>
                    <a:cubicBezTo>
                      <a:pt x="1443" y="862"/>
                      <a:pt x="1405" y="991"/>
                      <a:pt x="1329" y="1111"/>
                    </a:cubicBezTo>
                    <a:cubicBezTo>
                      <a:pt x="1319" y="1126"/>
                      <a:pt x="1305" y="1134"/>
                      <a:pt x="1286" y="1134"/>
                    </a:cubicBezTo>
                    <a:lnTo>
                      <a:pt x="157" y="1134"/>
                    </a:lnTo>
                    <a:cubicBezTo>
                      <a:pt x="139" y="1134"/>
                      <a:pt x="124" y="1126"/>
                      <a:pt x="114" y="1111"/>
                    </a:cubicBezTo>
                    <a:cubicBezTo>
                      <a:pt x="38" y="992"/>
                      <a:pt x="0" y="862"/>
                      <a:pt x="0" y="722"/>
                    </a:cubicBezTo>
                    <a:cubicBezTo>
                      <a:pt x="0" y="624"/>
                      <a:pt x="19" y="531"/>
                      <a:pt x="57" y="441"/>
                    </a:cubicBezTo>
                    <a:cubicBezTo>
                      <a:pt x="96" y="352"/>
                      <a:pt x="147" y="276"/>
                      <a:pt x="211" y="211"/>
                    </a:cubicBezTo>
                    <a:cubicBezTo>
                      <a:pt x="276" y="147"/>
                      <a:pt x="352" y="96"/>
                      <a:pt x="441" y="57"/>
                    </a:cubicBezTo>
                    <a:cubicBezTo>
                      <a:pt x="531" y="19"/>
                      <a:pt x="624" y="0"/>
                      <a:pt x="722" y="0"/>
                    </a:cubicBezTo>
                    <a:cubicBezTo>
                      <a:pt x="819" y="0"/>
                      <a:pt x="913" y="19"/>
                      <a:pt x="1002" y="57"/>
                    </a:cubicBezTo>
                    <a:cubicBezTo>
                      <a:pt x="1091" y="96"/>
                      <a:pt x="1168" y="147"/>
                      <a:pt x="1232" y="211"/>
                    </a:cubicBezTo>
                    <a:cubicBezTo>
                      <a:pt x="1296" y="276"/>
                      <a:pt x="1348" y="352"/>
                      <a:pt x="1386" y="441"/>
                    </a:cubicBezTo>
                    <a:cubicBezTo>
                      <a:pt x="1424" y="531"/>
                      <a:pt x="1443" y="624"/>
                      <a:pt x="1443" y="722"/>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23" name="Suitcase Icon"/>
              <p:cNvSpPr>
                <a:spLocks noChangeAspect="1" noEditPoints="1"/>
              </p:cNvSpPr>
              <p:nvPr/>
            </p:nvSpPr>
            <p:spPr bwMode="auto">
              <a:xfrm>
                <a:off x="6603083" y="4173341"/>
                <a:ext cx="111667" cy="95715"/>
              </a:xfrm>
              <a:custGeom>
                <a:avLst/>
                <a:gdLst>
                  <a:gd name="T0" fmla="*/ 515 w 1443"/>
                  <a:gd name="T1" fmla="*/ 206 h 1236"/>
                  <a:gd name="T2" fmla="*/ 927 w 1443"/>
                  <a:gd name="T3" fmla="*/ 206 h 1236"/>
                  <a:gd name="T4" fmla="*/ 927 w 1443"/>
                  <a:gd name="T5" fmla="*/ 103 h 1236"/>
                  <a:gd name="T6" fmla="*/ 515 w 1443"/>
                  <a:gd name="T7" fmla="*/ 103 h 1236"/>
                  <a:gd name="T8" fmla="*/ 515 w 1443"/>
                  <a:gd name="T9" fmla="*/ 206 h 1236"/>
                  <a:gd name="T10" fmla="*/ 232 w 1443"/>
                  <a:gd name="T11" fmla="*/ 206 h 1236"/>
                  <a:gd name="T12" fmla="*/ 232 w 1443"/>
                  <a:gd name="T13" fmla="*/ 1236 h 1236"/>
                  <a:gd name="T14" fmla="*/ 180 w 1443"/>
                  <a:gd name="T15" fmla="*/ 1236 h 1236"/>
                  <a:gd name="T16" fmla="*/ 53 w 1443"/>
                  <a:gd name="T17" fmla="*/ 1183 h 1236"/>
                  <a:gd name="T18" fmla="*/ 0 w 1443"/>
                  <a:gd name="T19" fmla="*/ 1056 h 1236"/>
                  <a:gd name="T20" fmla="*/ 0 w 1443"/>
                  <a:gd name="T21" fmla="*/ 386 h 1236"/>
                  <a:gd name="T22" fmla="*/ 53 w 1443"/>
                  <a:gd name="T23" fmla="*/ 259 h 1236"/>
                  <a:gd name="T24" fmla="*/ 180 w 1443"/>
                  <a:gd name="T25" fmla="*/ 206 h 1236"/>
                  <a:gd name="T26" fmla="*/ 232 w 1443"/>
                  <a:gd name="T27" fmla="*/ 206 h 1236"/>
                  <a:gd name="T28" fmla="*/ 1133 w 1443"/>
                  <a:gd name="T29" fmla="*/ 206 h 1236"/>
                  <a:gd name="T30" fmla="*/ 1133 w 1443"/>
                  <a:gd name="T31" fmla="*/ 1236 h 1236"/>
                  <a:gd name="T32" fmla="*/ 309 w 1443"/>
                  <a:gd name="T33" fmla="*/ 1236 h 1236"/>
                  <a:gd name="T34" fmla="*/ 309 w 1443"/>
                  <a:gd name="T35" fmla="*/ 206 h 1236"/>
                  <a:gd name="T36" fmla="*/ 412 w 1443"/>
                  <a:gd name="T37" fmla="*/ 206 h 1236"/>
                  <a:gd name="T38" fmla="*/ 412 w 1443"/>
                  <a:gd name="T39" fmla="*/ 77 h 1236"/>
                  <a:gd name="T40" fmla="*/ 435 w 1443"/>
                  <a:gd name="T41" fmla="*/ 22 h 1236"/>
                  <a:gd name="T42" fmla="*/ 489 w 1443"/>
                  <a:gd name="T43" fmla="*/ 0 h 1236"/>
                  <a:gd name="T44" fmla="*/ 953 w 1443"/>
                  <a:gd name="T45" fmla="*/ 0 h 1236"/>
                  <a:gd name="T46" fmla="*/ 1008 w 1443"/>
                  <a:gd name="T47" fmla="*/ 22 h 1236"/>
                  <a:gd name="T48" fmla="*/ 1030 w 1443"/>
                  <a:gd name="T49" fmla="*/ 77 h 1236"/>
                  <a:gd name="T50" fmla="*/ 1030 w 1443"/>
                  <a:gd name="T51" fmla="*/ 206 h 1236"/>
                  <a:gd name="T52" fmla="*/ 1133 w 1443"/>
                  <a:gd name="T53" fmla="*/ 206 h 1236"/>
                  <a:gd name="T54" fmla="*/ 1443 w 1443"/>
                  <a:gd name="T55" fmla="*/ 386 h 1236"/>
                  <a:gd name="T56" fmla="*/ 1443 w 1443"/>
                  <a:gd name="T57" fmla="*/ 1056 h 1236"/>
                  <a:gd name="T58" fmla="*/ 1389 w 1443"/>
                  <a:gd name="T59" fmla="*/ 1183 h 1236"/>
                  <a:gd name="T60" fmla="*/ 1262 w 1443"/>
                  <a:gd name="T61" fmla="*/ 1236 h 1236"/>
                  <a:gd name="T62" fmla="*/ 1211 w 1443"/>
                  <a:gd name="T63" fmla="*/ 1236 h 1236"/>
                  <a:gd name="T64" fmla="*/ 1211 w 1443"/>
                  <a:gd name="T65" fmla="*/ 206 h 1236"/>
                  <a:gd name="T66" fmla="*/ 1262 w 1443"/>
                  <a:gd name="T67" fmla="*/ 206 h 1236"/>
                  <a:gd name="T68" fmla="*/ 1389 w 1443"/>
                  <a:gd name="T69" fmla="*/ 259 h 1236"/>
                  <a:gd name="T70" fmla="*/ 1443 w 1443"/>
                  <a:gd name="T71" fmla="*/ 386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3" h="1236">
                    <a:moveTo>
                      <a:pt x="515" y="206"/>
                    </a:moveTo>
                    <a:lnTo>
                      <a:pt x="927" y="206"/>
                    </a:lnTo>
                    <a:lnTo>
                      <a:pt x="927" y="103"/>
                    </a:lnTo>
                    <a:lnTo>
                      <a:pt x="515" y="103"/>
                    </a:lnTo>
                    <a:lnTo>
                      <a:pt x="515" y="206"/>
                    </a:lnTo>
                    <a:close/>
                    <a:moveTo>
                      <a:pt x="232" y="206"/>
                    </a:moveTo>
                    <a:lnTo>
                      <a:pt x="232" y="1236"/>
                    </a:lnTo>
                    <a:lnTo>
                      <a:pt x="180" y="1236"/>
                    </a:lnTo>
                    <a:cubicBezTo>
                      <a:pt x="131" y="1236"/>
                      <a:pt x="88" y="1219"/>
                      <a:pt x="53" y="1183"/>
                    </a:cubicBezTo>
                    <a:cubicBezTo>
                      <a:pt x="18" y="1148"/>
                      <a:pt x="0" y="1105"/>
                      <a:pt x="0" y="1056"/>
                    </a:cubicBezTo>
                    <a:lnTo>
                      <a:pt x="0" y="386"/>
                    </a:lnTo>
                    <a:cubicBezTo>
                      <a:pt x="0" y="337"/>
                      <a:pt x="18" y="295"/>
                      <a:pt x="53" y="259"/>
                    </a:cubicBezTo>
                    <a:cubicBezTo>
                      <a:pt x="88" y="224"/>
                      <a:pt x="131" y="206"/>
                      <a:pt x="180" y="206"/>
                    </a:cubicBezTo>
                    <a:lnTo>
                      <a:pt x="232" y="206"/>
                    </a:lnTo>
                    <a:close/>
                    <a:moveTo>
                      <a:pt x="1133" y="206"/>
                    </a:moveTo>
                    <a:lnTo>
                      <a:pt x="1133" y="1236"/>
                    </a:lnTo>
                    <a:lnTo>
                      <a:pt x="309" y="1236"/>
                    </a:lnTo>
                    <a:lnTo>
                      <a:pt x="309" y="206"/>
                    </a:lnTo>
                    <a:lnTo>
                      <a:pt x="412" y="206"/>
                    </a:lnTo>
                    <a:lnTo>
                      <a:pt x="412" y="77"/>
                    </a:lnTo>
                    <a:cubicBezTo>
                      <a:pt x="412" y="56"/>
                      <a:pt x="420" y="37"/>
                      <a:pt x="435" y="22"/>
                    </a:cubicBezTo>
                    <a:cubicBezTo>
                      <a:pt x="450" y="7"/>
                      <a:pt x="468" y="0"/>
                      <a:pt x="489" y="0"/>
                    </a:cubicBezTo>
                    <a:lnTo>
                      <a:pt x="953" y="0"/>
                    </a:lnTo>
                    <a:cubicBezTo>
                      <a:pt x="975" y="0"/>
                      <a:pt x="993" y="7"/>
                      <a:pt x="1008" y="22"/>
                    </a:cubicBezTo>
                    <a:cubicBezTo>
                      <a:pt x="1023" y="37"/>
                      <a:pt x="1030" y="56"/>
                      <a:pt x="1030" y="77"/>
                    </a:cubicBezTo>
                    <a:lnTo>
                      <a:pt x="1030" y="206"/>
                    </a:lnTo>
                    <a:lnTo>
                      <a:pt x="1133" y="206"/>
                    </a:lnTo>
                    <a:close/>
                    <a:moveTo>
                      <a:pt x="1443" y="386"/>
                    </a:moveTo>
                    <a:lnTo>
                      <a:pt x="1443" y="1056"/>
                    </a:lnTo>
                    <a:cubicBezTo>
                      <a:pt x="1443" y="1105"/>
                      <a:pt x="1425" y="1148"/>
                      <a:pt x="1389" y="1183"/>
                    </a:cubicBezTo>
                    <a:cubicBezTo>
                      <a:pt x="1354" y="1219"/>
                      <a:pt x="1312" y="1236"/>
                      <a:pt x="1262" y="1236"/>
                    </a:cubicBezTo>
                    <a:lnTo>
                      <a:pt x="1211" y="1236"/>
                    </a:lnTo>
                    <a:lnTo>
                      <a:pt x="1211" y="206"/>
                    </a:lnTo>
                    <a:lnTo>
                      <a:pt x="1262" y="206"/>
                    </a:lnTo>
                    <a:cubicBezTo>
                      <a:pt x="1312" y="206"/>
                      <a:pt x="1354" y="224"/>
                      <a:pt x="1389" y="259"/>
                    </a:cubicBezTo>
                    <a:cubicBezTo>
                      <a:pt x="1425" y="295"/>
                      <a:pt x="1443" y="337"/>
                      <a:pt x="1443" y="386"/>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44" name="Laptop Icon"/>
              <p:cNvSpPr>
                <a:spLocks noChangeAspect="1" noEditPoints="1"/>
              </p:cNvSpPr>
              <p:nvPr/>
            </p:nvSpPr>
            <p:spPr bwMode="auto">
              <a:xfrm>
                <a:off x="6130865" y="2993121"/>
                <a:ext cx="119644" cy="79762"/>
              </a:xfrm>
              <a:custGeom>
                <a:avLst/>
                <a:gdLst>
                  <a:gd name="T0" fmla="*/ 335 w 1546"/>
                  <a:gd name="T1" fmla="*/ 824 h 1030"/>
                  <a:gd name="T2" fmla="*/ 244 w 1546"/>
                  <a:gd name="T3" fmla="*/ 787 h 1030"/>
                  <a:gd name="T4" fmla="*/ 206 w 1546"/>
                  <a:gd name="T5" fmla="*/ 696 h 1030"/>
                  <a:gd name="T6" fmla="*/ 206 w 1546"/>
                  <a:gd name="T7" fmla="*/ 129 h 1030"/>
                  <a:gd name="T8" fmla="*/ 244 w 1546"/>
                  <a:gd name="T9" fmla="*/ 38 h 1030"/>
                  <a:gd name="T10" fmla="*/ 335 w 1546"/>
                  <a:gd name="T11" fmla="*/ 0 h 1030"/>
                  <a:gd name="T12" fmla="*/ 1211 w 1546"/>
                  <a:gd name="T13" fmla="*/ 0 h 1030"/>
                  <a:gd name="T14" fmla="*/ 1302 w 1546"/>
                  <a:gd name="T15" fmla="*/ 38 h 1030"/>
                  <a:gd name="T16" fmla="*/ 1340 w 1546"/>
                  <a:gd name="T17" fmla="*/ 129 h 1030"/>
                  <a:gd name="T18" fmla="*/ 1340 w 1546"/>
                  <a:gd name="T19" fmla="*/ 696 h 1030"/>
                  <a:gd name="T20" fmla="*/ 1302 w 1546"/>
                  <a:gd name="T21" fmla="*/ 787 h 1030"/>
                  <a:gd name="T22" fmla="*/ 1211 w 1546"/>
                  <a:gd name="T23" fmla="*/ 824 h 1030"/>
                  <a:gd name="T24" fmla="*/ 335 w 1546"/>
                  <a:gd name="T25" fmla="*/ 824 h 1030"/>
                  <a:gd name="T26" fmla="*/ 309 w 1546"/>
                  <a:gd name="T27" fmla="*/ 129 h 1030"/>
                  <a:gd name="T28" fmla="*/ 309 w 1546"/>
                  <a:gd name="T29" fmla="*/ 696 h 1030"/>
                  <a:gd name="T30" fmla="*/ 317 w 1546"/>
                  <a:gd name="T31" fmla="*/ 714 h 1030"/>
                  <a:gd name="T32" fmla="*/ 335 w 1546"/>
                  <a:gd name="T33" fmla="*/ 721 h 1030"/>
                  <a:gd name="T34" fmla="*/ 1211 w 1546"/>
                  <a:gd name="T35" fmla="*/ 721 h 1030"/>
                  <a:gd name="T36" fmla="*/ 1229 w 1546"/>
                  <a:gd name="T37" fmla="*/ 714 h 1030"/>
                  <a:gd name="T38" fmla="*/ 1237 w 1546"/>
                  <a:gd name="T39" fmla="*/ 696 h 1030"/>
                  <a:gd name="T40" fmla="*/ 1237 w 1546"/>
                  <a:gd name="T41" fmla="*/ 129 h 1030"/>
                  <a:gd name="T42" fmla="*/ 1229 w 1546"/>
                  <a:gd name="T43" fmla="*/ 111 h 1030"/>
                  <a:gd name="T44" fmla="*/ 1211 w 1546"/>
                  <a:gd name="T45" fmla="*/ 103 h 1030"/>
                  <a:gd name="T46" fmla="*/ 335 w 1546"/>
                  <a:gd name="T47" fmla="*/ 103 h 1030"/>
                  <a:gd name="T48" fmla="*/ 317 w 1546"/>
                  <a:gd name="T49" fmla="*/ 111 h 1030"/>
                  <a:gd name="T50" fmla="*/ 309 w 1546"/>
                  <a:gd name="T51" fmla="*/ 129 h 1030"/>
                  <a:gd name="T52" fmla="*/ 1417 w 1546"/>
                  <a:gd name="T53" fmla="*/ 876 h 1030"/>
                  <a:gd name="T54" fmla="*/ 1546 w 1546"/>
                  <a:gd name="T55" fmla="*/ 876 h 1030"/>
                  <a:gd name="T56" fmla="*/ 1546 w 1546"/>
                  <a:gd name="T57" fmla="*/ 953 h 1030"/>
                  <a:gd name="T58" fmla="*/ 1508 w 1546"/>
                  <a:gd name="T59" fmla="*/ 1008 h 1030"/>
                  <a:gd name="T60" fmla="*/ 1417 w 1546"/>
                  <a:gd name="T61" fmla="*/ 1030 h 1030"/>
                  <a:gd name="T62" fmla="*/ 129 w 1546"/>
                  <a:gd name="T63" fmla="*/ 1030 h 1030"/>
                  <a:gd name="T64" fmla="*/ 38 w 1546"/>
                  <a:gd name="T65" fmla="*/ 1008 h 1030"/>
                  <a:gd name="T66" fmla="*/ 0 w 1546"/>
                  <a:gd name="T67" fmla="*/ 953 h 1030"/>
                  <a:gd name="T68" fmla="*/ 0 w 1546"/>
                  <a:gd name="T69" fmla="*/ 876 h 1030"/>
                  <a:gd name="T70" fmla="*/ 129 w 1546"/>
                  <a:gd name="T71" fmla="*/ 876 h 1030"/>
                  <a:gd name="T72" fmla="*/ 1417 w 1546"/>
                  <a:gd name="T73" fmla="*/ 876 h 1030"/>
                  <a:gd name="T74" fmla="*/ 837 w 1546"/>
                  <a:gd name="T75" fmla="*/ 953 h 1030"/>
                  <a:gd name="T76" fmla="*/ 850 w 1546"/>
                  <a:gd name="T77" fmla="*/ 940 h 1030"/>
                  <a:gd name="T78" fmla="*/ 837 w 1546"/>
                  <a:gd name="T79" fmla="*/ 927 h 1030"/>
                  <a:gd name="T80" fmla="*/ 709 w 1546"/>
                  <a:gd name="T81" fmla="*/ 927 h 1030"/>
                  <a:gd name="T82" fmla="*/ 696 w 1546"/>
                  <a:gd name="T83" fmla="*/ 940 h 1030"/>
                  <a:gd name="T84" fmla="*/ 709 w 1546"/>
                  <a:gd name="T85" fmla="*/ 953 h 1030"/>
                  <a:gd name="T86" fmla="*/ 837 w 1546"/>
                  <a:gd name="T87" fmla="*/ 953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46" h="1030">
                    <a:moveTo>
                      <a:pt x="335" y="824"/>
                    </a:moveTo>
                    <a:cubicBezTo>
                      <a:pt x="300" y="824"/>
                      <a:pt x="269" y="812"/>
                      <a:pt x="244" y="787"/>
                    </a:cubicBezTo>
                    <a:cubicBezTo>
                      <a:pt x="219" y="761"/>
                      <a:pt x="206" y="731"/>
                      <a:pt x="206" y="696"/>
                    </a:cubicBezTo>
                    <a:lnTo>
                      <a:pt x="206" y="129"/>
                    </a:lnTo>
                    <a:cubicBezTo>
                      <a:pt x="206" y="93"/>
                      <a:pt x="219" y="63"/>
                      <a:pt x="244" y="38"/>
                    </a:cubicBezTo>
                    <a:cubicBezTo>
                      <a:pt x="269" y="13"/>
                      <a:pt x="300" y="0"/>
                      <a:pt x="335" y="0"/>
                    </a:cubicBezTo>
                    <a:lnTo>
                      <a:pt x="1211" y="0"/>
                    </a:lnTo>
                    <a:cubicBezTo>
                      <a:pt x="1246" y="0"/>
                      <a:pt x="1277" y="13"/>
                      <a:pt x="1302" y="38"/>
                    </a:cubicBezTo>
                    <a:cubicBezTo>
                      <a:pt x="1327" y="63"/>
                      <a:pt x="1340" y="93"/>
                      <a:pt x="1340" y="129"/>
                    </a:cubicBezTo>
                    <a:lnTo>
                      <a:pt x="1340" y="696"/>
                    </a:lnTo>
                    <a:cubicBezTo>
                      <a:pt x="1340" y="731"/>
                      <a:pt x="1327" y="761"/>
                      <a:pt x="1302" y="787"/>
                    </a:cubicBezTo>
                    <a:cubicBezTo>
                      <a:pt x="1277" y="812"/>
                      <a:pt x="1246" y="824"/>
                      <a:pt x="1211" y="824"/>
                    </a:cubicBezTo>
                    <a:lnTo>
                      <a:pt x="335" y="824"/>
                    </a:lnTo>
                    <a:close/>
                    <a:moveTo>
                      <a:pt x="309" y="129"/>
                    </a:moveTo>
                    <a:lnTo>
                      <a:pt x="309" y="696"/>
                    </a:lnTo>
                    <a:cubicBezTo>
                      <a:pt x="309" y="703"/>
                      <a:pt x="312" y="709"/>
                      <a:pt x="317" y="714"/>
                    </a:cubicBezTo>
                    <a:cubicBezTo>
                      <a:pt x="322" y="719"/>
                      <a:pt x="328" y="721"/>
                      <a:pt x="335" y="721"/>
                    </a:cubicBezTo>
                    <a:lnTo>
                      <a:pt x="1211" y="721"/>
                    </a:lnTo>
                    <a:cubicBezTo>
                      <a:pt x="1218" y="721"/>
                      <a:pt x="1224" y="719"/>
                      <a:pt x="1229" y="714"/>
                    </a:cubicBezTo>
                    <a:cubicBezTo>
                      <a:pt x="1234" y="709"/>
                      <a:pt x="1237" y="703"/>
                      <a:pt x="1237" y="696"/>
                    </a:cubicBezTo>
                    <a:lnTo>
                      <a:pt x="1237" y="129"/>
                    </a:lnTo>
                    <a:cubicBezTo>
                      <a:pt x="1237" y="122"/>
                      <a:pt x="1234" y="116"/>
                      <a:pt x="1229" y="111"/>
                    </a:cubicBezTo>
                    <a:cubicBezTo>
                      <a:pt x="1224" y="106"/>
                      <a:pt x="1218" y="103"/>
                      <a:pt x="1211" y="103"/>
                    </a:cubicBezTo>
                    <a:lnTo>
                      <a:pt x="335" y="103"/>
                    </a:lnTo>
                    <a:cubicBezTo>
                      <a:pt x="328" y="103"/>
                      <a:pt x="322" y="106"/>
                      <a:pt x="317" y="111"/>
                    </a:cubicBezTo>
                    <a:cubicBezTo>
                      <a:pt x="312" y="116"/>
                      <a:pt x="309" y="122"/>
                      <a:pt x="309" y="129"/>
                    </a:cubicBezTo>
                    <a:close/>
                    <a:moveTo>
                      <a:pt x="1417" y="876"/>
                    </a:moveTo>
                    <a:lnTo>
                      <a:pt x="1546" y="876"/>
                    </a:lnTo>
                    <a:lnTo>
                      <a:pt x="1546" y="953"/>
                    </a:lnTo>
                    <a:cubicBezTo>
                      <a:pt x="1546" y="975"/>
                      <a:pt x="1533" y="993"/>
                      <a:pt x="1508" y="1008"/>
                    </a:cubicBezTo>
                    <a:cubicBezTo>
                      <a:pt x="1483" y="1023"/>
                      <a:pt x="1452" y="1030"/>
                      <a:pt x="1417" y="1030"/>
                    </a:cubicBezTo>
                    <a:lnTo>
                      <a:pt x="129" y="1030"/>
                    </a:lnTo>
                    <a:cubicBezTo>
                      <a:pt x="94" y="1030"/>
                      <a:pt x="63" y="1023"/>
                      <a:pt x="38" y="1008"/>
                    </a:cubicBezTo>
                    <a:cubicBezTo>
                      <a:pt x="13" y="993"/>
                      <a:pt x="0" y="975"/>
                      <a:pt x="0" y="953"/>
                    </a:cubicBezTo>
                    <a:lnTo>
                      <a:pt x="0" y="876"/>
                    </a:lnTo>
                    <a:lnTo>
                      <a:pt x="129" y="876"/>
                    </a:lnTo>
                    <a:lnTo>
                      <a:pt x="1417" y="876"/>
                    </a:lnTo>
                    <a:close/>
                    <a:moveTo>
                      <a:pt x="837" y="953"/>
                    </a:moveTo>
                    <a:cubicBezTo>
                      <a:pt x="846" y="953"/>
                      <a:pt x="850" y="949"/>
                      <a:pt x="850" y="940"/>
                    </a:cubicBezTo>
                    <a:cubicBezTo>
                      <a:pt x="850" y="932"/>
                      <a:pt x="846" y="927"/>
                      <a:pt x="837" y="927"/>
                    </a:cubicBezTo>
                    <a:lnTo>
                      <a:pt x="709" y="927"/>
                    </a:lnTo>
                    <a:cubicBezTo>
                      <a:pt x="700" y="927"/>
                      <a:pt x="696" y="932"/>
                      <a:pt x="696" y="940"/>
                    </a:cubicBezTo>
                    <a:cubicBezTo>
                      <a:pt x="696" y="949"/>
                      <a:pt x="700" y="953"/>
                      <a:pt x="709" y="953"/>
                    </a:cubicBezTo>
                    <a:lnTo>
                      <a:pt x="837" y="953"/>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sp>
          <p:nvSpPr>
            <p:cNvPr id="356" name="Legal Icon"/>
            <p:cNvSpPr>
              <a:spLocks noChangeAspect="1"/>
            </p:cNvSpPr>
            <p:nvPr/>
          </p:nvSpPr>
          <p:spPr bwMode="auto">
            <a:xfrm>
              <a:off x="3283055" y="2845432"/>
              <a:ext cx="108249" cy="108249"/>
            </a:xfrm>
            <a:custGeom>
              <a:avLst/>
              <a:gdLst>
                <a:gd name="T0" fmla="*/ 1364 w 1394"/>
                <a:gd name="T1" fmla="*/ 1277 h 1394"/>
                <a:gd name="T2" fmla="*/ 1204 w 1394"/>
                <a:gd name="T3" fmla="*/ 1394 h 1394"/>
                <a:gd name="T4" fmla="*/ 840 w 1394"/>
                <a:gd name="T5" fmla="*/ 1071 h 1394"/>
                <a:gd name="T6" fmla="*/ 844 w 1394"/>
                <a:gd name="T7" fmla="*/ 921 h 1394"/>
                <a:gd name="T8" fmla="*/ 536 w 1394"/>
                <a:gd name="T9" fmla="*/ 817 h 1394"/>
                <a:gd name="T10" fmla="*/ 481 w 1394"/>
                <a:gd name="T11" fmla="*/ 817 h 1394"/>
                <a:gd name="T12" fmla="*/ 502 w 1394"/>
                <a:gd name="T13" fmla="*/ 837 h 1394"/>
                <a:gd name="T14" fmla="*/ 518 w 1394"/>
                <a:gd name="T15" fmla="*/ 857 h 1394"/>
                <a:gd name="T16" fmla="*/ 527 w 1394"/>
                <a:gd name="T17" fmla="*/ 881 h 1394"/>
                <a:gd name="T18" fmla="*/ 506 w 1394"/>
                <a:gd name="T19" fmla="*/ 950 h 1394"/>
                <a:gd name="T20" fmla="*/ 477 w 1394"/>
                <a:gd name="T21" fmla="*/ 981 h 1394"/>
                <a:gd name="T22" fmla="*/ 444 w 1394"/>
                <a:gd name="T23" fmla="*/ 1007 h 1394"/>
                <a:gd name="T24" fmla="*/ 406 w 1394"/>
                <a:gd name="T25" fmla="*/ 1018 h 1394"/>
                <a:gd name="T26" fmla="*/ 23 w 1394"/>
                <a:gd name="T27" fmla="*/ 667 h 1394"/>
                <a:gd name="T28" fmla="*/ 4 w 1394"/>
                <a:gd name="T29" fmla="*/ 591 h 1394"/>
                <a:gd name="T30" fmla="*/ 23 w 1394"/>
                <a:gd name="T31" fmla="*/ 556 h 1394"/>
                <a:gd name="T32" fmla="*/ 53 w 1394"/>
                <a:gd name="T33" fmla="*/ 526 h 1394"/>
                <a:gd name="T34" fmla="*/ 122 w 1394"/>
                <a:gd name="T35" fmla="*/ 490 h 1394"/>
                <a:gd name="T36" fmla="*/ 150 w 1394"/>
                <a:gd name="T37" fmla="*/ 495 h 1394"/>
                <a:gd name="T38" fmla="*/ 172 w 1394"/>
                <a:gd name="T39" fmla="*/ 508 h 1394"/>
                <a:gd name="T40" fmla="*/ 192 w 1394"/>
                <a:gd name="T41" fmla="*/ 526 h 1394"/>
                <a:gd name="T42" fmla="*/ 190 w 1394"/>
                <a:gd name="T43" fmla="*/ 509 h 1394"/>
                <a:gd name="T44" fmla="*/ 481 w 1394"/>
                <a:gd name="T45" fmla="*/ 202 h 1394"/>
                <a:gd name="T46" fmla="*/ 536 w 1394"/>
                <a:gd name="T47" fmla="*/ 202 h 1394"/>
                <a:gd name="T48" fmla="*/ 516 w 1394"/>
                <a:gd name="T49" fmla="*/ 181 h 1394"/>
                <a:gd name="T50" fmla="*/ 500 w 1394"/>
                <a:gd name="T51" fmla="*/ 161 h 1394"/>
                <a:gd name="T52" fmla="*/ 491 w 1394"/>
                <a:gd name="T53" fmla="*/ 137 h 1394"/>
                <a:gd name="T54" fmla="*/ 512 w 1394"/>
                <a:gd name="T55" fmla="*/ 68 h 1394"/>
                <a:gd name="T56" fmla="*/ 541 w 1394"/>
                <a:gd name="T57" fmla="*/ 37 h 1394"/>
                <a:gd name="T58" fmla="*/ 573 w 1394"/>
                <a:gd name="T59" fmla="*/ 11 h 1394"/>
                <a:gd name="T60" fmla="*/ 612 w 1394"/>
                <a:gd name="T61" fmla="*/ 0 h 1394"/>
                <a:gd name="T62" fmla="*/ 995 w 1394"/>
                <a:gd name="T63" fmla="*/ 351 h 1394"/>
                <a:gd name="T64" fmla="*/ 1014 w 1394"/>
                <a:gd name="T65" fmla="*/ 427 h 1394"/>
                <a:gd name="T66" fmla="*/ 994 w 1394"/>
                <a:gd name="T67" fmla="*/ 462 h 1394"/>
                <a:gd name="T68" fmla="*/ 965 w 1394"/>
                <a:gd name="T69" fmla="*/ 493 h 1394"/>
                <a:gd name="T70" fmla="*/ 895 w 1394"/>
                <a:gd name="T71" fmla="*/ 528 h 1394"/>
                <a:gd name="T72" fmla="*/ 867 w 1394"/>
                <a:gd name="T73" fmla="*/ 523 h 1394"/>
                <a:gd name="T74" fmla="*/ 846 w 1394"/>
                <a:gd name="T75" fmla="*/ 510 h 1394"/>
                <a:gd name="T76" fmla="*/ 826 w 1394"/>
                <a:gd name="T77" fmla="*/ 492 h 1394"/>
                <a:gd name="T78" fmla="*/ 828 w 1394"/>
                <a:gd name="T79" fmla="*/ 509 h 1394"/>
                <a:gd name="T80" fmla="*/ 715 w 1394"/>
                <a:gd name="T81" fmla="*/ 638 h 1394"/>
                <a:gd name="T82" fmla="*/ 998 w 1394"/>
                <a:gd name="T83" fmla="*/ 809 h 1394"/>
                <a:gd name="T84" fmla="*/ 1364 w 1394"/>
                <a:gd name="T85" fmla="*/ 1131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4" h="1394">
                  <a:moveTo>
                    <a:pt x="1394" y="1205"/>
                  </a:moveTo>
                  <a:cubicBezTo>
                    <a:pt x="1394" y="1233"/>
                    <a:pt x="1384" y="1257"/>
                    <a:pt x="1364" y="1277"/>
                  </a:cubicBezTo>
                  <a:lnTo>
                    <a:pt x="1278" y="1364"/>
                  </a:lnTo>
                  <a:cubicBezTo>
                    <a:pt x="1257" y="1384"/>
                    <a:pt x="1232" y="1394"/>
                    <a:pt x="1204" y="1394"/>
                  </a:cubicBezTo>
                  <a:cubicBezTo>
                    <a:pt x="1176" y="1394"/>
                    <a:pt x="1152" y="1384"/>
                    <a:pt x="1132" y="1364"/>
                  </a:cubicBezTo>
                  <a:lnTo>
                    <a:pt x="840" y="1071"/>
                  </a:lnTo>
                  <a:cubicBezTo>
                    <a:pt x="819" y="1052"/>
                    <a:pt x="809" y="1028"/>
                    <a:pt x="809" y="999"/>
                  </a:cubicBezTo>
                  <a:cubicBezTo>
                    <a:pt x="809" y="970"/>
                    <a:pt x="821" y="944"/>
                    <a:pt x="844" y="921"/>
                  </a:cubicBezTo>
                  <a:lnTo>
                    <a:pt x="638" y="715"/>
                  </a:lnTo>
                  <a:lnTo>
                    <a:pt x="536" y="817"/>
                  </a:lnTo>
                  <a:cubicBezTo>
                    <a:pt x="529" y="824"/>
                    <a:pt x="520" y="828"/>
                    <a:pt x="509" y="828"/>
                  </a:cubicBezTo>
                  <a:cubicBezTo>
                    <a:pt x="498" y="828"/>
                    <a:pt x="489" y="824"/>
                    <a:pt x="481" y="817"/>
                  </a:cubicBezTo>
                  <a:cubicBezTo>
                    <a:pt x="483" y="818"/>
                    <a:pt x="486" y="821"/>
                    <a:pt x="492" y="826"/>
                  </a:cubicBezTo>
                  <a:cubicBezTo>
                    <a:pt x="497" y="832"/>
                    <a:pt x="501" y="835"/>
                    <a:pt x="502" y="837"/>
                  </a:cubicBezTo>
                  <a:cubicBezTo>
                    <a:pt x="503" y="838"/>
                    <a:pt x="505" y="841"/>
                    <a:pt x="510" y="846"/>
                  </a:cubicBezTo>
                  <a:cubicBezTo>
                    <a:pt x="514" y="851"/>
                    <a:pt x="517" y="854"/>
                    <a:pt x="518" y="857"/>
                  </a:cubicBezTo>
                  <a:cubicBezTo>
                    <a:pt x="519" y="860"/>
                    <a:pt x="520" y="863"/>
                    <a:pt x="523" y="868"/>
                  </a:cubicBezTo>
                  <a:cubicBezTo>
                    <a:pt x="525" y="872"/>
                    <a:pt x="526" y="877"/>
                    <a:pt x="527" y="881"/>
                  </a:cubicBezTo>
                  <a:cubicBezTo>
                    <a:pt x="528" y="885"/>
                    <a:pt x="528" y="890"/>
                    <a:pt x="528" y="896"/>
                  </a:cubicBezTo>
                  <a:cubicBezTo>
                    <a:pt x="528" y="916"/>
                    <a:pt x="521" y="934"/>
                    <a:pt x="506" y="950"/>
                  </a:cubicBezTo>
                  <a:cubicBezTo>
                    <a:pt x="504" y="952"/>
                    <a:pt x="499" y="957"/>
                    <a:pt x="492" y="965"/>
                  </a:cubicBezTo>
                  <a:cubicBezTo>
                    <a:pt x="485" y="973"/>
                    <a:pt x="480" y="978"/>
                    <a:pt x="477" y="981"/>
                  </a:cubicBezTo>
                  <a:cubicBezTo>
                    <a:pt x="474" y="984"/>
                    <a:pt x="469" y="989"/>
                    <a:pt x="462" y="995"/>
                  </a:cubicBezTo>
                  <a:cubicBezTo>
                    <a:pt x="455" y="1000"/>
                    <a:pt x="449" y="1005"/>
                    <a:pt x="444" y="1007"/>
                  </a:cubicBezTo>
                  <a:cubicBezTo>
                    <a:pt x="440" y="1009"/>
                    <a:pt x="434" y="1012"/>
                    <a:pt x="427" y="1014"/>
                  </a:cubicBezTo>
                  <a:cubicBezTo>
                    <a:pt x="420" y="1017"/>
                    <a:pt x="413" y="1018"/>
                    <a:pt x="406" y="1018"/>
                  </a:cubicBezTo>
                  <a:cubicBezTo>
                    <a:pt x="384" y="1018"/>
                    <a:pt x="366" y="1010"/>
                    <a:pt x="351" y="995"/>
                  </a:cubicBezTo>
                  <a:lnTo>
                    <a:pt x="23" y="667"/>
                  </a:lnTo>
                  <a:cubicBezTo>
                    <a:pt x="8" y="652"/>
                    <a:pt x="0" y="634"/>
                    <a:pt x="0" y="612"/>
                  </a:cubicBezTo>
                  <a:cubicBezTo>
                    <a:pt x="0" y="605"/>
                    <a:pt x="1" y="598"/>
                    <a:pt x="4" y="591"/>
                  </a:cubicBezTo>
                  <a:cubicBezTo>
                    <a:pt x="6" y="584"/>
                    <a:pt x="8" y="578"/>
                    <a:pt x="11" y="574"/>
                  </a:cubicBezTo>
                  <a:cubicBezTo>
                    <a:pt x="13" y="569"/>
                    <a:pt x="17" y="563"/>
                    <a:pt x="23" y="556"/>
                  </a:cubicBezTo>
                  <a:cubicBezTo>
                    <a:pt x="29" y="549"/>
                    <a:pt x="34" y="544"/>
                    <a:pt x="37" y="541"/>
                  </a:cubicBezTo>
                  <a:cubicBezTo>
                    <a:pt x="40" y="538"/>
                    <a:pt x="45" y="533"/>
                    <a:pt x="53" y="526"/>
                  </a:cubicBezTo>
                  <a:cubicBezTo>
                    <a:pt x="61" y="518"/>
                    <a:pt x="66" y="514"/>
                    <a:pt x="68" y="512"/>
                  </a:cubicBezTo>
                  <a:cubicBezTo>
                    <a:pt x="84" y="497"/>
                    <a:pt x="102" y="490"/>
                    <a:pt x="122" y="490"/>
                  </a:cubicBezTo>
                  <a:cubicBezTo>
                    <a:pt x="128" y="490"/>
                    <a:pt x="133" y="490"/>
                    <a:pt x="137" y="491"/>
                  </a:cubicBezTo>
                  <a:cubicBezTo>
                    <a:pt x="141" y="492"/>
                    <a:pt x="146" y="493"/>
                    <a:pt x="150" y="495"/>
                  </a:cubicBezTo>
                  <a:cubicBezTo>
                    <a:pt x="155" y="497"/>
                    <a:pt x="158" y="499"/>
                    <a:pt x="161" y="500"/>
                  </a:cubicBezTo>
                  <a:cubicBezTo>
                    <a:pt x="164" y="501"/>
                    <a:pt x="167" y="504"/>
                    <a:pt x="172" y="508"/>
                  </a:cubicBezTo>
                  <a:cubicBezTo>
                    <a:pt x="176" y="513"/>
                    <a:pt x="180" y="515"/>
                    <a:pt x="181" y="516"/>
                  </a:cubicBezTo>
                  <a:cubicBezTo>
                    <a:pt x="183" y="517"/>
                    <a:pt x="186" y="521"/>
                    <a:pt x="192" y="526"/>
                  </a:cubicBezTo>
                  <a:cubicBezTo>
                    <a:pt x="197" y="532"/>
                    <a:pt x="200" y="535"/>
                    <a:pt x="201" y="536"/>
                  </a:cubicBezTo>
                  <a:cubicBezTo>
                    <a:pt x="194" y="529"/>
                    <a:pt x="190" y="520"/>
                    <a:pt x="190" y="509"/>
                  </a:cubicBezTo>
                  <a:cubicBezTo>
                    <a:pt x="190" y="498"/>
                    <a:pt x="194" y="489"/>
                    <a:pt x="201" y="482"/>
                  </a:cubicBezTo>
                  <a:lnTo>
                    <a:pt x="481" y="202"/>
                  </a:lnTo>
                  <a:cubicBezTo>
                    <a:pt x="489" y="194"/>
                    <a:pt x="498" y="190"/>
                    <a:pt x="509" y="190"/>
                  </a:cubicBezTo>
                  <a:cubicBezTo>
                    <a:pt x="520" y="190"/>
                    <a:pt x="529" y="194"/>
                    <a:pt x="536" y="202"/>
                  </a:cubicBezTo>
                  <a:cubicBezTo>
                    <a:pt x="535" y="200"/>
                    <a:pt x="532" y="197"/>
                    <a:pt x="526" y="192"/>
                  </a:cubicBezTo>
                  <a:cubicBezTo>
                    <a:pt x="520" y="186"/>
                    <a:pt x="517" y="183"/>
                    <a:pt x="516" y="181"/>
                  </a:cubicBezTo>
                  <a:cubicBezTo>
                    <a:pt x="515" y="180"/>
                    <a:pt x="512" y="177"/>
                    <a:pt x="508" y="172"/>
                  </a:cubicBezTo>
                  <a:cubicBezTo>
                    <a:pt x="504" y="168"/>
                    <a:pt x="501" y="164"/>
                    <a:pt x="500" y="161"/>
                  </a:cubicBezTo>
                  <a:cubicBezTo>
                    <a:pt x="499" y="159"/>
                    <a:pt x="497" y="155"/>
                    <a:pt x="495" y="150"/>
                  </a:cubicBezTo>
                  <a:cubicBezTo>
                    <a:pt x="493" y="146"/>
                    <a:pt x="491" y="141"/>
                    <a:pt x="491" y="137"/>
                  </a:cubicBezTo>
                  <a:cubicBezTo>
                    <a:pt x="490" y="133"/>
                    <a:pt x="490" y="128"/>
                    <a:pt x="490" y="123"/>
                  </a:cubicBezTo>
                  <a:cubicBezTo>
                    <a:pt x="490" y="102"/>
                    <a:pt x="497" y="84"/>
                    <a:pt x="512" y="68"/>
                  </a:cubicBezTo>
                  <a:cubicBezTo>
                    <a:pt x="514" y="66"/>
                    <a:pt x="518" y="62"/>
                    <a:pt x="525" y="53"/>
                  </a:cubicBezTo>
                  <a:cubicBezTo>
                    <a:pt x="533" y="45"/>
                    <a:pt x="538" y="40"/>
                    <a:pt x="541" y="37"/>
                  </a:cubicBezTo>
                  <a:cubicBezTo>
                    <a:pt x="544" y="34"/>
                    <a:pt x="549" y="29"/>
                    <a:pt x="556" y="24"/>
                  </a:cubicBezTo>
                  <a:cubicBezTo>
                    <a:pt x="563" y="18"/>
                    <a:pt x="568" y="14"/>
                    <a:pt x="573" y="11"/>
                  </a:cubicBezTo>
                  <a:cubicBezTo>
                    <a:pt x="578" y="9"/>
                    <a:pt x="584" y="6"/>
                    <a:pt x="591" y="4"/>
                  </a:cubicBezTo>
                  <a:cubicBezTo>
                    <a:pt x="598" y="1"/>
                    <a:pt x="605" y="0"/>
                    <a:pt x="612" y="0"/>
                  </a:cubicBezTo>
                  <a:cubicBezTo>
                    <a:pt x="633" y="0"/>
                    <a:pt x="652" y="8"/>
                    <a:pt x="667" y="23"/>
                  </a:cubicBezTo>
                  <a:lnTo>
                    <a:pt x="995" y="351"/>
                  </a:lnTo>
                  <a:cubicBezTo>
                    <a:pt x="1010" y="366"/>
                    <a:pt x="1018" y="385"/>
                    <a:pt x="1018" y="406"/>
                  </a:cubicBezTo>
                  <a:cubicBezTo>
                    <a:pt x="1018" y="413"/>
                    <a:pt x="1016" y="420"/>
                    <a:pt x="1014" y="427"/>
                  </a:cubicBezTo>
                  <a:cubicBezTo>
                    <a:pt x="1012" y="434"/>
                    <a:pt x="1009" y="440"/>
                    <a:pt x="1007" y="445"/>
                  </a:cubicBezTo>
                  <a:cubicBezTo>
                    <a:pt x="1004" y="449"/>
                    <a:pt x="1000" y="455"/>
                    <a:pt x="994" y="462"/>
                  </a:cubicBezTo>
                  <a:cubicBezTo>
                    <a:pt x="988" y="469"/>
                    <a:pt x="984" y="474"/>
                    <a:pt x="981" y="477"/>
                  </a:cubicBezTo>
                  <a:cubicBezTo>
                    <a:pt x="978" y="480"/>
                    <a:pt x="973" y="485"/>
                    <a:pt x="965" y="493"/>
                  </a:cubicBezTo>
                  <a:cubicBezTo>
                    <a:pt x="956" y="500"/>
                    <a:pt x="952" y="504"/>
                    <a:pt x="950" y="506"/>
                  </a:cubicBezTo>
                  <a:cubicBezTo>
                    <a:pt x="934" y="521"/>
                    <a:pt x="916" y="528"/>
                    <a:pt x="895" y="528"/>
                  </a:cubicBezTo>
                  <a:cubicBezTo>
                    <a:pt x="890" y="528"/>
                    <a:pt x="885" y="528"/>
                    <a:pt x="881" y="527"/>
                  </a:cubicBezTo>
                  <a:cubicBezTo>
                    <a:pt x="876" y="526"/>
                    <a:pt x="872" y="525"/>
                    <a:pt x="867" y="523"/>
                  </a:cubicBezTo>
                  <a:cubicBezTo>
                    <a:pt x="863" y="521"/>
                    <a:pt x="859" y="519"/>
                    <a:pt x="857" y="518"/>
                  </a:cubicBezTo>
                  <a:cubicBezTo>
                    <a:pt x="854" y="517"/>
                    <a:pt x="850" y="514"/>
                    <a:pt x="846" y="510"/>
                  </a:cubicBezTo>
                  <a:cubicBezTo>
                    <a:pt x="841" y="506"/>
                    <a:pt x="838" y="503"/>
                    <a:pt x="837" y="502"/>
                  </a:cubicBezTo>
                  <a:cubicBezTo>
                    <a:pt x="835" y="501"/>
                    <a:pt x="832" y="497"/>
                    <a:pt x="826" y="492"/>
                  </a:cubicBezTo>
                  <a:cubicBezTo>
                    <a:pt x="821" y="486"/>
                    <a:pt x="817" y="483"/>
                    <a:pt x="816" y="482"/>
                  </a:cubicBezTo>
                  <a:cubicBezTo>
                    <a:pt x="824" y="489"/>
                    <a:pt x="828" y="498"/>
                    <a:pt x="828" y="509"/>
                  </a:cubicBezTo>
                  <a:cubicBezTo>
                    <a:pt x="828" y="520"/>
                    <a:pt x="824" y="529"/>
                    <a:pt x="816" y="536"/>
                  </a:cubicBezTo>
                  <a:lnTo>
                    <a:pt x="715" y="638"/>
                  </a:lnTo>
                  <a:lnTo>
                    <a:pt x="921" y="844"/>
                  </a:lnTo>
                  <a:cubicBezTo>
                    <a:pt x="944" y="821"/>
                    <a:pt x="970" y="809"/>
                    <a:pt x="998" y="809"/>
                  </a:cubicBezTo>
                  <a:cubicBezTo>
                    <a:pt x="1026" y="809"/>
                    <a:pt x="1051" y="819"/>
                    <a:pt x="1072" y="839"/>
                  </a:cubicBezTo>
                  <a:lnTo>
                    <a:pt x="1364" y="1131"/>
                  </a:lnTo>
                  <a:cubicBezTo>
                    <a:pt x="1384" y="1152"/>
                    <a:pt x="1394" y="1177"/>
                    <a:pt x="1394" y="1205"/>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57" name="Wrench Icon"/>
            <p:cNvSpPr>
              <a:spLocks noChangeAspect="1" noEditPoints="1"/>
            </p:cNvSpPr>
            <p:nvPr/>
          </p:nvSpPr>
          <p:spPr bwMode="auto">
            <a:xfrm>
              <a:off x="4383380" y="2861256"/>
              <a:ext cx="102552" cy="102552"/>
            </a:xfrm>
            <a:custGeom>
              <a:avLst/>
              <a:gdLst>
                <a:gd name="T0" fmla="*/ 292 w 1321"/>
                <a:gd name="T1" fmla="*/ 1082 h 1322"/>
                <a:gd name="T2" fmla="*/ 277 w 1321"/>
                <a:gd name="T3" fmla="*/ 1045 h 1322"/>
                <a:gd name="T4" fmla="*/ 241 w 1321"/>
                <a:gd name="T5" fmla="*/ 1030 h 1322"/>
                <a:gd name="T6" fmla="*/ 205 w 1321"/>
                <a:gd name="T7" fmla="*/ 1045 h 1322"/>
                <a:gd name="T8" fmla="*/ 189 w 1321"/>
                <a:gd name="T9" fmla="*/ 1082 h 1322"/>
                <a:gd name="T10" fmla="*/ 205 w 1321"/>
                <a:gd name="T11" fmla="*/ 1118 h 1322"/>
                <a:gd name="T12" fmla="*/ 241 w 1321"/>
                <a:gd name="T13" fmla="*/ 1133 h 1322"/>
                <a:gd name="T14" fmla="*/ 277 w 1321"/>
                <a:gd name="T15" fmla="*/ 1118 h 1322"/>
                <a:gd name="T16" fmla="*/ 292 w 1321"/>
                <a:gd name="T17" fmla="*/ 1082 h 1322"/>
                <a:gd name="T18" fmla="*/ 811 w 1321"/>
                <a:gd name="T19" fmla="*/ 744 h 1322"/>
                <a:gd name="T20" fmla="*/ 262 w 1321"/>
                <a:gd name="T21" fmla="*/ 1293 h 1322"/>
                <a:gd name="T22" fmla="*/ 189 w 1321"/>
                <a:gd name="T23" fmla="*/ 1322 h 1322"/>
                <a:gd name="T24" fmla="*/ 116 w 1321"/>
                <a:gd name="T25" fmla="*/ 1293 h 1322"/>
                <a:gd name="T26" fmla="*/ 31 w 1321"/>
                <a:gd name="T27" fmla="*/ 1206 h 1322"/>
                <a:gd name="T28" fmla="*/ 0 w 1321"/>
                <a:gd name="T29" fmla="*/ 1133 h 1322"/>
                <a:gd name="T30" fmla="*/ 31 w 1321"/>
                <a:gd name="T31" fmla="*/ 1060 h 1322"/>
                <a:gd name="T32" fmla="*/ 579 w 1321"/>
                <a:gd name="T33" fmla="*/ 512 h 1322"/>
                <a:gd name="T34" fmla="*/ 671 w 1321"/>
                <a:gd name="T35" fmla="*/ 651 h 1322"/>
                <a:gd name="T36" fmla="*/ 811 w 1321"/>
                <a:gd name="T37" fmla="*/ 744 h 1322"/>
                <a:gd name="T38" fmla="*/ 1321 w 1321"/>
                <a:gd name="T39" fmla="*/ 393 h 1322"/>
                <a:gd name="T40" fmla="*/ 1303 w 1321"/>
                <a:gd name="T41" fmla="*/ 479 h 1322"/>
                <a:gd name="T42" fmla="*/ 1170 w 1321"/>
                <a:gd name="T43" fmla="*/ 654 h 1322"/>
                <a:gd name="T44" fmla="*/ 962 w 1321"/>
                <a:gd name="T45" fmla="*/ 721 h 1322"/>
                <a:gd name="T46" fmla="*/ 707 w 1321"/>
                <a:gd name="T47" fmla="*/ 615 h 1322"/>
                <a:gd name="T48" fmla="*/ 602 w 1321"/>
                <a:gd name="T49" fmla="*/ 360 h 1322"/>
                <a:gd name="T50" fmla="*/ 707 w 1321"/>
                <a:gd name="T51" fmla="*/ 106 h 1322"/>
                <a:gd name="T52" fmla="*/ 962 w 1321"/>
                <a:gd name="T53" fmla="*/ 0 h 1322"/>
                <a:gd name="T54" fmla="*/ 1060 w 1321"/>
                <a:gd name="T55" fmla="*/ 13 h 1322"/>
                <a:gd name="T56" fmla="*/ 1147 w 1321"/>
                <a:gd name="T57" fmla="*/ 50 h 1322"/>
                <a:gd name="T58" fmla="*/ 1160 w 1321"/>
                <a:gd name="T59" fmla="*/ 73 h 1322"/>
                <a:gd name="T60" fmla="*/ 1147 w 1321"/>
                <a:gd name="T61" fmla="*/ 96 h 1322"/>
                <a:gd name="T62" fmla="*/ 911 w 1321"/>
                <a:gd name="T63" fmla="*/ 232 h 1322"/>
                <a:gd name="T64" fmla="*/ 911 w 1321"/>
                <a:gd name="T65" fmla="*/ 412 h 1322"/>
                <a:gd name="T66" fmla="*/ 1066 w 1321"/>
                <a:gd name="T67" fmla="*/ 498 h 1322"/>
                <a:gd name="T68" fmla="*/ 1130 w 1321"/>
                <a:gd name="T69" fmla="*/ 459 h 1322"/>
                <a:gd name="T70" fmla="*/ 1239 w 1321"/>
                <a:gd name="T71" fmla="*/ 394 h 1322"/>
                <a:gd name="T72" fmla="*/ 1296 w 1321"/>
                <a:gd name="T73" fmla="*/ 365 h 1322"/>
                <a:gd name="T74" fmla="*/ 1314 w 1321"/>
                <a:gd name="T75" fmla="*/ 373 h 1322"/>
                <a:gd name="T76" fmla="*/ 1321 w 1321"/>
                <a:gd name="T77" fmla="*/ 393 h 1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1" h="1322">
                  <a:moveTo>
                    <a:pt x="292" y="1082"/>
                  </a:moveTo>
                  <a:cubicBezTo>
                    <a:pt x="292" y="1068"/>
                    <a:pt x="287" y="1056"/>
                    <a:pt x="277" y="1045"/>
                  </a:cubicBezTo>
                  <a:cubicBezTo>
                    <a:pt x="267" y="1035"/>
                    <a:pt x="255" y="1030"/>
                    <a:pt x="241" y="1030"/>
                  </a:cubicBezTo>
                  <a:cubicBezTo>
                    <a:pt x="227" y="1030"/>
                    <a:pt x="215" y="1035"/>
                    <a:pt x="205" y="1045"/>
                  </a:cubicBezTo>
                  <a:cubicBezTo>
                    <a:pt x="195" y="1056"/>
                    <a:pt x="189" y="1068"/>
                    <a:pt x="189" y="1082"/>
                  </a:cubicBezTo>
                  <a:cubicBezTo>
                    <a:pt x="189" y="1096"/>
                    <a:pt x="195" y="1108"/>
                    <a:pt x="205" y="1118"/>
                  </a:cubicBezTo>
                  <a:cubicBezTo>
                    <a:pt x="215" y="1128"/>
                    <a:pt x="227" y="1133"/>
                    <a:pt x="241" y="1133"/>
                  </a:cubicBezTo>
                  <a:cubicBezTo>
                    <a:pt x="255" y="1133"/>
                    <a:pt x="267" y="1128"/>
                    <a:pt x="277" y="1118"/>
                  </a:cubicBezTo>
                  <a:cubicBezTo>
                    <a:pt x="287" y="1108"/>
                    <a:pt x="292" y="1096"/>
                    <a:pt x="292" y="1082"/>
                  </a:cubicBezTo>
                  <a:close/>
                  <a:moveTo>
                    <a:pt x="811" y="744"/>
                  </a:moveTo>
                  <a:lnTo>
                    <a:pt x="262" y="1293"/>
                  </a:lnTo>
                  <a:cubicBezTo>
                    <a:pt x="242" y="1312"/>
                    <a:pt x="218" y="1322"/>
                    <a:pt x="189" y="1322"/>
                  </a:cubicBezTo>
                  <a:cubicBezTo>
                    <a:pt x="161" y="1322"/>
                    <a:pt x="137" y="1312"/>
                    <a:pt x="116" y="1293"/>
                  </a:cubicBezTo>
                  <a:lnTo>
                    <a:pt x="31" y="1206"/>
                  </a:lnTo>
                  <a:cubicBezTo>
                    <a:pt x="10" y="1186"/>
                    <a:pt x="0" y="1162"/>
                    <a:pt x="0" y="1133"/>
                  </a:cubicBezTo>
                  <a:cubicBezTo>
                    <a:pt x="0" y="1105"/>
                    <a:pt x="10" y="1080"/>
                    <a:pt x="31" y="1060"/>
                  </a:cubicBezTo>
                  <a:lnTo>
                    <a:pt x="579" y="512"/>
                  </a:lnTo>
                  <a:cubicBezTo>
                    <a:pt x="600" y="564"/>
                    <a:pt x="631" y="611"/>
                    <a:pt x="671" y="651"/>
                  </a:cubicBezTo>
                  <a:cubicBezTo>
                    <a:pt x="712" y="692"/>
                    <a:pt x="758" y="723"/>
                    <a:pt x="811" y="744"/>
                  </a:cubicBezTo>
                  <a:close/>
                  <a:moveTo>
                    <a:pt x="1321" y="393"/>
                  </a:moveTo>
                  <a:cubicBezTo>
                    <a:pt x="1321" y="414"/>
                    <a:pt x="1315" y="443"/>
                    <a:pt x="1303" y="479"/>
                  </a:cubicBezTo>
                  <a:cubicBezTo>
                    <a:pt x="1278" y="551"/>
                    <a:pt x="1233" y="609"/>
                    <a:pt x="1170" y="654"/>
                  </a:cubicBezTo>
                  <a:cubicBezTo>
                    <a:pt x="1107" y="699"/>
                    <a:pt x="1038" y="721"/>
                    <a:pt x="962" y="721"/>
                  </a:cubicBezTo>
                  <a:cubicBezTo>
                    <a:pt x="863" y="721"/>
                    <a:pt x="778" y="686"/>
                    <a:pt x="707" y="615"/>
                  </a:cubicBezTo>
                  <a:cubicBezTo>
                    <a:pt x="637" y="545"/>
                    <a:pt x="602" y="460"/>
                    <a:pt x="602" y="360"/>
                  </a:cubicBezTo>
                  <a:cubicBezTo>
                    <a:pt x="602" y="261"/>
                    <a:pt x="637" y="176"/>
                    <a:pt x="707" y="106"/>
                  </a:cubicBezTo>
                  <a:cubicBezTo>
                    <a:pt x="778" y="35"/>
                    <a:pt x="863" y="0"/>
                    <a:pt x="962" y="0"/>
                  </a:cubicBezTo>
                  <a:cubicBezTo>
                    <a:pt x="993" y="0"/>
                    <a:pt x="1026" y="4"/>
                    <a:pt x="1060" y="13"/>
                  </a:cubicBezTo>
                  <a:cubicBezTo>
                    <a:pt x="1094" y="22"/>
                    <a:pt x="1123" y="34"/>
                    <a:pt x="1147" y="50"/>
                  </a:cubicBezTo>
                  <a:cubicBezTo>
                    <a:pt x="1155" y="56"/>
                    <a:pt x="1160" y="64"/>
                    <a:pt x="1160" y="73"/>
                  </a:cubicBezTo>
                  <a:cubicBezTo>
                    <a:pt x="1160" y="82"/>
                    <a:pt x="1155" y="90"/>
                    <a:pt x="1147" y="96"/>
                  </a:cubicBezTo>
                  <a:lnTo>
                    <a:pt x="911" y="232"/>
                  </a:lnTo>
                  <a:lnTo>
                    <a:pt x="911" y="412"/>
                  </a:lnTo>
                  <a:lnTo>
                    <a:pt x="1066" y="498"/>
                  </a:lnTo>
                  <a:cubicBezTo>
                    <a:pt x="1069" y="496"/>
                    <a:pt x="1090" y="483"/>
                    <a:pt x="1130" y="459"/>
                  </a:cubicBezTo>
                  <a:cubicBezTo>
                    <a:pt x="1169" y="435"/>
                    <a:pt x="1206" y="413"/>
                    <a:pt x="1239" y="394"/>
                  </a:cubicBezTo>
                  <a:cubicBezTo>
                    <a:pt x="1272" y="375"/>
                    <a:pt x="1291" y="365"/>
                    <a:pt x="1296" y="365"/>
                  </a:cubicBezTo>
                  <a:cubicBezTo>
                    <a:pt x="1304" y="365"/>
                    <a:pt x="1310" y="368"/>
                    <a:pt x="1314" y="373"/>
                  </a:cubicBezTo>
                  <a:cubicBezTo>
                    <a:pt x="1319" y="379"/>
                    <a:pt x="1321" y="385"/>
                    <a:pt x="1321" y="393"/>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58" name="Share Icon"/>
            <p:cNvSpPr>
              <a:spLocks noChangeAspect="1" noEditPoints="1"/>
            </p:cNvSpPr>
            <p:nvPr/>
          </p:nvSpPr>
          <p:spPr bwMode="auto">
            <a:xfrm>
              <a:off x="3896850" y="3321024"/>
              <a:ext cx="103691" cy="95715"/>
            </a:xfrm>
            <a:custGeom>
              <a:avLst/>
              <a:gdLst>
                <a:gd name="T0" fmla="*/ 1134 w 1340"/>
                <a:gd name="T1" fmla="*/ 1005 h 1237"/>
                <a:gd name="T2" fmla="*/ 902 w 1340"/>
                <a:gd name="T3" fmla="*/ 1237 h 1237"/>
                <a:gd name="T4" fmla="*/ 68 w 1340"/>
                <a:gd name="T5" fmla="*/ 1169 h 1237"/>
                <a:gd name="T6" fmla="*/ 0 w 1340"/>
                <a:gd name="T7" fmla="*/ 335 h 1237"/>
                <a:gd name="T8" fmla="*/ 232 w 1340"/>
                <a:gd name="T9" fmla="*/ 103 h 1237"/>
                <a:gd name="T10" fmla="*/ 438 w 1340"/>
                <a:gd name="T11" fmla="*/ 103 h 1237"/>
                <a:gd name="T12" fmla="*/ 463 w 1340"/>
                <a:gd name="T13" fmla="*/ 129 h 1237"/>
                <a:gd name="T14" fmla="*/ 335 w 1340"/>
                <a:gd name="T15" fmla="*/ 203 h 1237"/>
                <a:gd name="T16" fmla="*/ 232 w 1340"/>
                <a:gd name="T17" fmla="*/ 207 h 1237"/>
                <a:gd name="T18" fmla="*/ 103 w 1340"/>
                <a:gd name="T19" fmla="*/ 335 h 1237"/>
                <a:gd name="T20" fmla="*/ 141 w 1340"/>
                <a:gd name="T21" fmla="*/ 1096 h 1237"/>
                <a:gd name="T22" fmla="*/ 902 w 1340"/>
                <a:gd name="T23" fmla="*/ 1134 h 1237"/>
                <a:gd name="T24" fmla="*/ 1031 w 1340"/>
                <a:gd name="T25" fmla="*/ 1005 h 1237"/>
                <a:gd name="T26" fmla="*/ 1045 w 1340"/>
                <a:gd name="T27" fmla="*/ 810 h 1237"/>
                <a:gd name="T28" fmla="*/ 1117 w 1340"/>
                <a:gd name="T29" fmla="*/ 773 h 1237"/>
                <a:gd name="T30" fmla="*/ 1325 w 1340"/>
                <a:gd name="T31" fmla="*/ 397 h 1237"/>
                <a:gd name="T32" fmla="*/ 979 w 1340"/>
                <a:gd name="T33" fmla="*/ 722 h 1237"/>
                <a:gd name="T34" fmla="*/ 928 w 1340"/>
                <a:gd name="T35" fmla="*/ 670 h 1237"/>
                <a:gd name="T36" fmla="*/ 799 w 1340"/>
                <a:gd name="T37" fmla="*/ 516 h 1237"/>
                <a:gd name="T38" fmla="*/ 387 w 1340"/>
                <a:gd name="T39" fmla="*/ 1002 h 1237"/>
                <a:gd name="T40" fmla="*/ 361 w 1340"/>
                <a:gd name="T41" fmla="*/ 1031 h 1237"/>
                <a:gd name="T42" fmla="*/ 323 w 1340"/>
                <a:gd name="T43" fmla="*/ 996 h 1237"/>
                <a:gd name="T44" fmla="*/ 252 w 1340"/>
                <a:gd name="T45" fmla="*/ 860 h 1237"/>
                <a:gd name="T46" fmla="*/ 206 w 1340"/>
                <a:gd name="T47" fmla="*/ 670 h 1237"/>
                <a:gd name="T48" fmla="*/ 221 w 1340"/>
                <a:gd name="T49" fmla="*/ 525 h 1237"/>
                <a:gd name="T50" fmla="*/ 281 w 1340"/>
                <a:gd name="T51" fmla="*/ 388 h 1237"/>
                <a:gd name="T52" fmla="*/ 412 w 1340"/>
                <a:gd name="T53" fmla="*/ 279 h 1237"/>
                <a:gd name="T54" fmla="*/ 641 w 1340"/>
                <a:gd name="T55" fmla="*/ 215 h 1237"/>
                <a:gd name="T56" fmla="*/ 928 w 1340"/>
                <a:gd name="T57" fmla="*/ 207 h 1237"/>
                <a:gd name="T58" fmla="*/ 959 w 1340"/>
                <a:gd name="T59" fmla="*/ 5 h 1237"/>
                <a:gd name="T60" fmla="*/ 1016 w 1340"/>
                <a:gd name="T61" fmla="*/ 16 h 1237"/>
                <a:gd name="T62" fmla="*/ 1340 w 1340"/>
                <a:gd name="T63" fmla="*/ 361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40" h="1237">
                  <a:moveTo>
                    <a:pt x="1134" y="797"/>
                  </a:moveTo>
                  <a:lnTo>
                    <a:pt x="1134" y="1005"/>
                  </a:lnTo>
                  <a:cubicBezTo>
                    <a:pt x="1134" y="1069"/>
                    <a:pt x="1111" y="1124"/>
                    <a:pt x="1066" y="1169"/>
                  </a:cubicBezTo>
                  <a:cubicBezTo>
                    <a:pt x="1021" y="1214"/>
                    <a:pt x="966" y="1237"/>
                    <a:pt x="902" y="1237"/>
                  </a:cubicBezTo>
                  <a:lnTo>
                    <a:pt x="232" y="1237"/>
                  </a:lnTo>
                  <a:cubicBezTo>
                    <a:pt x="168" y="1237"/>
                    <a:pt x="114" y="1214"/>
                    <a:pt x="68" y="1169"/>
                  </a:cubicBezTo>
                  <a:cubicBezTo>
                    <a:pt x="23" y="1124"/>
                    <a:pt x="0" y="1069"/>
                    <a:pt x="0" y="1005"/>
                  </a:cubicBezTo>
                  <a:lnTo>
                    <a:pt x="0" y="335"/>
                  </a:lnTo>
                  <a:cubicBezTo>
                    <a:pt x="0" y="271"/>
                    <a:pt x="23" y="217"/>
                    <a:pt x="68" y="171"/>
                  </a:cubicBezTo>
                  <a:cubicBezTo>
                    <a:pt x="114" y="126"/>
                    <a:pt x="168" y="103"/>
                    <a:pt x="232" y="103"/>
                  </a:cubicBezTo>
                  <a:lnTo>
                    <a:pt x="438" y="103"/>
                  </a:lnTo>
                  <a:lnTo>
                    <a:pt x="438" y="103"/>
                  </a:lnTo>
                  <a:cubicBezTo>
                    <a:pt x="445" y="103"/>
                    <a:pt x="451" y="106"/>
                    <a:pt x="456" y="111"/>
                  </a:cubicBezTo>
                  <a:cubicBezTo>
                    <a:pt x="461" y="116"/>
                    <a:pt x="463" y="122"/>
                    <a:pt x="463" y="129"/>
                  </a:cubicBezTo>
                  <a:cubicBezTo>
                    <a:pt x="463" y="144"/>
                    <a:pt x="456" y="152"/>
                    <a:pt x="442" y="155"/>
                  </a:cubicBezTo>
                  <a:cubicBezTo>
                    <a:pt x="401" y="169"/>
                    <a:pt x="365" y="185"/>
                    <a:pt x="335" y="203"/>
                  </a:cubicBezTo>
                  <a:cubicBezTo>
                    <a:pt x="330" y="205"/>
                    <a:pt x="326" y="207"/>
                    <a:pt x="322" y="207"/>
                  </a:cubicBezTo>
                  <a:lnTo>
                    <a:pt x="232" y="207"/>
                  </a:lnTo>
                  <a:cubicBezTo>
                    <a:pt x="197" y="207"/>
                    <a:pt x="166" y="219"/>
                    <a:pt x="141" y="244"/>
                  </a:cubicBezTo>
                  <a:cubicBezTo>
                    <a:pt x="116" y="270"/>
                    <a:pt x="103" y="300"/>
                    <a:pt x="103" y="335"/>
                  </a:cubicBezTo>
                  <a:lnTo>
                    <a:pt x="103" y="1005"/>
                  </a:lnTo>
                  <a:cubicBezTo>
                    <a:pt x="103" y="1041"/>
                    <a:pt x="116" y="1071"/>
                    <a:pt x="141" y="1096"/>
                  </a:cubicBezTo>
                  <a:cubicBezTo>
                    <a:pt x="166" y="1121"/>
                    <a:pt x="197" y="1134"/>
                    <a:pt x="232" y="1134"/>
                  </a:cubicBezTo>
                  <a:lnTo>
                    <a:pt x="902" y="1134"/>
                  </a:lnTo>
                  <a:cubicBezTo>
                    <a:pt x="937" y="1134"/>
                    <a:pt x="968" y="1121"/>
                    <a:pt x="993" y="1096"/>
                  </a:cubicBezTo>
                  <a:cubicBezTo>
                    <a:pt x="1018" y="1071"/>
                    <a:pt x="1031" y="1041"/>
                    <a:pt x="1031" y="1005"/>
                  </a:cubicBezTo>
                  <a:lnTo>
                    <a:pt x="1031" y="833"/>
                  </a:lnTo>
                  <a:cubicBezTo>
                    <a:pt x="1031" y="823"/>
                    <a:pt x="1036" y="815"/>
                    <a:pt x="1045" y="810"/>
                  </a:cubicBezTo>
                  <a:cubicBezTo>
                    <a:pt x="1060" y="803"/>
                    <a:pt x="1075" y="793"/>
                    <a:pt x="1089" y="780"/>
                  </a:cubicBezTo>
                  <a:cubicBezTo>
                    <a:pt x="1097" y="771"/>
                    <a:pt x="1107" y="769"/>
                    <a:pt x="1117" y="773"/>
                  </a:cubicBezTo>
                  <a:cubicBezTo>
                    <a:pt x="1128" y="778"/>
                    <a:pt x="1134" y="786"/>
                    <a:pt x="1134" y="797"/>
                  </a:cubicBezTo>
                  <a:close/>
                  <a:moveTo>
                    <a:pt x="1325" y="397"/>
                  </a:moveTo>
                  <a:lnTo>
                    <a:pt x="1016" y="706"/>
                  </a:lnTo>
                  <a:cubicBezTo>
                    <a:pt x="1006" y="717"/>
                    <a:pt x="994" y="722"/>
                    <a:pt x="979" y="722"/>
                  </a:cubicBezTo>
                  <a:cubicBezTo>
                    <a:pt x="973" y="722"/>
                    <a:pt x="966" y="720"/>
                    <a:pt x="959" y="718"/>
                  </a:cubicBezTo>
                  <a:cubicBezTo>
                    <a:pt x="938" y="709"/>
                    <a:pt x="928" y="693"/>
                    <a:pt x="928" y="670"/>
                  </a:cubicBezTo>
                  <a:lnTo>
                    <a:pt x="928" y="516"/>
                  </a:lnTo>
                  <a:lnTo>
                    <a:pt x="799" y="516"/>
                  </a:lnTo>
                  <a:cubicBezTo>
                    <a:pt x="626" y="516"/>
                    <a:pt x="508" y="551"/>
                    <a:pt x="446" y="621"/>
                  </a:cubicBezTo>
                  <a:cubicBezTo>
                    <a:pt x="383" y="695"/>
                    <a:pt x="363" y="822"/>
                    <a:pt x="387" y="1002"/>
                  </a:cubicBezTo>
                  <a:cubicBezTo>
                    <a:pt x="388" y="1014"/>
                    <a:pt x="383" y="1023"/>
                    <a:pt x="371" y="1029"/>
                  </a:cubicBezTo>
                  <a:cubicBezTo>
                    <a:pt x="366" y="1030"/>
                    <a:pt x="363" y="1031"/>
                    <a:pt x="361" y="1031"/>
                  </a:cubicBezTo>
                  <a:cubicBezTo>
                    <a:pt x="352" y="1031"/>
                    <a:pt x="345" y="1027"/>
                    <a:pt x="340" y="1021"/>
                  </a:cubicBezTo>
                  <a:cubicBezTo>
                    <a:pt x="335" y="1013"/>
                    <a:pt x="329" y="1005"/>
                    <a:pt x="323" y="996"/>
                  </a:cubicBezTo>
                  <a:cubicBezTo>
                    <a:pt x="317" y="986"/>
                    <a:pt x="307" y="968"/>
                    <a:pt x="291" y="940"/>
                  </a:cubicBezTo>
                  <a:cubicBezTo>
                    <a:pt x="276" y="913"/>
                    <a:pt x="263" y="886"/>
                    <a:pt x="252" y="860"/>
                  </a:cubicBezTo>
                  <a:cubicBezTo>
                    <a:pt x="240" y="835"/>
                    <a:pt x="230" y="804"/>
                    <a:pt x="221" y="769"/>
                  </a:cubicBezTo>
                  <a:cubicBezTo>
                    <a:pt x="211" y="733"/>
                    <a:pt x="206" y="700"/>
                    <a:pt x="206" y="670"/>
                  </a:cubicBezTo>
                  <a:cubicBezTo>
                    <a:pt x="206" y="644"/>
                    <a:pt x="207" y="620"/>
                    <a:pt x="209" y="597"/>
                  </a:cubicBezTo>
                  <a:cubicBezTo>
                    <a:pt x="211" y="575"/>
                    <a:pt x="215" y="550"/>
                    <a:pt x="221" y="525"/>
                  </a:cubicBezTo>
                  <a:cubicBezTo>
                    <a:pt x="226" y="499"/>
                    <a:pt x="234" y="475"/>
                    <a:pt x="243" y="454"/>
                  </a:cubicBezTo>
                  <a:cubicBezTo>
                    <a:pt x="253" y="432"/>
                    <a:pt x="265" y="410"/>
                    <a:pt x="281" y="388"/>
                  </a:cubicBezTo>
                  <a:cubicBezTo>
                    <a:pt x="297" y="366"/>
                    <a:pt x="315" y="346"/>
                    <a:pt x="336" y="329"/>
                  </a:cubicBezTo>
                  <a:cubicBezTo>
                    <a:pt x="357" y="311"/>
                    <a:pt x="382" y="295"/>
                    <a:pt x="412" y="279"/>
                  </a:cubicBezTo>
                  <a:cubicBezTo>
                    <a:pt x="442" y="263"/>
                    <a:pt x="475" y="250"/>
                    <a:pt x="512" y="240"/>
                  </a:cubicBezTo>
                  <a:cubicBezTo>
                    <a:pt x="549" y="230"/>
                    <a:pt x="592" y="221"/>
                    <a:pt x="641" y="215"/>
                  </a:cubicBezTo>
                  <a:cubicBezTo>
                    <a:pt x="689" y="210"/>
                    <a:pt x="742" y="207"/>
                    <a:pt x="799" y="207"/>
                  </a:cubicBezTo>
                  <a:lnTo>
                    <a:pt x="928" y="207"/>
                  </a:lnTo>
                  <a:lnTo>
                    <a:pt x="928" y="52"/>
                  </a:lnTo>
                  <a:cubicBezTo>
                    <a:pt x="928" y="29"/>
                    <a:pt x="938" y="14"/>
                    <a:pt x="959" y="5"/>
                  </a:cubicBezTo>
                  <a:cubicBezTo>
                    <a:pt x="966" y="2"/>
                    <a:pt x="973" y="0"/>
                    <a:pt x="979" y="0"/>
                  </a:cubicBezTo>
                  <a:cubicBezTo>
                    <a:pt x="993" y="0"/>
                    <a:pt x="1005" y="6"/>
                    <a:pt x="1016" y="16"/>
                  </a:cubicBezTo>
                  <a:lnTo>
                    <a:pt x="1325" y="325"/>
                  </a:lnTo>
                  <a:cubicBezTo>
                    <a:pt x="1335" y="335"/>
                    <a:pt x="1340" y="347"/>
                    <a:pt x="1340" y="361"/>
                  </a:cubicBezTo>
                  <a:cubicBezTo>
                    <a:pt x="1340" y="375"/>
                    <a:pt x="1335" y="387"/>
                    <a:pt x="1325" y="397"/>
                  </a:cubicBez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13" name="Rectangle 12"/>
            <p:cNvSpPr/>
            <p:nvPr/>
          </p:nvSpPr>
          <p:spPr>
            <a:xfrm>
              <a:off x="3092126" y="920700"/>
              <a:ext cx="911985" cy="517410"/>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Application Readiness Prep</a:t>
              </a:r>
            </a:p>
          </p:txBody>
        </p:sp>
        <p:sp>
          <p:nvSpPr>
            <p:cNvPr id="360" name="Rectangle 359"/>
            <p:cNvSpPr/>
            <p:nvPr/>
          </p:nvSpPr>
          <p:spPr>
            <a:xfrm>
              <a:off x="3993779" y="1222641"/>
              <a:ext cx="911985" cy="376299"/>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Batch Jobs Testing</a:t>
              </a:r>
            </a:p>
          </p:txBody>
        </p:sp>
        <p:sp>
          <p:nvSpPr>
            <p:cNvPr id="361" name="Rectangle 360"/>
            <p:cNvSpPr/>
            <p:nvPr/>
          </p:nvSpPr>
          <p:spPr>
            <a:xfrm>
              <a:off x="2920316" y="1385717"/>
              <a:ext cx="911985" cy="517410"/>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End Point URLs Verification</a:t>
              </a:r>
            </a:p>
          </p:txBody>
        </p:sp>
        <p:sp>
          <p:nvSpPr>
            <p:cNvPr id="363" name="Rectangle 362"/>
            <p:cNvSpPr/>
            <p:nvPr/>
          </p:nvSpPr>
          <p:spPr>
            <a:xfrm>
              <a:off x="2079702" y="1874463"/>
              <a:ext cx="911985" cy="376299"/>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Test Case Baselining</a:t>
              </a:r>
            </a:p>
          </p:txBody>
        </p:sp>
        <p:sp>
          <p:nvSpPr>
            <p:cNvPr id="366" name="Rectangle 365"/>
            <p:cNvSpPr/>
            <p:nvPr/>
          </p:nvSpPr>
          <p:spPr>
            <a:xfrm>
              <a:off x="2819902" y="2904828"/>
              <a:ext cx="1081073" cy="517410"/>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Sanity Testing &amp; NFT Benchmarking</a:t>
              </a:r>
            </a:p>
          </p:txBody>
        </p:sp>
        <p:sp>
          <p:nvSpPr>
            <p:cNvPr id="368" name="Rectangle 367"/>
            <p:cNvSpPr/>
            <p:nvPr/>
          </p:nvSpPr>
          <p:spPr>
            <a:xfrm>
              <a:off x="3908658" y="2904828"/>
              <a:ext cx="1081073" cy="376299"/>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QA Tools Identification</a:t>
              </a:r>
            </a:p>
          </p:txBody>
        </p:sp>
        <p:sp>
          <p:nvSpPr>
            <p:cNvPr id="369" name="Rectangle 368"/>
            <p:cNvSpPr/>
            <p:nvPr/>
          </p:nvSpPr>
          <p:spPr>
            <a:xfrm>
              <a:off x="6001459" y="1302697"/>
              <a:ext cx="911985" cy="235186"/>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Sanity Testing</a:t>
              </a:r>
            </a:p>
          </p:txBody>
        </p:sp>
        <p:sp>
          <p:nvSpPr>
            <p:cNvPr id="370" name="Rectangle 369"/>
            <p:cNvSpPr/>
            <p:nvPr/>
          </p:nvSpPr>
          <p:spPr>
            <a:xfrm>
              <a:off x="4826725" y="1731756"/>
              <a:ext cx="911985" cy="376299"/>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Functional Testing</a:t>
              </a:r>
            </a:p>
          </p:txBody>
        </p:sp>
        <p:sp>
          <p:nvSpPr>
            <p:cNvPr id="371" name="Rectangle 370"/>
            <p:cNvSpPr/>
            <p:nvPr/>
          </p:nvSpPr>
          <p:spPr>
            <a:xfrm>
              <a:off x="5531488" y="1648629"/>
              <a:ext cx="911985" cy="376299"/>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Cross Browser Testing</a:t>
              </a:r>
            </a:p>
          </p:txBody>
        </p:sp>
        <p:sp>
          <p:nvSpPr>
            <p:cNvPr id="372" name="Rectangle 371"/>
            <p:cNvSpPr/>
            <p:nvPr/>
          </p:nvSpPr>
          <p:spPr>
            <a:xfrm>
              <a:off x="6219477" y="1847014"/>
              <a:ext cx="911985" cy="376299"/>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Performance Testing</a:t>
              </a:r>
            </a:p>
          </p:txBody>
        </p:sp>
        <p:sp>
          <p:nvSpPr>
            <p:cNvPr id="373" name="Rectangle 372"/>
            <p:cNvSpPr/>
            <p:nvPr/>
          </p:nvSpPr>
          <p:spPr>
            <a:xfrm>
              <a:off x="4867290" y="2265980"/>
              <a:ext cx="1266884" cy="658523"/>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Integration Testing (Legacy &amp; Downstream Systems)</a:t>
              </a:r>
            </a:p>
          </p:txBody>
        </p:sp>
        <p:sp>
          <p:nvSpPr>
            <p:cNvPr id="374" name="Rectangle 373"/>
            <p:cNvSpPr/>
            <p:nvPr/>
          </p:nvSpPr>
          <p:spPr>
            <a:xfrm>
              <a:off x="6161372" y="2329303"/>
              <a:ext cx="911985" cy="376299"/>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Security Testing</a:t>
              </a:r>
            </a:p>
          </p:txBody>
        </p:sp>
        <p:sp>
          <p:nvSpPr>
            <p:cNvPr id="375" name="Rectangle 374"/>
            <p:cNvSpPr/>
            <p:nvPr/>
          </p:nvSpPr>
          <p:spPr>
            <a:xfrm>
              <a:off x="5105216" y="2874746"/>
              <a:ext cx="1118310" cy="517410"/>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Automated Regression Execution</a:t>
              </a:r>
            </a:p>
          </p:txBody>
        </p:sp>
        <p:sp>
          <p:nvSpPr>
            <p:cNvPr id="376" name="Rectangle 375"/>
            <p:cNvSpPr/>
            <p:nvPr/>
          </p:nvSpPr>
          <p:spPr>
            <a:xfrm>
              <a:off x="5987710" y="2861256"/>
              <a:ext cx="1001226" cy="517410"/>
            </a:xfrm>
            <a:prstGeom prst="rect">
              <a:avLst/>
            </a:prstGeom>
          </p:spPr>
          <p:txBody>
            <a:bodyPr wrap="square">
              <a:spAutoFit/>
            </a:bodyPr>
            <a:lstStyle/>
            <a:p>
              <a:pPr algn="ctr" fontAlgn="base">
                <a:spcBef>
                  <a:spcPct val="0"/>
                </a:spcBef>
                <a:spcAft>
                  <a:spcPct val="0"/>
                </a:spcAft>
              </a:pPr>
              <a:r>
                <a:rPr lang="en-US" sz="900" i="1" dirty="0">
                  <a:solidFill>
                    <a:prstClr val="black">
                      <a:lumMod val="85000"/>
                      <a:lumOff val="15000"/>
                    </a:prstClr>
                  </a:solidFill>
                  <a:latin typeface="Calibri" panose="020F0502020204030204" pitchFamily="34" charset="0"/>
                  <a:cs typeface="Calibri" panose="020F0502020204030204" pitchFamily="34" charset="0"/>
                </a:rPr>
                <a:t>Business Process Validation (E2E)</a:t>
              </a:r>
            </a:p>
          </p:txBody>
        </p:sp>
      </p:grpSp>
      <p:sp>
        <p:nvSpPr>
          <p:cNvPr id="21" name="Arc 20"/>
          <p:cNvSpPr/>
          <p:nvPr/>
        </p:nvSpPr>
        <p:spPr bwMode="auto">
          <a:xfrm>
            <a:off x="2075942" y="443705"/>
            <a:ext cx="3581202" cy="3581202"/>
          </a:xfrm>
          <a:prstGeom prst="arc">
            <a:avLst>
              <a:gd name="adj1" fmla="val 8494835"/>
              <a:gd name="adj2" fmla="val 12550435"/>
            </a:avLst>
          </a:prstGeom>
          <a:noFill/>
          <a:ln w="25400" cap="flat" cmpd="sng" algn="ctr">
            <a:solidFill>
              <a:srgbClr val="32AB58"/>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381" name="Arc 380"/>
          <p:cNvSpPr/>
          <p:nvPr/>
        </p:nvSpPr>
        <p:spPr bwMode="auto">
          <a:xfrm rot="5400000">
            <a:off x="856360" y="-852881"/>
            <a:ext cx="6173348" cy="6173348"/>
          </a:xfrm>
          <a:prstGeom prst="arc">
            <a:avLst>
              <a:gd name="adj1" fmla="val 14740161"/>
              <a:gd name="adj2" fmla="val 18383228"/>
            </a:avLst>
          </a:prstGeom>
          <a:noFill/>
          <a:ln w="25400" cap="flat" cmpd="sng" algn="ctr">
            <a:solidFill>
              <a:srgbClr val="5E5E29"/>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102" name="Trapezoid 101"/>
          <p:cNvSpPr/>
          <p:nvPr/>
        </p:nvSpPr>
        <p:spPr>
          <a:xfrm>
            <a:off x="5674947" y="3888340"/>
            <a:ext cx="2743200" cy="182880"/>
          </a:xfrm>
          <a:prstGeom prst="trapezoid">
            <a:avLst>
              <a:gd name="adj" fmla="val 127431"/>
            </a:avLst>
          </a:prstGeom>
          <a:solidFill>
            <a:schemeClr val="accent6">
              <a:lumMod val="50000"/>
            </a:schemeClr>
          </a:solidFill>
          <a:ln w="25400" cap="flat" cmpd="sng" algn="ctr">
            <a:noFill/>
            <a:prstDash val="solid"/>
          </a:ln>
          <a:effectLst/>
        </p:spPr>
        <p:txBody>
          <a:bodyPr lIns="35709" tIns="17858" rIns="35709" bIns="17858" rtlCol="0" anchor="ctr"/>
          <a:lstStyle/>
          <a:p>
            <a:pPr algn="ctr" defTabSz="914015">
              <a:defRPr/>
            </a:pPr>
            <a:r>
              <a:rPr lang="en-US" sz="1200" i="1" dirty="0">
                <a:solidFill>
                  <a:prstClr val="white"/>
                </a:solidFill>
                <a:latin typeface="Calibri" panose="020F0502020204030204" pitchFamily="34" charset="0"/>
                <a:ea typeface="ＭＳ Ｐゴシック" pitchFamily="-112" charset="-128"/>
                <a:cs typeface="Calibri" panose="020F0502020204030204" pitchFamily="34" charset="0"/>
              </a:rPr>
              <a:t>OUR EXPERTISE</a:t>
            </a:r>
          </a:p>
        </p:txBody>
      </p:sp>
      <p:sp>
        <p:nvSpPr>
          <p:cNvPr id="103" name="Rectangle 102"/>
          <p:cNvSpPr/>
          <p:nvPr/>
        </p:nvSpPr>
        <p:spPr>
          <a:xfrm>
            <a:off x="5172027" y="4063414"/>
            <a:ext cx="3749040" cy="754671"/>
          </a:xfrm>
          <a:prstGeom prst="rect">
            <a:avLst/>
          </a:prstGeom>
          <a:solidFill>
            <a:sysClr val="window" lastClr="FFFFFF"/>
          </a:solidFill>
          <a:ln w="6350"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rtlCol="0" anchor="ctr"/>
          <a:lstStyle/>
          <a:p>
            <a:pPr algn="ctr">
              <a:defRPr/>
            </a:pPr>
            <a:r>
              <a:rPr lang="en-US" sz="1575" kern="0" dirty="0">
                <a:solidFill>
                  <a:prstClr val="white"/>
                </a:solidFill>
                <a:latin typeface="Calibri"/>
              </a:rPr>
              <a:t> 	</a:t>
            </a:r>
          </a:p>
        </p:txBody>
      </p:sp>
      <p:sp>
        <p:nvSpPr>
          <p:cNvPr id="104" name="Rectangle 103"/>
          <p:cNvSpPr/>
          <p:nvPr/>
        </p:nvSpPr>
        <p:spPr>
          <a:xfrm>
            <a:off x="172229" y="4063414"/>
            <a:ext cx="4754880" cy="754671"/>
          </a:xfrm>
          <a:prstGeom prst="rect">
            <a:avLst/>
          </a:prstGeom>
          <a:solidFill>
            <a:sysClr val="window" lastClr="FFFFFF"/>
          </a:solidFill>
          <a:ln w="6350"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rtlCol="0" anchor="ctr"/>
          <a:lstStyle/>
          <a:p>
            <a:pPr algn="ctr">
              <a:defRPr/>
            </a:pPr>
            <a:r>
              <a:rPr lang="en-US" sz="1575" kern="0" dirty="0">
                <a:solidFill>
                  <a:prstClr val="white"/>
                </a:solidFill>
                <a:latin typeface="Calibri"/>
              </a:rPr>
              <a:t> 	</a:t>
            </a:r>
          </a:p>
        </p:txBody>
      </p:sp>
      <p:cxnSp>
        <p:nvCxnSpPr>
          <p:cNvPr id="105" name="Straight Connector 104"/>
          <p:cNvCxnSpPr/>
          <p:nvPr/>
        </p:nvCxnSpPr>
        <p:spPr>
          <a:xfrm flipH="1">
            <a:off x="108278" y="4058894"/>
            <a:ext cx="8927445" cy="0"/>
          </a:xfrm>
          <a:prstGeom prst="line">
            <a:avLst/>
          </a:prstGeom>
          <a:noFill/>
          <a:ln w="9525" cap="flat" cmpd="sng" algn="ctr">
            <a:solidFill>
              <a:srgbClr val="007FA2"/>
            </a:solidFill>
            <a:prstDash val="solid"/>
            <a:headEnd type="oval" w="med" len="med"/>
            <a:tailEnd type="oval" w="med" len="med"/>
          </a:ln>
          <a:effectLst/>
        </p:spPr>
      </p:cxnSp>
      <p:grpSp>
        <p:nvGrpSpPr>
          <p:cNvPr id="106" name="Group 105"/>
          <p:cNvGrpSpPr/>
          <p:nvPr/>
        </p:nvGrpSpPr>
        <p:grpSpPr>
          <a:xfrm>
            <a:off x="54926" y="4119164"/>
            <a:ext cx="914400" cy="606908"/>
            <a:chOff x="54926" y="4108770"/>
            <a:chExt cx="914400" cy="606908"/>
          </a:xfrm>
        </p:grpSpPr>
        <p:sp>
          <p:nvSpPr>
            <p:cNvPr id="107" name="Rectangle 106"/>
            <p:cNvSpPr/>
            <p:nvPr/>
          </p:nvSpPr>
          <p:spPr>
            <a:xfrm>
              <a:off x="54926" y="4450990"/>
              <a:ext cx="914400" cy="264688"/>
            </a:xfrm>
            <a:prstGeom prst="rect">
              <a:avLst/>
            </a:prstGeom>
          </p:spPr>
          <p:txBody>
            <a:bodyPr>
              <a:spAutoFit/>
            </a:bodyPr>
            <a:lstStyle/>
            <a:p>
              <a:pPr algn="ctr" fontAlgn="base">
                <a:lnSpc>
                  <a:spcPct val="80000"/>
                </a:lnSpc>
                <a:spcBef>
                  <a:spcPct val="0"/>
                </a:spcBef>
                <a:spcAft>
                  <a:spcPct val="0"/>
                </a:spcAft>
              </a:pPr>
              <a:r>
                <a:rPr lang="en-US" sz="700" i="1" dirty="0">
                  <a:solidFill>
                    <a:prstClr val="black"/>
                  </a:solidFill>
                  <a:latin typeface="Calibri" panose="020F0502020204030204" pitchFamily="34" charset="0"/>
                  <a:cs typeface="Calibri" panose="020F0502020204030204" pitchFamily="34" charset="0"/>
                </a:rPr>
                <a:t>Knowledge Management</a:t>
              </a:r>
            </a:p>
          </p:txBody>
        </p:sp>
        <p:pic>
          <p:nvPicPr>
            <p:cNvPr id="108" name="Picture 4" descr="https://d30y9cdsu7xlg0.cloudfront.net/png/1452403-200.png"/>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938" y="4108770"/>
              <a:ext cx="360376" cy="3603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p:cNvGrpSpPr/>
          <p:nvPr/>
        </p:nvGrpSpPr>
        <p:grpSpPr>
          <a:xfrm>
            <a:off x="737444" y="4130072"/>
            <a:ext cx="914400" cy="596000"/>
            <a:chOff x="642733" y="4119678"/>
            <a:chExt cx="914400" cy="596000"/>
          </a:xfrm>
        </p:grpSpPr>
        <p:sp>
          <p:nvSpPr>
            <p:cNvPr id="111" name="Rectangle 110"/>
            <p:cNvSpPr/>
            <p:nvPr/>
          </p:nvSpPr>
          <p:spPr>
            <a:xfrm>
              <a:off x="642733" y="4450990"/>
              <a:ext cx="914400" cy="264688"/>
            </a:xfrm>
            <a:prstGeom prst="rect">
              <a:avLst/>
            </a:prstGeom>
          </p:spPr>
          <p:txBody>
            <a:bodyPr>
              <a:spAutoFit/>
            </a:bodyPr>
            <a:lstStyle/>
            <a:p>
              <a:pPr algn="ctr" fontAlgn="base">
                <a:lnSpc>
                  <a:spcPct val="80000"/>
                </a:lnSpc>
                <a:spcBef>
                  <a:spcPct val="0"/>
                </a:spcBef>
                <a:spcAft>
                  <a:spcPct val="0"/>
                </a:spcAft>
              </a:pPr>
              <a:r>
                <a:rPr lang="en-US" sz="700" i="1" dirty="0">
                  <a:solidFill>
                    <a:prstClr val="black"/>
                  </a:solidFill>
                  <a:latin typeface="Calibri" panose="020F0502020204030204" pitchFamily="34" charset="0"/>
                  <a:cs typeface="Calibri" panose="020F0502020204030204" pitchFamily="34" charset="0"/>
                </a:rPr>
                <a:t>Test Process Repository</a:t>
              </a:r>
            </a:p>
          </p:txBody>
        </p:sp>
        <p:pic>
          <p:nvPicPr>
            <p:cNvPr id="112" name="Picture 6" descr="https://d30y9cdsu7xlg0.cloudfront.net/png/1544046-200.png"/>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0653" y="4119678"/>
              <a:ext cx="338561" cy="3385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 name="Group 112"/>
          <p:cNvGrpSpPr/>
          <p:nvPr/>
        </p:nvGrpSpPr>
        <p:grpSpPr>
          <a:xfrm>
            <a:off x="1419962" y="4112760"/>
            <a:ext cx="914400" cy="699486"/>
            <a:chOff x="1504340" y="4102369"/>
            <a:chExt cx="914400" cy="699486"/>
          </a:xfrm>
        </p:grpSpPr>
        <p:sp>
          <p:nvSpPr>
            <p:cNvPr id="114" name="Rectangle 113"/>
            <p:cNvSpPr/>
            <p:nvPr/>
          </p:nvSpPr>
          <p:spPr>
            <a:xfrm>
              <a:off x="1504340" y="4450990"/>
              <a:ext cx="914400" cy="350865"/>
            </a:xfrm>
            <a:prstGeom prst="rect">
              <a:avLst/>
            </a:prstGeom>
          </p:spPr>
          <p:txBody>
            <a:bodyPr>
              <a:spAutoFit/>
            </a:bodyPr>
            <a:lstStyle/>
            <a:p>
              <a:pPr algn="ctr" fontAlgn="base">
                <a:lnSpc>
                  <a:spcPct val="80000"/>
                </a:lnSpc>
                <a:spcBef>
                  <a:spcPct val="0"/>
                </a:spcBef>
                <a:spcAft>
                  <a:spcPct val="0"/>
                </a:spcAft>
              </a:pPr>
              <a:r>
                <a:rPr lang="en-US" sz="700" i="1" dirty="0">
                  <a:solidFill>
                    <a:prstClr val="black"/>
                  </a:solidFill>
                  <a:latin typeface="Calibri" panose="020F0502020204030204" pitchFamily="34" charset="0"/>
                  <a:cs typeface="Calibri" panose="020F0502020204030204" pitchFamily="34" charset="0"/>
                </a:rPr>
                <a:t>Defect Management Process</a:t>
              </a:r>
            </a:p>
          </p:txBody>
        </p:sp>
        <p:pic>
          <p:nvPicPr>
            <p:cNvPr id="115" name="Picture 8" descr="https://d30y9cdsu7xlg0.cloudfront.net/png/1328137-200.png"/>
            <p:cNvPicPr>
              <a:picLocks noChangeAspect="1" noChangeArrowheads="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74951" y="4102369"/>
              <a:ext cx="373178" cy="3731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Group 115"/>
          <p:cNvGrpSpPr/>
          <p:nvPr/>
        </p:nvGrpSpPr>
        <p:grpSpPr>
          <a:xfrm>
            <a:off x="2102480" y="3998216"/>
            <a:ext cx="914400" cy="727853"/>
            <a:chOff x="2486443" y="3987825"/>
            <a:chExt cx="914400" cy="727853"/>
          </a:xfrm>
        </p:grpSpPr>
        <p:sp>
          <p:nvSpPr>
            <p:cNvPr id="118" name="Rectangle 117"/>
            <p:cNvSpPr/>
            <p:nvPr/>
          </p:nvSpPr>
          <p:spPr>
            <a:xfrm>
              <a:off x="2486443" y="4450990"/>
              <a:ext cx="914400" cy="264688"/>
            </a:xfrm>
            <a:prstGeom prst="rect">
              <a:avLst/>
            </a:prstGeom>
          </p:spPr>
          <p:txBody>
            <a:bodyPr>
              <a:spAutoFit/>
            </a:bodyPr>
            <a:lstStyle/>
            <a:p>
              <a:pPr algn="ctr" fontAlgn="base">
                <a:lnSpc>
                  <a:spcPct val="80000"/>
                </a:lnSpc>
                <a:spcBef>
                  <a:spcPct val="0"/>
                </a:spcBef>
                <a:spcAft>
                  <a:spcPct val="0"/>
                </a:spcAft>
              </a:pPr>
              <a:r>
                <a:rPr lang="en-US" sz="700" i="1" dirty="0">
                  <a:solidFill>
                    <a:prstClr val="black"/>
                  </a:solidFill>
                  <a:latin typeface="Calibri" panose="020F0502020204030204" pitchFamily="34" charset="0"/>
                  <a:cs typeface="Calibri" panose="020F0502020204030204" pitchFamily="34" charset="0"/>
                </a:rPr>
                <a:t>Intelligent Quality Dashboard</a:t>
              </a:r>
            </a:p>
          </p:txBody>
        </p:sp>
        <p:pic>
          <p:nvPicPr>
            <p:cNvPr id="119" name="Picture 10" descr="https://d30y9cdsu7xlg0.cloudfront.net/png/1549563-200.png"/>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42510" y="3987825"/>
              <a:ext cx="602267" cy="602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0" name="Group 119"/>
          <p:cNvGrpSpPr/>
          <p:nvPr/>
        </p:nvGrpSpPr>
        <p:grpSpPr>
          <a:xfrm>
            <a:off x="2784998" y="4098408"/>
            <a:ext cx="914400" cy="713834"/>
            <a:chOff x="3458006" y="4088021"/>
            <a:chExt cx="914400" cy="713834"/>
          </a:xfrm>
        </p:grpSpPr>
        <p:sp>
          <p:nvSpPr>
            <p:cNvPr id="121" name="Rectangle 120"/>
            <p:cNvSpPr/>
            <p:nvPr/>
          </p:nvSpPr>
          <p:spPr>
            <a:xfrm>
              <a:off x="3458006" y="4450990"/>
              <a:ext cx="914400" cy="350865"/>
            </a:xfrm>
            <a:prstGeom prst="rect">
              <a:avLst/>
            </a:prstGeom>
          </p:spPr>
          <p:txBody>
            <a:bodyPr>
              <a:spAutoFit/>
            </a:bodyPr>
            <a:lstStyle/>
            <a:p>
              <a:pPr algn="ctr" fontAlgn="base">
                <a:lnSpc>
                  <a:spcPct val="80000"/>
                </a:lnSpc>
                <a:spcBef>
                  <a:spcPct val="0"/>
                </a:spcBef>
                <a:spcAft>
                  <a:spcPct val="0"/>
                </a:spcAft>
              </a:pPr>
              <a:r>
                <a:rPr lang="en-US" sz="700" i="1" dirty="0">
                  <a:solidFill>
                    <a:prstClr val="black"/>
                  </a:solidFill>
                  <a:latin typeface="Calibri" panose="020F0502020204030204" pitchFamily="34" charset="0"/>
                  <a:cs typeface="Calibri" panose="020F0502020204030204" pitchFamily="34" charset="0"/>
                </a:rPr>
                <a:t>Automated Design &amp; Regression Analysis</a:t>
              </a:r>
            </a:p>
          </p:txBody>
        </p:sp>
        <p:pic>
          <p:nvPicPr>
            <p:cNvPr id="122" name="Picture 12" descr="https://d30y9cdsu7xlg0.cloudfront.net/png/399301-200.png"/>
            <p:cNvPicPr>
              <a:picLocks noChangeAspect="1" noChangeArrowheads="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14269" y="4088021"/>
              <a:ext cx="401875" cy="4018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4" name="Group 123"/>
          <p:cNvGrpSpPr/>
          <p:nvPr/>
        </p:nvGrpSpPr>
        <p:grpSpPr>
          <a:xfrm>
            <a:off x="3467516" y="4121522"/>
            <a:ext cx="914400" cy="604549"/>
            <a:chOff x="4412463" y="4111129"/>
            <a:chExt cx="914400" cy="604548"/>
          </a:xfrm>
        </p:grpSpPr>
        <p:sp>
          <p:nvSpPr>
            <p:cNvPr id="125" name="Rectangle 124"/>
            <p:cNvSpPr/>
            <p:nvPr/>
          </p:nvSpPr>
          <p:spPr>
            <a:xfrm>
              <a:off x="4412463" y="4450990"/>
              <a:ext cx="914400" cy="264687"/>
            </a:xfrm>
            <a:prstGeom prst="rect">
              <a:avLst/>
            </a:prstGeom>
          </p:spPr>
          <p:txBody>
            <a:bodyPr>
              <a:spAutoFit/>
            </a:bodyPr>
            <a:lstStyle/>
            <a:p>
              <a:pPr algn="ctr" fontAlgn="base">
                <a:lnSpc>
                  <a:spcPct val="80000"/>
                </a:lnSpc>
                <a:spcBef>
                  <a:spcPct val="0"/>
                </a:spcBef>
                <a:spcAft>
                  <a:spcPct val="0"/>
                </a:spcAft>
              </a:pPr>
              <a:r>
                <a:rPr lang="en-US" sz="700" i="1" dirty="0">
                  <a:solidFill>
                    <a:prstClr val="black"/>
                  </a:solidFill>
                  <a:latin typeface="Calibri" panose="020F0502020204030204" pitchFamily="34" charset="0"/>
                  <a:cs typeface="Calibri" panose="020F0502020204030204" pitchFamily="34" charset="0"/>
                </a:rPr>
                <a:t>Automation First Approach</a:t>
              </a:r>
            </a:p>
          </p:txBody>
        </p:sp>
        <p:pic>
          <p:nvPicPr>
            <p:cNvPr id="126" name="Picture 14" descr="https://d30y9cdsu7xlg0.cloudfront.net/png/1480562-200.png"/>
            <p:cNvPicPr>
              <a:picLocks noChangeAspect="1" noChangeArrowheads="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91834" y="4111129"/>
              <a:ext cx="355659" cy="3556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7" name="Group 126"/>
          <p:cNvGrpSpPr/>
          <p:nvPr/>
        </p:nvGrpSpPr>
        <p:grpSpPr>
          <a:xfrm>
            <a:off x="4150033" y="4140727"/>
            <a:ext cx="914400" cy="585337"/>
            <a:chOff x="5377296" y="4130341"/>
            <a:chExt cx="914400" cy="585337"/>
          </a:xfrm>
        </p:grpSpPr>
        <p:sp>
          <p:nvSpPr>
            <p:cNvPr id="128" name="Rectangle 127"/>
            <p:cNvSpPr/>
            <p:nvPr/>
          </p:nvSpPr>
          <p:spPr>
            <a:xfrm>
              <a:off x="5377296" y="4450990"/>
              <a:ext cx="914400" cy="264688"/>
            </a:xfrm>
            <a:prstGeom prst="rect">
              <a:avLst/>
            </a:prstGeom>
          </p:spPr>
          <p:txBody>
            <a:bodyPr>
              <a:spAutoFit/>
            </a:bodyPr>
            <a:lstStyle/>
            <a:p>
              <a:pPr algn="ctr" fontAlgn="base">
                <a:lnSpc>
                  <a:spcPct val="80000"/>
                </a:lnSpc>
                <a:spcBef>
                  <a:spcPct val="0"/>
                </a:spcBef>
                <a:spcAft>
                  <a:spcPct val="0"/>
                </a:spcAft>
              </a:pPr>
              <a:r>
                <a:rPr lang="en-US" sz="700" i="1" dirty="0">
                  <a:solidFill>
                    <a:prstClr val="black"/>
                  </a:solidFill>
                  <a:latin typeface="Calibri" panose="020F0502020204030204" pitchFamily="34" charset="0"/>
                  <a:cs typeface="Calibri" panose="020F0502020204030204" pitchFamily="34" charset="0"/>
                </a:rPr>
                <a:t>Service Virtualization</a:t>
              </a:r>
            </a:p>
          </p:txBody>
        </p:sp>
        <p:pic>
          <p:nvPicPr>
            <p:cNvPr id="129" name="Picture 16" descr="https://d30y9cdsu7xlg0.cloudfront.net/png/68268-200.png"/>
            <p:cNvPicPr>
              <a:picLocks noChangeAspect="1" noChangeArrowheads="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75879" y="4130341"/>
              <a:ext cx="317235" cy="317235"/>
            </a:xfrm>
            <a:prstGeom prst="rect">
              <a:avLst/>
            </a:prstGeom>
            <a:noFill/>
            <a:extLst>
              <a:ext uri="{909E8E84-426E-40DD-AFC4-6F175D3DCCD1}">
                <a14:hiddenFill xmlns:a14="http://schemas.microsoft.com/office/drawing/2010/main">
                  <a:solidFill>
                    <a:srgbClr val="FFFFFF"/>
                  </a:solidFill>
                </a14:hiddenFill>
              </a:ext>
            </a:extLst>
          </p:spPr>
        </p:pic>
      </p:grpSp>
      <p:sp>
        <p:nvSpPr>
          <p:cNvPr id="130" name="Trapezoid 129"/>
          <p:cNvSpPr/>
          <p:nvPr/>
        </p:nvSpPr>
        <p:spPr>
          <a:xfrm>
            <a:off x="1178069" y="3888340"/>
            <a:ext cx="2743200" cy="182880"/>
          </a:xfrm>
          <a:prstGeom prst="trapezoid">
            <a:avLst>
              <a:gd name="adj" fmla="val 127431"/>
            </a:avLst>
          </a:prstGeom>
          <a:solidFill>
            <a:sysClr val="windowText" lastClr="000000">
              <a:lumMod val="75000"/>
              <a:lumOff val="25000"/>
            </a:sysClr>
          </a:solidFill>
          <a:ln w="25400" cap="flat" cmpd="sng" algn="ctr">
            <a:noFill/>
            <a:prstDash val="solid"/>
          </a:ln>
          <a:effectLst/>
        </p:spPr>
        <p:txBody>
          <a:bodyPr lIns="35709" tIns="17858" rIns="35709" bIns="17858" rtlCol="0" anchor="ctr"/>
          <a:lstStyle/>
          <a:p>
            <a:pPr algn="ctr" defTabSz="914015">
              <a:defRPr/>
            </a:pPr>
            <a:r>
              <a:rPr lang="en-US" sz="1200" i="1" dirty="0">
                <a:solidFill>
                  <a:prstClr val="white"/>
                </a:solidFill>
                <a:latin typeface="Calibri" panose="020F0502020204030204" pitchFamily="34" charset="0"/>
                <a:ea typeface="ＭＳ Ｐゴシック" pitchFamily="-112" charset="-128"/>
                <a:cs typeface="Calibri" panose="020F0502020204030204" pitchFamily="34" charset="0"/>
              </a:rPr>
              <a:t>QA INITIATIVES</a:t>
            </a:r>
          </a:p>
        </p:txBody>
      </p:sp>
      <p:grpSp>
        <p:nvGrpSpPr>
          <p:cNvPr id="131" name="Group 130"/>
          <p:cNvGrpSpPr/>
          <p:nvPr/>
        </p:nvGrpSpPr>
        <p:grpSpPr>
          <a:xfrm>
            <a:off x="5173869" y="4230151"/>
            <a:ext cx="914400" cy="451860"/>
            <a:chOff x="5173869" y="4230149"/>
            <a:chExt cx="914400" cy="451860"/>
          </a:xfrm>
        </p:grpSpPr>
        <p:sp>
          <p:nvSpPr>
            <p:cNvPr id="132" name="Rectangle 131"/>
            <p:cNvSpPr/>
            <p:nvPr/>
          </p:nvSpPr>
          <p:spPr>
            <a:xfrm>
              <a:off x="5173869" y="4417321"/>
              <a:ext cx="914400" cy="264688"/>
            </a:xfrm>
            <a:prstGeom prst="rect">
              <a:avLst/>
            </a:prstGeom>
          </p:spPr>
          <p:txBody>
            <a:bodyPr>
              <a:spAutoFit/>
            </a:bodyPr>
            <a:lstStyle/>
            <a:p>
              <a:pPr algn="ctr" fontAlgn="base">
                <a:lnSpc>
                  <a:spcPct val="80000"/>
                </a:lnSpc>
                <a:spcBef>
                  <a:spcPct val="0"/>
                </a:spcBef>
                <a:spcAft>
                  <a:spcPct val="0"/>
                </a:spcAft>
              </a:pPr>
              <a:r>
                <a:rPr lang="en-US" sz="700" i="1" dirty="0">
                  <a:solidFill>
                    <a:prstClr val="black"/>
                  </a:solidFill>
                  <a:latin typeface="Calibri" panose="020F0502020204030204" pitchFamily="34" charset="0"/>
                  <a:cs typeface="Calibri" panose="020F0502020204030204" pitchFamily="34" charset="0"/>
                </a:rPr>
                <a:t>20+ Retail Clientele with IMS Testing</a:t>
              </a:r>
            </a:p>
          </p:txBody>
        </p:sp>
        <p:pic>
          <p:nvPicPr>
            <p:cNvPr id="133" name="Picture 6" descr="Image result for customer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489418" y="4230149"/>
              <a:ext cx="283303" cy="1861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 name="Group 133"/>
          <p:cNvGrpSpPr/>
          <p:nvPr/>
        </p:nvGrpSpPr>
        <p:grpSpPr>
          <a:xfrm>
            <a:off x="7089565" y="4166467"/>
            <a:ext cx="914400" cy="515544"/>
            <a:chOff x="6997999" y="4166465"/>
            <a:chExt cx="914400" cy="515544"/>
          </a:xfrm>
        </p:grpSpPr>
        <p:sp>
          <p:nvSpPr>
            <p:cNvPr id="135" name="Rectangle 134"/>
            <p:cNvSpPr/>
            <p:nvPr/>
          </p:nvSpPr>
          <p:spPr>
            <a:xfrm>
              <a:off x="6997999" y="4417321"/>
              <a:ext cx="914400" cy="264688"/>
            </a:xfrm>
            <a:prstGeom prst="rect">
              <a:avLst/>
            </a:prstGeom>
          </p:spPr>
          <p:txBody>
            <a:bodyPr>
              <a:spAutoFit/>
            </a:bodyPr>
            <a:lstStyle/>
            <a:p>
              <a:pPr algn="ctr" fontAlgn="base">
                <a:lnSpc>
                  <a:spcPct val="80000"/>
                </a:lnSpc>
                <a:spcBef>
                  <a:spcPct val="0"/>
                </a:spcBef>
                <a:spcAft>
                  <a:spcPct val="0"/>
                </a:spcAft>
              </a:pPr>
              <a:r>
                <a:rPr lang="en-US" sz="700" i="1" dirty="0">
                  <a:solidFill>
                    <a:prstClr val="black"/>
                  </a:solidFill>
                  <a:latin typeface="Calibri" panose="020F0502020204030204" pitchFamily="34" charset="0"/>
                  <a:cs typeface="Calibri" panose="020F0502020204030204" pitchFamily="34" charset="0"/>
                </a:rPr>
                <a:t>1,500+ Reusable IMS Test Scenarios</a:t>
              </a:r>
            </a:p>
          </p:txBody>
        </p:sp>
        <p:pic>
          <p:nvPicPr>
            <p:cNvPr id="136" name="Picture 26" descr="Related image"/>
            <p:cNvPicPr>
              <a:picLocks noChangeAspect="1" noChangeArrowheads="1"/>
            </p:cNvPicPr>
            <p:nvPr/>
          </p:nvPicPr>
          <p:blipFill>
            <a:blip r:embed="rId12"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10399" y="4166465"/>
              <a:ext cx="289601" cy="2896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7" name="Group 136"/>
          <p:cNvGrpSpPr/>
          <p:nvPr/>
        </p:nvGrpSpPr>
        <p:grpSpPr>
          <a:xfrm>
            <a:off x="6131717" y="4126325"/>
            <a:ext cx="914400" cy="641863"/>
            <a:chOff x="6085934" y="4126323"/>
            <a:chExt cx="914400" cy="641863"/>
          </a:xfrm>
        </p:grpSpPr>
        <p:sp>
          <p:nvSpPr>
            <p:cNvPr id="138" name="Rectangle 137"/>
            <p:cNvSpPr/>
            <p:nvPr/>
          </p:nvSpPr>
          <p:spPr>
            <a:xfrm>
              <a:off x="6085934" y="4417321"/>
              <a:ext cx="914400" cy="350865"/>
            </a:xfrm>
            <a:prstGeom prst="rect">
              <a:avLst/>
            </a:prstGeom>
          </p:spPr>
          <p:txBody>
            <a:bodyPr>
              <a:spAutoFit/>
            </a:bodyPr>
            <a:lstStyle/>
            <a:p>
              <a:pPr algn="ctr" fontAlgn="base">
                <a:lnSpc>
                  <a:spcPct val="80000"/>
                </a:lnSpc>
                <a:spcBef>
                  <a:spcPct val="0"/>
                </a:spcBef>
                <a:spcAft>
                  <a:spcPct val="0"/>
                </a:spcAft>
              </a:pPr>
              <a:r>
                <a:rPr lang="en-US" sz="700" i="1" dirty="0">
                  <a:solidFill>
                    <a:prstClr val="black"/>
                  </a:solidFill>
                  <a:latin typeface="Calibri" panose="020F0502020204030204" pitchFamily="34" charset="0"/>
                  <a:cs typeface="Calibri" panose="020F0502020204030204" pitchFamily="34" charset="0"/>
                </a:rPr>
                <a:t>100+ SCM &amp; Stores QA Professionals with IMS Expertise</a:t>
              </a:r>
            </a:p>
          </p:txBody>
        </p:sp>
        <p:pic>
          <p:nvPicPr>
            <p:cNvPr id="145" name="Picture 28" descr="Image result for experts icon"/>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6113" t="9811" r="26113" b="9811"/>
            <a:stretch/>
          </p:blipFill>
          <p:spPr bwMode="auto">
            <a:xfrm>
              <a:off x="6404984" y="4126323"/>
              <a:ext cx="276301" cy="3332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6" name="Group 145"/>
          <p:cNvGrpSpPr/>
          <p:nvPr/>
        </p:nvGrpSpPr>
        <p:grpSpPr>
          <a:xfrm>
            <a:off x="8047414" y="4168406"/>
            <a:ext cx="914400" cy="599781"/>
            <a:chOff x="7910064" y="4168405"/>
            <a:chExt cx="914400" cy="599781"/>
          </a:xfrm>
        </p:grpSpPr>
        <p:sp>
          <p:nvSpPr>
            <p:cNvPr id="147" name="Rectangle 146"/>
            <p:cNvSpPr/>
            <p:nvPr/>
          </p:nvSpPr>
          <p:spPr>
            <a:xfrm>
              <a:off x="7910064" y="4417321"/>
              <a:ext cx="914400" cy="350865"/>
            </a:xfrm>
            <a:prstGeom prst="rect">
              <a:avLst/>
            </a:prstGeom>
          </p:spPr>
          <p:txBody>
            <a:bodyPr>
              <a:spAutoFit/>
            </a:bodyPr>
            <a:lstStyle/>
            <a:p>
              <a:pPr algn="ctr" fontAlgn="base">
                <a:lnSpc>
                  <a:spcPct val="80000"/>
                </a:lnSpc>
                <a:spcBef>
                  <a:spcPct val="0"/>
                </a:spcBef>
                <a:spcAft>
                  <a:spcPct val="0"/>
                </a:spcAft>
              </a:pPr>
              <a:r>
                <a:rPr lang="en-US" sz="700" i="1" dirty="0">
                  <a:solidFill>
                    <a:prstClr val="black"/>
                  </a:solidFill>
                  <a:latin typeface="Calibri" panose="020F0502020204030204" pitchFamily="34" charset="0"/>
                  <a:cs typeface="Calibri" panose="020F0502020204030204" pitchFamily="34" charset="0"/>
                </a:rPr>
                <a:t>25+ IMS E2E Business Process Flows</a:t>
              </a:r>
            </a:p>
          </p:txBody>
        </p:sp>
        <p:pic>
          <p:nvPicPr>
            <p:cNvPr id="148" name="Picture 8" descr="Image result for repository icon"/>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17152" y="4168405"/>
              <a:ext cx="300225" cy="30022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109062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5943852" y="2150271"/>
            <a:ext cx="888948" cy="888948"/>
            <a:chOff x="5943852" y="2150271"/>
            <a:chExt cx="888948" cy="888948"/>
          </a:xfrm>
          <a:effectLst>
            <a:outerShdw blurRad="50800" dist="38100" dir="2700000" algn="tl" rotWithShape="0">
              <a:prstClr val="black">
                <a:alpha val="40000"/>
              </a:prstClr>
            </a:outerShdw>
          </a:effectLst>
        </p:grpSpPr>
        <p:pic>
          <p:nvPicPr>
            <p:cNvPr id="1026" name="Picture 2" descr="gears and cogwheels Free Photo"/>
            <p:cNvPicPr>
              <a:picLocks noChangeAspect="1" noChangeArrowheads="1"/>
            </p:cNvPicPr>
            <p:nvPr/>
          </p:nvPicPr>
          <p:blipFill rotWithShape="1">
            <a:blip r:embed="rId2">
              <a:extLst>
                <a:ext uri="{28A0092B-C50C-407E-A947-70E740481C1C}">
                  <a14:useLocalDpi xmlns:a14="http://schemas.microsoft.com/office/drawing/2010/main" val="0"/>
                </a:ext>
              </a:extLst>
            </a:blip>
            <a:srcRect l="16533" r="16533"/>
            <a:stretch/>
          </p:blipFill>
          <p:spPr bwMode="auto">
            <a:xfrm>
              <a:off x="5943852" y="2150271"/>
              <a:ext cx="888948" cy="888948"/>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p:cNvSpPr/>
            <p:nvPr/>
          </p:nvSpPr>
          <p:spPr>
            <a:xfrm>
              <a:off x="5943852" y="2150273"/>
              <a:ext cx="888948" cy="888946"/>
            </a:xfrm>
            <a:prstGeom prst="rect">
              <a:avLst/>
            </a:prstGeom>
            <a:solidFill>
              <a:schemeClr val="tx1">
                <a:lumMod val="95000"/>
                <a:lumOff val="5000"/>
                <a:alpha val="51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sp>
        <p:nvSpPr>
          <p:cNvPr id="2" name="Title 1"/>
          <p:cNvSpPr>
            <a:spLocks noGrp="1"/>
          </p:cNvSpPr>
          <p:nvPr>
            <p:ph type="title"/>
          </p:nvPr>
        </p:nvSpPr>
        <p:spPr/>
        <p:txBody>
          <a:bodyPr/>
          <a:lstStyle/>
          <a:p>
            <a:r>
              <a:rPr lang="en-US" dirty="0"/>
              <a:t>QA Solution Summary</a:t>
            </a:r>
          </a:p>
        </p:txBody>
      </p:sp>
      <p:grpSp>
        <p:nvGrpSpPr>
          <p:cNvPr id="125" name="Group 124"/>
          <p:cNvGrpSpPr/>
          <p:nvPr/>
        </p:nvGrpSpPr>
        <p:grpSpPr>
          <a:xfrm>
            <a:off x="2615964" y="4733024"/>
            <a:ext cx="233682" cy="296984"/>
            <a:chOff x="1223932" y="614963"/>
            <a:chExt cx="412366" cy="524073"/>
          </a:xfrm>
        </p:grpSpPr>
        <p:sp>
          <p:nvSpPr>
            <p:cNvPr id="126" name="Isosceles Triangle 125"/>
            <p:cNvSpPr/>
            <p:nvPr/>
          </p:nvSpPr>
          <p:spPr>
            <a:xfrm>
              <a:off x="1340881" y="983010"/>
              <a:ext cx="178467" cy="99890"/>
            </a:xfrm>
            <a:prstGeom prst="triangle">
              <a:avLst/>
            </a:prstGeom>
            <a:gradFill>
              <a:gsLst>
                <a:gs pos="0">
                  <a:srgbClr val="C31230"/>
                </a:gs>
                <a:gs pos="100000">
                  <a:srgbClr val="C0000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127" name="Group 126"/>
            <p:cNvGrpSpPr/>
            <p:nvPr/>
          </p:nvGrpSpPr>
          <p:grpSpPr>
            <a:xfrm>
              <a:off x="1223932" y="614963"/>
              <a:ext cx="412366" cy="524073"/>
              <a:chOff x="-1194275" y="355963"/>
              <a:chExt cx="559750" cy="711389"/>
            </a:xfrm>
          </p:grpSpPr>
          <p:sp>
            <p:nvSpPr>
              <p:cNvPr id="128" name="Isosceles Triangle 127"/>
              <p:cNvSpPr/>
              <p:nvPr/>
            </p:nvSpPr>
            <p:spPr>
              <a:xfrm>
                <a:off x="-1143000" y="703169"/>
                <a:ext cx="457200" cy="287983"/>
              </a:xfrm>
              <a:prstGeom prst="triangle">
                <a:avLst/>
              </a:prstGeom>
              <a:gradFill flip="none" rotWithShape="1">
                <a:gsLst>
                  <a:gs pos="0">
                    <a:srgbClr val="4F81BD">
                      <a:lumMod val="5000"/>
                      <a:lumOff val="95000"/>
                      <a:alpha val="22000"/>
                    </a:srgbClr>
                  </a:gs>
                  <a:gs pos="100000">
                    <a:sysClr val="window" lastClr="FFFFFF">
                      <a:alpha val="34000"/>
                    </a:sysClr>
                  </a:gs>
                </a:gsLst>
                <a:lin ang="13500000" scaled="1"/>
                <a:tileRect/>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29" name="Isosceles Triangle 128"/>
              <p:cNvSpPr/>
              <p:nvPr/>
            </p:nvSpPr>
            <p:spPr>
              <a:xfrm flipV="1">
                <a:off x="-1143000" y="420441"/>
                <a:ext cx="457200" cy="287983"/>
              </a:xfrm>
              <a:prstGeom prst="triangle">
                <a:avLst/>
              </a:prstGeom>
              <a:gradFill>
                <a:gsLst>
                  <a:gs pos="0">
                    <a:srgbClr val="4F81BD">
                      <a:lumMod val="5000"/>
                      <a:lumOff val="95000"/>
                      <a:alpha val="53000"/>
                    </a:srgbClr>
                  </a:gs>
                  <a:gs pos="100000">
                    <a:sysClr val="window" lastClr="FFFFFF">
                      <a:alpha val="34000"/>
                    </a:sysClr>
                  </a:gs>
                </a:gsLst>
                <a:lin ang="5400000" scaled="1"/>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30" name="Rectangle 129"/>
              <p:cNvSpPr/>
              <p:nvPr/>
            </p:nvSpPr>
            <p:spPr>
              <a:xfrm>
                <a:off x="-1194275" y="355963"/>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31" name="Rectangle 130"/>
              <p:cNvSpPr/>
              <p:nvPr/>
            </p:nvSpPr>
            <p:spPr>
              <a:xfrm>
                <a:off x="-1194275" y="991152"/>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grpSp>
        <p:nvGrpSpPr>
          <p:cNvPr id="132" name="Group 131"/>
          <p:cNvGrpSpPr/>
          <p:nvPr/>
        </p:nvGrpSpPr>
        <p:grpSpPr>
          <a:xfrm>
            <a:off x="4033518" y="4733024"/>
            <a:ext cx="233682" cy="296984"/>
            <a:chOff x="1693198" y="614963"/>
            <a:chExt cx="412366" cy="524073"/>
          </a:xfrm>
        </p:grpSpPr>
        <p:sp>
          <p:nvSpPr>
            <p:cNvPr id="133" name="Isosceles Triangle 132"/>
            <p:cNvSpPr/>
            <p:nvPr/>
          </p:nvSpPr>
          <p:spPr>
            <a:xfrm>
              <a:off x="1741361" y="925912"/>
              <a:ext cx="316040" cy="156987"/>
            </a:xfrm>
            <a:prstGeom prst="triangle">
              <a:avLst/>
            </a:prstGeom>
            <a:gradFill>
              <a:gsLst>
                <a:gs pos="0">
                  <a:srgbClr val="FFC000"/>
                </a:gs>
                <a:gs pos="100000">
                  <a:srgbClr val="FFFF0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134" name="Group 133"/>
            <p:cNvGrpSpPr/>
            <p:nvPr/>
          </p:nvGrpSpPr>
          <p:grpSpPr>
            <a:xfrm>
              <a:off x="1693198" y="614963"/>
              <a:ext cx="412366" cy="524073"/>
              <a:chOff x="-1194275" y="355963"/>
              <a:chExt cx="559750" cy="711389"/>
            </a:xfrm>
          </p:grpSpPr>
          <p:sp>
            <p:nvSpPr>
              <p:cNvPr id="135" name="Isosceles Triangle 134"/>
              <p:cNvSpPr/>
              <p:nvPr/>
            </p:nvSpPr>
            <p:spPr>
              <a:xfrm>
                <a:off x="-1143000" y="703169"/>
                <a:ext cx="457200" cy="287983"/>
              </a:xfrm>
              <a:prstGeom prst="triangle">
                <a:avLst/>
              </a:prstGeom>
              <a:gradFill flip="none" rotWithShape="1">
                <a:gsLst>
                  <a:gs pos="0">
                    <a:srgbClr val="4F81BD">
                      <a:lumMod val="5000"/>
                      <a:lumOff val="95000"/>
                      <a:alpha val="22000"/>
                    </a:srgbClr>
                  </a:gs>
                  <a:gs pos="100000">
                    <a:sysClr val="window" lastClr="FFFFFF">
                      <a:alpha val="34000"/>
                    </a:sysClr>
                  </a:gs>
                </a:gsLst>
                <a:lin ang="13500000" scaled="1"/>
                <a:tileRect/>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36" name="Isosceles Triangle 135"/>
              <p:cNvSpPr/>
              <p:nvPr/>
            </p:nvSpPr>
            <p:spPr>
              <a:xfrm flipV="1">
                <a:off x="-1143000" y="420441"/>
                <a:ext cx="457200" cy="287983"/>
              </a:xfrm>
              <a:prstGeom prst="triangle">
                <a:avLst/>
              </a:prstGeom>
              <a:gradFill>
                <a:gsLst>
                  <a:gs pos="0">
                    <a:srgbClr val="4F81BD">
                      <a:lumMod val="5000"/>
                      <a:lumOff val="95000"/>
                      <a:alpha val="53000"/>
                    </a:srgbClr>
                  </a:gs>
                  <a:gs pos="100000">
                    <a:sysClr val="window" lastClr="FFFFFF">
                      <a:alpha val="34000"/>
                    </a:sysClr>
                  </a:gs>
                </a:gsLst>
                <a:lin ang="5400000" scaled="1"/>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37" name="Rectangle 136"/>
              <p:cNvSpPr/>
              <p:nvPr/>
            </p:nvSpPr>
            <p:spPr>
              <a:xfrm>
                <a:off x="-1194275" y="355963"/>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38" name="Rectangle 137"/>
              <p:cNvSpPr/>
              <p:nvPr/>
            </p:nvSpPr>
            <p:spPr>
              <a:xfrm>
                <a:off x="-1194275" y="991152"/>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grpSp>
        <p:nvGrpSpPr>
          <p:cNvPr id="139" name="Group 138"/>
          <p:cNvGrpSpPr/>
          <p:nvPr/>
        </p:nvGrpSpPr>
        <p:grpSpPr>
          <a:xfrm>
            <a:off x="5455917" y="4733024"/>
            <a:ext cx="233682" cy="296984"/>
            <a:chOff x="2162559" y="614963"/>
            <a:chExt cx="412366" cy="524073"/>
          </a:xfrm>
        </p:grpSpPr>
        <p:sp>
          <p:nvSpPr>
            <p:cNvPr id="140" name="Isosceles Triangle 139"/>
            <p:cNvSpPr/>
            <p:nvPr/>
          </p:nvSpPr>
          <p:spPr>
            <a:xfrm>
              <a:off x="2210722" y="892102"/>
              <a:ext cx="316040" cy="190797"/>
            </a:xfrm>
            <a:prstGeom prst="triangle">
              <a:avLst/>
            </a:prstGeom>
            <a:gradFill>
              <a:gsLst>
                <a:gs pos="0">
                  <a:srgbClr val="92D050"/>
                </a:gs>
                <a:gs pos="100000">
                  <a:srgbClr val="00B05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41" name="Isosceles Triangle 140"/>
            <p:cNvSpPr/>
            <p:nvPr/>
          </p:nvSpPr>
          <p:spPr>
            <a:xfrm rot="10800000">
              <a:off x="2299084" y="779491"/>
              <a:ext cx="139316" cy="97686"/>
            </a:xfrm>
            <a:prstGeom prst="triangle">
              <a:avLst/>
            </a:prstGeom>
            <a:gradFill>
              <a:gsLst>
                <a:gs pos="0">
                  <a:srgbClr val="92D050"/>
                </a:gs>
                <a:gs pos="100000">
                  <a:srgbClr val="00B05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42" name="Freeform 141"/>
            <p:cNvSpPr/>
            <p:nvPr/>
          </p:nvSpPr>
          <p:spPr>
            <a:xfrm>
              <a:off x="2369344" y="866775"/>
              <a:ext cx="0" cy="66675"/>
            </a:xfrm>
            <a:custGeom>
              <a:avLst/>
              <a:gdLst>
                <a:gd name="connsiteX0" fmla="*/ 0 w 0"/>
                <a:gd name="connsiteY0" fmla="*/ 0 h 66675"/>
                <a:gd name="connsiteX1" fmla="*/ 0 w 0"/>
                <a:gd name="connsiteY1" fmla="*/ 66675 h 66675"/>
              </a:gdLst>
              <a:ahLst/>
              <a:cxnLst>
                <a:cxn ang="0">
                  <a:pos x="connsiteX0" y="connsiteY0"/>
                </a:cxn>
                <a:cxn ang="0">
                  <a:pos x="connsiteX1" y="connsiteY1"/>
                </a:cxn>
              </a:cxnLst>
              <a:rect l="l" t="t" r="r" b="b"/>
              <a:pathLst>
                <a:path h="66675">
                  <a:moveTo>
                    <a:pt x="0" y="0"/>
                  </a:moveTo>
                  <a:lnTo>
                    <a:pt x="0" y="66675"/>
                  </a:lnTo>
                </a:path>
              </a:pathLst>
            </a:custGeom>
            <a:noFill/>
            <a:ln w="22225" cap="flat" cmpd="sng" algn="ctr">
              <a:gradFill>
                <a:gsLst>
                  <a:gs pos="0">
                    <a:srgbClr val="00B050"/>
                  </a:gs>
                  <a:gs pos="100000">
                    <a:srgbClr val="92D050"/>
                  </a:gs>
                </a:gsLst>
                <a:lin ang="5400000" scaled="1"/>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143" name="Group 142"/>
            <p:cNvGrpSpPr/>
            <p:nvPr/>
          </p:nvGrpSpPr>
          <p:grpSpPr>
            <a:xfrm>
              <a:off x="2162559" y="614963"/>
              <a:ext cx="412366" cy="524073"/>
              <a:chOff x="-1194275" y="355963"/>
              <a:chExt cx="559750" cy="711389"/>
            </a:xfrm>
          </p:grpSpPr>
          <p:sp>
            <p:nvSpPr>
              <p:cNvPr id="144" name="Isosceles Triangle 143"/>
              <p:cNvSpPr/>
              <p:nvPr/>
            </p:nvSpPr>
            <p:spPr>
              <a:xfrm>
                <a:off x="-1143000" y="703169"/>
                <a:ext cx="457200" cy="287983"/>
              </a:xfrm>
              <a:prstGeom prst="triangle">
                <a:avLst/>
              </a:prstGeom>
              <a:gradFill flip="none" rotWithShape="1">
                <a:gsLst>
                  <a:gs pos="0">
                    <a:srgbClr val="4F81BD">
                      <a:lumMod val="5000"/>
                      <a:lumOff val="95000"/>
                      <a:alpha val="22000"/>
                    </a:srgbClr>
                  </a:gs>
                  <a:gs pos="100000">
                    <a:sysClr val="window" lastClr="FFFFFF">
                      <a:alpha val="34000"/>
                    </a:sysClr>
                  </a:gs>
                </a:gsLst>
                <a:lin ang="13500000" scaled="1"/>
                <a:tileRect/>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45" name="Isosceles Triangle 144"/>
              <p:cNvSpPr/>
              <p:nvPr/>
            </p:nvSpPr>
            <p:spPr>
              <a:xfrm flipV="1">
                <a:off x="-1143000" y="420441"/>
                <a:ext cx="457200" cy="287983"/>
              </a:xfrm>
              <a:prstGeom prst="triangle">
                <a:avLst/>
              </a:prstGeom>
              <a:gradFill>
                <a:gsLst>
                  <a:gs pos="0">
                    <a:srgbClr val="4F81BD">
                      <a:lumMod val="5000"/>
                      <a:lumOff val="95000"/>
                      <a:alpha val="53000"/>
                    </a:srgbClr>
                  </a:gs>
                  <a:gs pos="100000">
                    <a:sysClr val="window" lastClr="FFFFFF">
                      <a:alpha val="34000"/>
                    </a:sysClr>
                  </a:gs>
                </a:gsLst>
                <a:lin ang="5400000" scaled="1"/>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46" name="Rectangle 145"/>
              <p:cNvSpPr/>
              <p:nvPr/>
            </p:nvSpPr>
            <p:spPr>
              <a:xfrm>
                <a:off x="-1194275" y="355963"/>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47" name="Rectangle 146"/>
              <p:cNvSpPr/>
              <p:nvPr/>
            </p:nvSpPr>
            <p:spPr>
              <a:xfrm>
                <a:off x="-1194275" y="991152"/>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sp>
        <p:nvSpPr>
          <p:cNvPr id="157" name="Rectangle 156"/>
          <p:cNvSpPr/>
          <p:nvPr/>
        </p:nvSpPr>
        <p:spPr>
          <a:xfrm>
            <a:off x="1132780" y="639712"/>
            <a:ext cx="2135523" cy="888946"/>
          </a:xfrm>
          <a:prstGeom prst="rect">
            <a:avLst/>
          </a:prstGeom>
          <a:solidFill>
            <a:sysClr val="window" lastClr="FFFFFF"/>
          </a:solidFill>
          <a:ln w="6350"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1" name="Rectangle 160"/>
          <p:cNvSpPr/>
          <p:nvPr/>
        </p:nvSpPr>
        <p:spPr>
          <a:xfrm>
            <a:off x="6900031" y="3150328"/>
            <a:ext cx="2135523" cy="888946"/>
          </a:xfrm>
          <a:prstGeom prst="rect">
            <a:avLst/>
          </a:prstGeom>
          <a:solidFill>
            <a:sysClr val="window" lastClr="FFFFFF"/>
          </a:solidFill>
          <a:ln w="3175"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3" name="Rectangle 162"/>
          <p:cNvSpPr/>
          <p:nvPr/>
        </p:nvSpPr>
        <p:spPr>
          <a:xfrm>
            <a:off x="6900031" y="2150271"/>
            <a:ext cx="2138768" cy="888946"/>
          </a:xfrm>
          <a:prstGeom prst="rect">
            <a:avLst/>
          </a:prstGeom>
          <a:solidFill>
            <a:sysClr val="window" lastClr="FFFFFF"/>
          </a:solidFill>
          <a:ln w="3175"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65" name="Rectangle 164"/>
          <p:cNvSpPr/>
          <p:nvPr/>
        </p:nvSpPr>
        <p:spPr>
          <a:xfrm>
            <a:off x="1131342" y="2635030"/>
            <a:ext cx="2135523" cy="888946"/>
          </a:xfrm>
          <a:prstGeom prst="rect">
            <a:avLst/>
          </a:prstGeom>
          <a:solidFill>
            <a:sysClr val="window" lastClr="FFFFFF"/>
          </a:solidFill>
          <a:ln w="3175"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166" name="Group 165"/>
          <p:cNvGrpSpPr/>
          <p:nvPr/>
        </p:nvGrpSpPr>
        <p:grpSpPr>
          <a:xfrm>
            <a:off x="3293266" y="1665848"/>
            <a:ext cx="2700110" cy="1617157"/>
            <a:chOff x="3168358" y="1536764"/>
            <a:chExt cx="2835485" cy="1617157"/>
          </a:xfrm>
        </p:grpSpPr>
        <p:sp>
          <p:nvSpPr>
            <p:cNvPr id="167" name="Shape 166"/>
            <p:cNvSpPr/>
            <p:nvPr/>
          </p:nvSpPr>
          <p:spPr>
            <a:xfrm>
              <a:off x="3168358" y="1536764"/>
              <a:ext cx="2835485" cy="1617157"/>
            </a:xfrm>
            <a:prstGeom prst="leftRightRibbon">
              <a:avLst>
                <a:gd name="adj1" fmla="val 50000"/>
                <a:gd name="adj2" fmla="val 50000"/>
                <a:gd name="adj3" fmla="val 14742"/>
              </a:avLst>
            </a:prstGeom>
            <a:gradFill flip="none" rotWithShape="1">
              <a:gsLst>
                <a:gs pos="0">
                  <a:srgbClr val="2CC6D2"/>
                </a:gs>
                <a:gs pos="100000">
                  <a:srgbClr val="386396"/>
                </a:gs>
              </a:gsLst>
              <a:lin ang="0" scaled="1"/>
              <a:tileRect/>
            </a:gradFill>
            <a:ln w="25400" cap="flat" cmpd="sng" algn="ctr">
              <a:solidFill>
                <a:sysClr val="window" lastClr="FFFFFF">
                  <a:hueOff val="0"/>
                  <a:satOff val="0"/>
                  <a:lumOff val="0"/>
                  <a:alphaOff val="0"/>
                </a:sysClr>
              </a:solidFill>
              <a:prstDash val="solid"/>
            </a:ln>
            <a:effectLst/>
          </p:spPr>
        </p:sp>
        <p:sp>
          <p:nvSpPr>
            <p:cNvPr id="168" name="Freeform 167"/>
            <p:cNvSpPr/>
            <p:nvPr/>
          </p:nvSpPr>
          <p:spPr>
            <a:xfrm>
              <a:off x="3188659" y="1894723"/>
              <a:ext cx="1398551" cy="555755"/>
            </a:xfrm>
            <a:custGeom>
              <a:avLst/>
              <a:gdLst>
                <a:gd name="connsiteX0" fmla="*/ 0 w 935710"/>
                <a:gd name="connsiteY0" fmla="*/ 0 h 555755"/>
                <a:gd name="connsiteX1" fmla="*/ 935710 w 935710"/>
                <a:gd name="connsiteY1" fmla="*/ 0 h 555755"/>
                <a:gd name="connsiteX2" fmla="*/ 935710 w 935710"/>
                <a:gd name="connsiteY2" fmla="*/ 555755 h 555755"/>
                <a:gd name="connsiteX3" fmla="*/ 0 w 935710"/>
                <a:gd name="connsiteY3" fmla="*/ 555755 h 555755"/>
                <a:gd name="connsiteX4" fmla="*/ 0 w 935710"/>
                <a:gd name="connsiteY4" fmla="*/ 0 h 55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10" h="555755">
                  <a:moveTo>
                    <a:pt x="0" y="0"/>
                  </a:moveTo>
                  <a:lnTo>
                    <a:pt x="935710" y="0"/>
                  </a:lnTo>
                  <a:lnTo>
                    <a:pt x="935710" y="555755"/>
                  </a:lnTo>
                  <a:lnTo>
                    <a:pt x="0" y="555755"/>
                  </a:lnTo>
                  <a:lnTo>
                    <a:pt x="0" y="0"/>
                  </a:lnTo>
                  <a:close/>
                </a:path>
              </a:pathLst>
            </a:custGeom>
            <a:noFill/>
            <a:ln w="25400" cap="flat" cmpd="sng" algn="ctr">
              <a:noFill/>
              <a:prstDash val="solid"/>
            </a:ln>
            <a:effectLst/>
            <a:sp3d/>
          </p:spPr>
          <p:txBody>
            <a:bodyPr spcFirstLastPara="0" vert="horz" wrap="square" lIns="0" tIns="42672" rIns="0" bIns="45720" numCol="1" spcCol="1270" anchor="ctr" anchorCtr="0">
              <a:noAutofit/>
            </a:bodyPr>
            <a:lstStyle/>
            <a:p>
              <a:pPr algn="ctr" defTabSz="533387" fontAlgn="auto">
                <a:lnSpc>
                  <a:spcPct val="90000"/>
                </a:lnSpc>
                <a:spcAft>
                  <a:spcPct val="35000"/>
                </a:spcAft>
                <a:defRPr/>
              </a:pPr>
              <a:r>
                <a:rPr lang="en-US" sz="1050" b="0" kern="0" dirty="0">
                  <a:solidFill>
                    <a:sysClr val="window" lastClr="FFFFFF"/>
                  </a:solidFill>
                  <a:latin typeface="Calibri" panose="020F0502020204030204" pitchFamily="34" charset="0"/>
                  <a:ea typeface="+mn-ea"/>
                  <a:cs typeface="Calibri" panose="020F0502020204030204" pitchFamily="34" charset="0"/>
                </a:rPr>
                <a:t>PROCESS TRANSFORMATION</a:t>
              </a:r>
            </a:p>
          </p:txBody>
        </p:sp>
        <p:sp>
          <p:nvSpPr>
            <p:cNvPr id="169" name="Freeform 168"/>
            <p:cNvSpPr/>
            <p:nvPr/>
          </p:nvSpPr>
          <p:spPr>
            <a:xfrm>
              <a:off x="4466540" y="2190937"/>
              <a:ext cx="1423291" cy="555755"/>
            </a:xfrm>
            <a:custGeom>
              <a:avLst/>
              <a:gdLst>
                <a:gd name="connsiteX0" fmla="*/ 0 w 1105839"/>
                <a:gd name="connsiteY0" fmla="*/ 0 h 555755"/>
                <a:gd name="connsiteX1" fmla="*/ 1105839 w 1105839"/>
                <a:gd name="connsiteY1" fmla="*/ 0 h 555755"/>
                <a:gd name="connsiteX2" fmla="*/ 1105839 w 1105839"/>
                <a:gd name="connsiteY2" fmla="*/ 555755 h 555755"/>
                <a:gd name="connsiteX3" fmla="*/ 0 w 1105839"/>
                <a:gd name="connsiteY3" fmla="*/ 555755 h 555755"/>
                <a:gd name="connsiteX4" fmla="*/ 0 w 1105839"/>
                <a:gd name="connsiteY4" fmla="*/ 0 h 55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839" h="555755">
                  <a:moveTo>
                    <a:pt x="0" y="0"/>
                  </a:moveTo>
                  <a:lnTo>
                    <a:pt x="1105839" y="0"/>
                  </a:lnTo>
                  <a:lnTo>
                    <a:pt x="1105839" y="555755"/>
                  </a:lnTo>
                  <a:lnTo>
                    <a:pt x="0" y="555755"/>
                  </a:lnTo>
                  <a:lnTo>
                    <a:pt x="0" y="0"/>
                  </a:lnTo>
                  <a:close/>
                </a:path>
              </a:pathLst>
            </a:custGeom>
            <a:noFill/>
            <a:ln w="25400" cap="flat" cmpd="sng" algn="ctr">
              <a:noFill/>
              <a:prstDash val="solid"/>
            </a:ln>
            <a:effectLst/>
            <a:sp3d/>
          </p:spPr>
          <p:txBody>
            <a:bodyPr spcFirstLastPara="0" vert="horz" wrap="square" lIns="0" tIns="42672" rIns="0" bIns="45720" numCol="1" spcCol="1270" anchor="ctr" anchorCtr="0">
              <a:noAutofit/>
            </a:bodyPr>
            <a:lstStyle/>
            <a:p>
              <a:pPr algn="ctr" defTabSz="533387" fontAlgn="auto">
                <a:lnSpc>
                  <a:spcPct val="90000"/>
                </a:lnSpc>
                <a:spcAft>
                  <a:spcPct val="35000"/>
                </a:spcAft>
                <a:defRPr/>
              </a:pPr>
              <a:r>
                <a:rPr lang="en-US" sz="1050" b="0" kern="0" dirty="0">
                  <a:solidFill>
                    <a:sysClr val="window" lastClr="FFFFFF"/>
                  </a:solidFill>
                  <a:latin typeface="Calibri" panose="020F0502020204030204" pitchFamily="34" charset="0"/>
                  <a:ea typeface="+mn-ea"/>
                  <a:cs typeface="Calibri" panose="020F0502020204030204" pitchFamily="34" charset="0"/>
                </a:rPr>
                <a:t>TECHNOLOGY TRANSFORMATION</a:t>
              </a:r>
            </a:p>
          </p:txBody>
        </p:sp>
      </p:grpSp>
      <p:sp>
        <p:nvSpPr>
          <p:cNvPr id="170" name="TextBox 169"/>
          <p:cNvSpPr txBox="1"/>
          <p:nvPr/>
        </p:nvSpPr>
        <p:spPr>
          <a:xfrm>
            <a:off x="7025261" y="3191344"/>
            <a:ext cx="1913550" cy="807867"/>
          </a:xfrm>
          <a:prstGeom prst="rect">
            <a:avLst/>
          </a:prstGeom>
          <a:noFill/>
        </p:spPr>
        <p:txBody>
          <a:bodyPr wrap="square" lIns="68535" tIns="34267" rIns="68535" bIns="34267" rtlCol="0" anchor="ctr">
            <a:spAutoFit/>
          </a:bodyPr>
          <a:lstStyle/>
          <a:p>
            <a:pPr algn="ctr" defTabSz="914378" fontAlgn="auto">
              <a:spcBef>
                <a:spcPts val="0"/>
              </a:spcBef>
              <a:spcAft>
                <a:spcPts val="0"/>
              </a:spcAft>
              <a:defRPr/>
            </a:pPr>
            <a:r>
              <a:rPr lang="en-US" sz="1200" kern="0" dirty="0">
                <a:solidFill>
                  <a:srgbClr val="141414">
                    <a:lumMod val="75000"/>
                    <a:lumOff val="25000"/>
                  </a:srgbClr>
                </a:solidFill>
                <a:latin typeface="Calibri" panose="020F0502020204030204" pitchFamily="34" charset="0"/>
                <a:ea typeface="+mn-ea"/>
                <a:cs typeface="Calibri" panose="020F0502020204030204" pitchFamily="34" charset="0"/>
              </a:rPr>
              <a:t>SERVICE VIRTUALIZATION</a:t>
            </a:r>
          </a:p>
          <a:p>
            <a:pPr algn="ctr" defTabSz="914378" fontAlgn="auto">
              <a:spcBef>
                <a:spcPts val="0"/>
              </a:spcBef>
              <a:spcAft>
                <a:spcPts val="0"/>
              </a:spcAft>
              <a:defRPr/>
            </a:pPr>
            <a:r>
              <a:rPr lang="en-US" sz="1200" b="0" kern="0" dirty="0">
                <a:solidFill>
                  <a:srgbClr val="141414">
                    <a:lumMod val="75000"/>
                    <a:lumOff val="25000"/>
                  </a:srgbClr>
                </a:solidFill>
                <a:latin typeface="Calibri" panose="020F0502020204030204" pitchFamily="34" charset="0"/>
                <a:ea typeface="+mn-ea"/>
                <a:cs typeface="Calibri" panose="020F0502020204030204" pitchFamily="34" charset="0"/>
              </a:rPr>
              <a:t>Improve Service Availability and Reduce Downtime powered by SmartStub</a:t>
            </a:r>
          </a:p>
        </p:txBody>
      </p:sp>
      <p:sp>
        <p:nvSpPr>
          <p:cNvPr id="171" name="TextBox 170"/>
          <p:cNvSpPr txBox="1"/>
          <p:nvPr/>
        </p:nvSpPr>
        <p:spPr>
          <a:xfrm>
            <a:off x="6920804" y="2091951"/>
            <a:ext cx="2122465" cy="992533"/>
          </a:xfrm>
          <a:prstGeom prst="rect">
            <a:avLst/>
          </a:prstGeom>
          <a:noFill/>
        </p:spPr>
        <p:txBody>
          <a:bodyPr wrap="square" lIns="68535" tIns="34267" rIns="68535" bIns="34267" rtlCol="0" anchor="ctr">
            <a:spAutoFit/>
          </a:bodyPr>
          <a:lstStyle/>
          <a:p>
            <a:pPr algn="ctr" defTabSz="914378" fontAlgn="auto">
              <a:spcBef>
                <a:spcPts val="0"/>
              </a:spcBef>
              <a:spcAft>
                <a:spcPts val="0"/>
              </a:spcAft>
              <a:defRPr/>
            </a:pPr>
            <a:r>
              <a:rPr lang="en-US" sz="1200" kern="0" dirty="0">
                <a:solidFill>
                  <a:srgbClr val="141414">
                    <a:lumMod val="75000"/>
                    <a:lumOff val="25000"/>
                  </a:srgbClr>
                </a:solidFill>
                <a:latin typeface="Calibri" panose="020F0502020204030204" pitchFamily="34" charset="0"/>
                <a:ea typeface="+mn-ea"/>
                <a:cs typeface="Calibri" panose="020F0502020204030204" pitchFamily="34" charset="0"/>
              </a:rPr>
              <a:t>AUTOMATION FIRST APPROACH</a:t>
            </a:r>
          </a:p>
          <a:p>
            <a:pPr algn="ctr" defTabSz="914378" fontAlgn="auto">
              <a:spcBef>
                <a:spcPts val="0"/>
              </a:spcBef>
              <a:spcAft>
                <a:spcPts val="0"/>
              </a:spcAft>
              <a:defRPr/>
            </a:pPr>
            <a:r>
              <a:rPr lang="en-US" sz="1200" b="0" kern="0" dirty="0" err="1">
                <a:solidFill>
                  <a:srgbClr val="141414">
                    <a:lumMod val="75000"/>
                    <a:lumOff val="25000"/>
                  </a:srgbClr>
                </a:solidFill>
                <a:latin typeface="Calibri" panose="020F0502020204030204" pitchFamily="34" charset="0"/>
                <a:ea typeface="+mn-ea"/>
                <a:cs typeface="Calibri" panose="020F0502020204030204" pitchFamily="34" charset="0"/>
              </a:rPr>
              <a:t>Scriptless</a:t>
            </a:r>
            <a:r>
              <a:rPr lang="en-US" sz="1200" b="0" kern="0" dirty="0">
                <a:solidFill>
                  <a:srgbClr val="141414">
                    <a:lumMod val="75000"/>
                    <a:lumOff val="25000"/>
                  </a:srgbClr>
                </a:solidFill>
                <a:latin typeface="Calibri" panose="020F0502020204030204" pitchFamily="34" charset="0"/>
                <a:ea typeface="+mn-ea"/>
                <a:cs typeface="Calibri" panose="020F0502020204030204" pitchFamily="34" charset="0"/>
              </a:rPr>
              <a:t> automation for Regression &amp; Cross-Browser Testing using CITS</a:t>
            </a:r>
            <a:endParaRPr lang="en-US" sz="1000" b="0" kern="0" dirty="0">
              <a:solidFill>
                <a:srgbClr val="141414">
                  <a:lumMod val="75000"/>
                  <a:lumOff val="25000"/>
                </a:srgbClr>
              </a:solidFill>
              <a:latin typeface="Calibri" panose="020F0502020204030204" pitchFamily="34" charset="0"/>
              <a:ea typeface="+mn-ea"/>
              <a:cs typeface="Calibri" panose="020F0502020204030204" pitchFamily="34" charset="0"/>
            </a:endParaRPr>
          </a:p>
        </p:txBody>
      </p:sp>
      <p:sp>
        <p:nvSpPr>
          <p:cNvPr id="172" name="TextBox 171"/>
          <p:cNvSpPr txBox="1"/>
          <p:nvPr/>
        </p:nvSpPr>
        <p:spPr>
          <a:xfrm>
            <a:off x="1133541" y="2683032"/>
            <a:ext cx="2159613" cy="807867"/>
          </a:xfrm>
          <a:prstGeom prst="rect">
            <a:avLst/>
          </a:prstGeom>
          <a:noFill/>
        </p:spPr>
        <p:txBody>
          <a:bodyPr wrap="square" lIns="68535" tIns="34267" rIns="68535" bIns="34267" rtlCol="0" anchor="ctr">
            <a:spAutoFit/>
          </a:bodyPr>
          <a:lstStyle/>
          <a:p>
            <a:pPr algn="ctr" defTabSz="914378" fontAlgn="auto">
              <a:spcBef>
                <a:spcPts val="0"/>
              </a:spcBef>
              <a:spcAft>
                <a:spcPts val="0"/>
              </a:spcAft>
              <a:defRPr/>
            </a:pPr>
            <a:r>
              <a:rPr lang="en-US" sz="1200" kern="0" dirty="0">
                <a:solidFill>
                  <a:srgbClr val="141414">
                    <a:lumMod val="75000"/>
                    <a:lumOff val="25000"/>
                  </a:srgbClr>
                </a:solidFill>
                <a:latin typeface="Calibri" panose="020F0502020204030204" pitchFamily="34" charset="0"/>
                <a:ea typeface="+mn-ea"/>
                <a:cs typeface="Calibri" panose="020F0502020204030204" pitchFamily="34" charset="0"/>
              </a:rPr>
              <a:t>DEFECT MANAGEMENT PROCESS</a:t>
            </a:r>
          </a:p>
          <a:p>
            <a:pPr algn="ctr" defTabSz="914378" fontAlgn="auto">
              <a:spcBef>
                <a:spcPts val="0"/>
              </a:spcBef>
              <a:spcAft>
                <a:spcPts val="0"/>
              </a:spcAft>
              <a:defRPr/>
            </a:pPr>
            <a:r>
              <a:rPr lang="en-US" sz="1200" b="0" kern="0" dirty="0">
                <a:solidFill>
                  <a:srgbClr val="141414">
                    <a:lumMod val="75000"/>
                    <a:lumOff val="25000"/>
                  </a:srgbClr>
                </a:solidFill>
                <a:latin typeface="Calibri" panose="020F0502020204030204" pitchFamily="34" charset="0"/>
                <a:ea typeface="+mn-ea"/>
                <a:cs typeface="Calibri" panose="020F0502020204030204" pitchFamily="34" charset="0"/>
              </a:rPr>
              <a:t>Structured process to manage defect lifecycle across SDLC</a:t>
            </a:r>
            <a:endParaRPr lang="en-US" sz="1000" b="0" kern="0" dirty="0">
              <a:solidFill>
                <a:srgbClr val="141414">
                  <a:lumMod val="75000"/>
                  <a:lumOff val="25000"/>
                </a:srgbClr>
              </a:solidFill>
              <a:latin typeface="Calibri" panose="020F0502020204030204" pitchFamily="34" charset="0"/>
              <a:ea typeface="+mn-ea"/>
              <a:cs typeface="Calibri" panose="020F0502020204030204" pitchFamily="34" charset="0"/>
            </a:endParaRPr>
          </a:p>
        </p:txBody>
      </p:sp>
      <p:sp>
        <p:nvSpPr>
          <p:cNvPr id="173" name="TextBox 172"/>
          <p:cNvSpPr txBox="1"/>
          <p:nvPr/>
        </p:nvSpPr>
        <p:spPr>
          <a:xfrm>
            <a:off x="1223932" y="641533"/>
            <a:ext cx="1970837" cy="807867"/>
          </a:xfrm>
          <a:prstGeom prst="rect">
            <a:avLst/>
          </a:prstGeom>
          <a:noFill/>
        </p:spPr>
        <p:txBody>
          <a:bodyPr wrap="square" lIns="68535" tIns="34267" rIns="68535" bIns="34267" rtlCol="0" anchor="ctr">
            <a:spAutoFit/>
          </a:bodyPr>
          <a:lstStyle/>
          <a:p>
            <a:pPr algn="ctr" defTabSz="914378" fontAlgn="auto">
              <a:spcBef>
                <a:spcPts val="0"/>
              </a:spcBef>
              <a:spcAft>
                <a:spcPts val="0"/>
              </a:spcAft>
              <a:defRPr/>
            </a:pPr>
            <a:r>
              <a:rPr lang="en-US" sz="1200" kern="0" dirty="0">
                <a:solidFill>
                  <a:srgbClr val="141414">
                    <a:lumMod val="75000"/>
                    <a:lumOff val="25000"/>
                  </a:srgbClr>
                </a:solidFill>
                <a:latin typeface="Calibri" panose="020F0502020204030204" pitchFamily="34" charset="0"/>
                <a:ea typeface="+mn-ea"/>
                <a:cs typeface="Calibri" panose="020F0502020204030204" pitchFamily="34" charset="0"/>
              </a:rPr>
              <a:t>KNOWLEDGE MANAGEMENT</a:t>
            </a:r>
          </a:p>
          <a:p>
            <a:pPr algn="ctr" defTabSz="914378" fontAlgn="auto">
              <a:spcBef>
                <a:spcPts val="0"/>
              </a:spcBef>
              <a:spcAft>
                <a:spcPts val="0"/>
              </a:spcAft>
              <a:defRPr/>
            </a:pPr>
            <a:r>
              <a:rPr lang="en-US" sz="1200" b="0" kern="0" dirty="0">
                <a:solidFill>
                  <a:srgbClr val="141414">
                    <a:lumMod val="75000"/>
                    <a:lumOff val="25000"/>
                  </a:srgbClr>
                </a:solidFill>
                <a:latin typeface="Calibri" panose="020F0502020204030204" pitchFamily="34" charset="0"/>
                <a:ea typeface="+mn-ea"/>
                <a:cs typeface="Calibri" panose="020F0502020204030204" pitchFamily="34" charset="0"/>
              </a:rPr>
              <a:t>CARTS Powered Reusable IMS Scenario Repository</a:t>
            </a:r>
            <a:endParaRPr lang="en-US" sz="1000" b="0" kern="0" dirty="0">
              <a:solidFill>
                <a:srgbClr val="141414">
                  <a:lumMod val="75000"/>
                  <a:lumOff val="25000"/>
                </a:srgbClr>
              </a:solidFill>
              <a:latin typeface="Calibri" panose="020F0502020204030204" pitchFamily="34" charset="0"/>
              <a:ea typeface="+mn-ea"/>
              <a:cs typeface="Calibri" panose="020F0502020204030204" pitchFamily="34" charset="0"/>
            </a:endParaRPr>
          </a:p>
        </p:txBody>
      </p:sp>
      <p:sp>
        <p:nvSpPr>
          <p:cNvPr id="178" name="Rectangle 177"/>
          <p:cNvSpPr/>
          <p:nvPr/>
        </p:nvSpPr>
        <p:spPr>
          <a:xfrm>
            <a:off x="1132780" y="1637691"/>
            <a:ext cx="2135523" cy="888946"/>
          </a:xfrm>
          <a:prstGeom prst="rect">
            <a:avLst/>
          </a:prstGeom>
          <a:solidFill>
            <a:sysClr val="window" lastClr="FFFFFF"/>
          </a:solidFill>
          <a:ln w="3175"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79" name="TextBox 178"/>
          <p:cNvSpPr txBox="1"/>
          <p:nvPr/>
        </p:nvSpPr>
        <p:spPr>
          <a:xfrm>
            <a:off x="1197933" y="1678998"/>
            <a:ext cx="2033705" cy="807867"/>
          </a:xfrm>
          <a:prstGeom prst="rect">
            <a:avLst/>
          </a:prstGeom>
          <a:noFill/>
        </p:spPr>
        <p:txBody>
          <a:bodyPr wrap="square" lIns="68535" tIns="34267" rIns="68535" bIns="34267" rtlCol="0" anchor="ctr">
            <a:spAutoFit/>
          </a:bodyPr>
          <a:lstStyle/>
          <a:p>
            <a:pPr algn="ctr" defTabSz="914378" fontAlgn="auto">
              <a:spcBef>
                <a:spcPts val="0"/>
              </a:spcBef>
              <a:spcAft>
                <a:spcPts val="0"/>
              </a:spcAft>
              <a:defRPr/>
            </a:pPr>
            <a:r>
              <a:rPr lang="en-US" sz="1200" kern="0" dirty="0">
                <a:solidFill>
                  <a:srgbClr val="141414">
                    <a:lumMod val="75000"/>
                    <a:lumOff val="25000"/>
                  </a:srgbClr>
                </a:solidFill>
                <a:latin typeface="Calibri" panose="020F0502020204030204" pitchFamily="34" charset="0"/>
                <a:ea typeface="+mn-ea"/>
                <a:cs typeface="Calibri" panose="020F0502020204030204" pitchFamily="34" charset="0"/>
              </a:rPr>
              <a:t>TEST PROCESS REPOSITORY</a:t>
            </a:r>
          </a:p>
          <a:p>
            <a:pPr algn="ctr" defTabSz="914378" fontAlgn="auto">
              <a:spcBef>
                <a:spcPts val="0"/>
              </a:spcBef>
              <a:spcAft>
                <a:spcPts val="0"/>
              </a:spcAft>
              <a:defRPr/>
            </a:pPr>
            <a:r>
              <a:rPr lang="en-US" sz="1200" b="0" kern="0" dirty="0">
                <a:solidFill>
                  <a:srgbClr val="141414">
                    <a:lumMod val="75000"/>
                    <a:lumOff val="25000"/>
                  </a:srgbClr>
                </a:solidFill>
                <a:latin typeface="Calibri" panose="020F0502020204030204" pitchFamily="34" charset="0"/>
                <a:ea typeface="+mn-ea"/>
                <a:cs typeface="Calibri" panose="020F0502020204030204" pitchFamily="34" charset="0"/>
              </a:rPr>
              <a:t>Centralized QA Repository of standard process &amp; deliverables</a:t>
            </a:r>
            <a:endParaRPr lang="en-US" sz="1000" b="0" kern="0" dirty="0">
              <a:solidFill>
                <a:srgbClr val="141414">
                  <a:lumMod val="75000"/>
                  <a:lumOff val="25000"/>
                </a:srgbClr>
              </a:solidFill>
              <a:latin typeface="Calibri" panose="020F0502020204030204" pitchFamily="34" charset="0"/>
              <a:ea typeface="+mn-ea"/>
              <a:cs typeface="Calibri" panose="020F0502020204030204" pitchFamily="34" charset="0"/>
            </a:endParaRPr>
          </a:p>
        </p:txBody>
      </p:sp>
      <p:sp>
        <p:nvSpPr>
          <p:cNvPr id="182" name="Rectangle 181"/>
          <p:cNvSpPr/>
          <p:nvPr/>
        </p:nvSpPr>
        <p:spPr>
          <a:xfrm>
            <a:off x="6894019" y="1152292"/>
            <a:ext cx="2138768" cy="888946"/>
          </a:xfrm>
          <a:prstGeom prst="rect">
            <a:avLst/>
          </a:prstGeom>
          <a:solidFill>
            <a:sysClr val="window" lastClr="FFFFFF"/>
          </a:solidFill>
          <a:ln w="6350"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83" name="TextBox 182"/>
          <p:cNvSpPr txBox="1"/>
          <p:nvPr/>
        </p:nvSpPr>
        <p:spPr>
          <a:xfrm>
            <a:off x="6938918" y="1186305"/>
            <a:ext cx="2063343" cy="807867"/>
          </a:xfrm>
          <a:prstGeom prst="rect">
            <a:avLst/>
          </a:prstGeom>
          <a:noFill/>
        </p:spPr>
        <p:txBody>
          <a:bodyPr wrap="square" lIns="68535" tIns="34267" rIns="68535" bIns="34267" rtlCol="0" anchor="ctr">
            <a:spAutoFit/>
          </a:bodyPr>
          <a:lstStyle/>
          <a:p>
            <a:pPr algn="ctr" defTabSz="914378" fontAlgn="auto">
              <a:spcBef>
                <a:spcPts val="0"/>
              </a:spcBef>
              <a:spcAft>
                <a:spcPts val="0"/>
              </a:spcAft>
              <a:defRPr/>
            </a:pPr>
            <a:r>
              <a:rPr lang="en-US" sz="1200" kern="0" dirty="0">
                <a:solidFill>
                  <a:srgbClr val="141414">
                    <a:lumMod val="75000"/>
                    <a:lumOff val="25000"/>
                  </a:srgbClr>
                </a:solidFill>
                <a:latin typeface="Calibri" panose="020F0502020204030204" pitchFamily="34" charset="0"/>
                <a:ea typeface="+mn-ea"/>
                <a:cs typeface="Calibri" panose="020F0502020204030204" pitchFamily="34" charset="0"/>
              </a:rPr>
              <a:t>TEST DESIGN &amp; AUTOMATED REGRESSION ANALYSIS</a:t>
            </a:r>
          </a:p>
          <a:p>
            <a:pPr algn="ctr" defTabSz="914378" fontAlgn="auto">
              <a:spcBef>
                <a:spcPts val="0"/>
              </a:spcBef>
              <a:spcAft>
                <a:spcPts val="0"/>
              </a:spcAft>
              <a:defRPr/>
            </a:pPr>
            <a:r>
              <a:rPr lang="en-US" sz="1200" b="0" kern="0" dirty="0">
                <a:solidFill>
                  <a:srgbClr val="141414">
                    <a:lumMod val="75000"/>
                    <a:lumOff val="25000"/>
                  </a:srgbClr>
                </a:solidFill>
                <a:latin typeface="Calibri" panose="020F0502020204030204" pitchFamily="34" charset="0"/>
                <a:ea typeface="+mn-ea"/>
                <a:cs typeface="Calibri" panose="020F0502020204030204" pitchFamily="34" charset="0"/>
              </a:rPr>
              <a:t>Faster Test Design, Regression Analysis using ADPART</a:t>
            </a:r>
            <a:endParaRPr lang="en-US" sz="1000" b="0" kern="0" dirty="0">
              <a:solidFill>
                <a:srgbClr val="141414">
                  <a:lumMod val="75000"/>
                  <a:lumOff val="25000"/>
                </a:srgbClr>
              </a:solidFill>
              <a:latin typeface="Calibri" panose="020F0502020204030204" pitchFamily="34" charset="0"/>
              <a:ea typeface="+mn-ea"/>
              <a:cs typeface="Calibri" panose="020F0502020204030204" pitchFamily="34" charset="0"/>
            </a:endParaRPr>
          </a:p>
        </p:txBody>
      </p:sp>
      <p:sp>
        <p:nvSpPr>
          <p:cNvPr id="184" name="Rectangle 183"/>
          <p:cNvSpPr/>
          <p:nvPr/>
        </p:nvSpPr>
        <p:spPr>
          <a:xfrm>
            <a:off x="2799492" y="4766100"/>
            <a:ext cx="551754" cy="230832"/>
          </a:xfrm>
          <a:prstGeom prst="rect">
            <a:avLst/>
          </a:prstGeom>
        </p:spPr>
        <p:txBody>
          <a:bodyPr wrap="none" anchor="ctr">
            <a:spAutoFit/>
          </a:bodyPr>
          <a:lstStyle/>
          <a:p>
            <a:pPr defTabSz="798290" fontAlgn="auto">
              <a:spcBef>
                <a:spcPts val="0"/>
              </a:spcBef>
              <a:spcAft>
                <a:spcPts val="0"/>
              </a:spcAft>
            </a:pPr>
            <a:r>
              <a:rPr lang="en-US" sz="900" i="1" dirty="0">
                <a:solidFill>
                  <a:prstClr val="black">
                    <a:lumMod val="85000"/>
                    <a:lumOff val="15000"/>
                  </a:prstClr>
                </a:solidFill>
                <a:latin typeface="Calibri" panose="020F0502020204030204" pitchFamily="34" charset="0"/>
                <a:ea typeface="Segoe UI" panose="020B0502040204020203" pitchFamily="34" charset="0"/>
                <a:cs typeface="Calibri" panose="020F0502020204030204" pitchFamily="34" charset="0"/>
              </a:rPr>
              <a:t>Phase 1</a:t>
            </a:r>
          </a:p>
        </p:txBody>
      </p:sp>
      <p:sp>
        <p:nvSpPr>
          <p:cNvPr id="185" name="Rectangle 184"/>
          <p:cNvSpPr/>
          <p:nvPr/>
        </p:nvSpPr>
        <p:spPr>
          <a:xfrm>
            <a:off x="4220851" y="4766100"/>
            <a:ext cx="551754" cy="230832"/>
          </a:xfrm>
          <a:prstGeom prst="rect">
            <a:avLst/>
          </a:prstGeom>
        </p:spPr>
        <p:txBody>
          <a:bodyPr wrap="none" anchor="ctr">
            <a:spAutoFit/>
          </a:bodyPr>
          <a:lstStyle/>
          <a:p>
            <a:pPr defTabSz="798290" fontAlgn="auto">
              <a:spcBef>
                <a:spcPts val="0"/>
              </a:spcBef>
              <a:spcAft>
                <a:spcPts val="0"/>
              </a:spcAft>
            </a:pPr>
            <a:r>
              <a:rPr lang="en-US" sz="900" i="1" dirty="0">
                <a:solidFill>
                  <a:prstClr val="black">
                    <a:lumMod val="85000"/>
                    <a:lumOff val="15000"/>
                  </a:prstClr>
                </a:solidFill>
                <a:latin typeface="Calibri" panose="020F0502020204030204" pitchFamily="34" charset="0"/>
                <a:ea typeface="Segoe UI" panose="020B0502040204020203" pitchFamily="34" charset="0"/>
                <a:cs typeface="Calibri" panose="020F0502020204030204" pitchFamily="34" charset="0"/>
              </a:rPr>
              <a:t>Phase 2</a:t>
            </a:r>
          </a:p>
        </p:txBody>
      </p:sp>
      <p:sp>
        <p:nvSpPr>
          <p:cNvPr id="186" name="Rectangle 185"/>
          <p:cNvSpPr/>
          <p:nvPr/>
        </p:nvSpPr>
        <p:spPr>
          <a:xfrm>
            <a:off x="5656330" y="4766100"/>
            <a:ext cx="551754" cy="230832"/>
          </a:xfrm>
          <a:prstGeom prst="rect">
            <a:avLst/>
          </a:prstGeom>
        </p:spPr>
        <p:txBody>
          <a:bodyPr wrap="none" anchor="ctr">
            <a:spAutoFit/>
          </a:bodyPr>
          <a:lstStyle/>
          <a:p>
            <a:pPr defTabSz="798290" fontAlgn="auto">
              <a:spcBef>
                <a:spcPts val="0"/>
              </a:spcBef>
              <a:spcAft>
                <a:spcPts val="0"/>
              </a:spcAft>
            </a:pPr>
            <a:r>
              <a:rPr lang="en-US" sz="900" i="1" dirty="0">
                <a:solidFill>
                  <a:prstClr val="black">
                    <a:lumMod val="85000"/>
                    <a:lumOff val="15000"/>
                  </a:prstClr>
                </a:solidFill>
                <a:latin typeface="Calibri" panose="020F0502020204030204" pitchFamily="34" charset="0"/>
                <a:ea typeface="Segoe UI" panose="020B0502040204020203" pitchFamily="34" charset="0"/>
                <a:cs typeface="Calibri" panose="020F0502020204030204" pitchFamily="34" charset="0"/>
              </a:rPr>
              <a:t>Phase 3</a:t>
            </a:r>
          </a:p>
        </p:txBody>
      </p:sp>
      <p:grpSp>
        <p:nvGrpSpPr>
          <p:cNvPr id="194" name="Group 193"/>
          <p:cNvGrpSpPr/>
          <p:nvPr/>
        </p:nvGrpSpPr>
        <p:grpSpPr>
          <a:xfrm>
            <a:off x="6924586" y="1223527"/>
            <a:ext cx="139004" cy="176660"/>
            <a:chOff x="1693198" y="614963"/>
            <a:chExt cx="412366" cy="524073"/>
          </a:xfrm>
        </p:grpSpPr>
        <p:sp>
          <p:nvSpPr>
            <p:cNvPr id="195" name="Isosceles Triangle 194"/>
            <p:cNvSpPr/>
            <p:nvPr/>
          </p:nvSpPr>
          <p:spPr>
            <a:xfrm>
              <a:off x="1741361" y="925912"/>
              <a:ext cx="316040" cy="156987"/>
            </a:xfrm>
            <a:prstGeom prst="triangle">
              <a:avLst/>
            </a:prstGeom>
            <a:gradFill>
              <a:gsLst>
                <a:gs pos="0">
                  <a:srgbClr val="FFC000"/>
                </a:gs>
                <a:gs pos="100000">
                  <a:srgbClr val="FFFF0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196" name="Group 195"/>
            <p:cNvGrpSpPr/>
            <p:nvPr/>
          </p:nvGrpSpPr>
          <p:grpSpPr>
            <a:xfrm>
              <a:off x="1693198" y="614963"/>
              <a:ext cx="412366" cy="524073"/>
              <a:chOff x="-1194275" y="355963"/>
              <a:chExt cx="559750" cy="711389"/>
            </a:xfrm>
          </p:grpSpPr>
          <p:sp>
            <p:nvSpPr>
              <p:cNvPr id="197" name="Isosceles Triangle 196"/>
              <p:cNvSpPr/>
              <p:nvPr/>
            </p:nvSpPr>
            <p:spPr>
              <a:xfrm>
                <a:off x="-1143000" y="703169"/>
                <a:ext cx="457200" cy="287983"/>
              </a:xfrm>
              <a:prstGeom prst="triangle">
                <a:avLst/>
              </a:prstGeom>
              <a:gradFill flip="none" rotWithShape="1">
                <a:gsLst>
                  <a:gs pos="0">
                    <a:srgbClr val="4F81BD">
                      <a:lumMod val="5000"/>
                      <a:lumOff val="95000"/>
                      <a:alpha val="22000"/>
                    </a:srgbClr>
                  </a:gs>
                  <a:gs pos="100000">
                    <a:sysClr val="window" lastClr="FFFFFF">
                      <a:alpha val="34000"/>
                    </a:sysClr>
                  </a:gs>
                </a:gsLst>
                <a:lin ang="13500000" scaled="1"/>
                <a:tileRect/>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8" name="Isosceles Triangle 197"/>
              <p:cNvSpPr/>
              <p:nvPr/>
            </p:nvSpPr>
            <p:spPr>
              <a:xfrm flipV="1">
                <a:off x="-1143000" y="420441"/>
                <a:ext cx="457200" cy="287983"/>
              </a:xfrm>
              <a:prstGeom prst="triangle">
                <a:avLst/>
              </a:prstGeom>
              <a:gradFill>
                <a:gsLst>
                  <a:gs pos="0">
                    <a:srgbClr val="4F81BD">
                      <a:lumMod val="5000"/>
                      <a:lumOff val="95000"/>
                      <a:alpha val="53000"/>
                    </a:srgbClr>
                  </a:gs>
                  <a:gs pos="100000">
                    <a:sysClr val="window" lastClr="FFFFFF">
                      <a:alpha val="34000"/>
                    </a:sysClr>
                  </a:gs>
                </a:gsLst>
                <a:lin ang="5400000" scaled="1"/>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99" name="Rectangle 198"/>
              <p:cNvSpPr/>
              <p:nvPr/>
            </p:nvSpPr>
            <p:spPr>
              <a:xfrm>
                <a:off x="-1194275" y="355963"/>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00" name="Rectangle 199"/>
              <p:cNvSpPr/>
              <p:nvPr/>
            </p:nvSpPr>
            <p:spPr>
              <a:xfrm>
                <a:off x="-1194275" y="991152"/>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grpSp>
        <p:nvGrpSpPr>
          <p:cNvPr id="201" name="Group 200"/>
          <p:cNvGrpSpPr/>
          <p:nvPr/>
        </p:nvGrpSpPr>
        <p:grpSpPr>
          <a:xfrm>
            <a:off x="6924586" y="3218113"/>
            <a:ext cx="139004" cy="176660"/>
            <a:chOff x="2162559" y="614963"/>
            <a:chExt cx="412366" cy="524073"/>
          </a:xfrm>
        </p:grpSpPr>
        <p:sp>
          <p:nvSpPr>
            <p:cNvPr id="202" name="Isosceles Triangle 201"/>
            <p:cNvSpPr/>
            <p:nvPr/>
          </p:nvSpPr>
          <p:spPr>
            <a:xfrm>
              <a:off x="2210722" y="892102"/>
              <a:ext cx="316040" cy="190797"/>
            </a:xfrm>
            <a:prstGeom prst="triangle">
              <a:avLst/>
            </a:prstGeom>
            <a:gradFill>
              <a:gsLst>
                <a:gs pos="0">
                  <a:srgbClr val="92D050"/>
                </a:gs>
                <a:gs pos="100000">
                  <a:srgbClr val="00B05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03" name="Isosceles Triangle 202"/>
            <p:cNvSpPr/>
            <p:nvPr/>
          </p:nvSpPr>
          <p:spPr>
            <a:xfrm rot="10800000">
              <a:off x="2299084" y="779491"/>
              <a:ext cx="139316" cy="97686"/>
            </a:xfrm>
            <a:prstGeom prst="triangle">
              <a:avLst/>
            </a:prstGeom>
            <a:gradFill>
              <a:gsLst>
                <a:gs pos="0">
                  <a:srgbClr val="92D050"/>
                </a:gs>
                <a:gs pos="100000">
                  <a:srgbClr val="00B05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04" name="Freeform 203"/>
            <p:cNvSpPr/>
            <p:nvPr/>
          </p:nvSpPr>
          <p:spPr>
            <a:xfrm>
              <a:off x="2369344" y="866775"/>
              <a:ext cx="0" cy="66675"/>
            </a:xfrm>
            <a:custGeom>
              <a:avLst/>
              <a:gdLst>
                <a:gd name="connsiteX0" fmla="*/ 0 w 0"/>
                <a:gd name="connsiteY0" fmla="*/ 0 h 66675"/>
                <a:gd name="connsiteX1" fmla="*/ 0 w 0"/>
                <a:gd name="connsiteY1" fmla="*/ 66675 h 66675"/>
              </a:gdLst>
              <a:ahLst/>
              <a:cxnLst>
                <a:cxn ang="0">
                  <a:pos x="connsiteX0" y="connsiteY0"/>
                </a:cxn>
                <a:cxn ang="0">
                  <a:pos x="connsiteX1" y="connsiteY1"/>
                </a:cxn>
              </a:cxnLst>
              <a:rect l="l" t="t" r="r" b="b"/>
              <a:pathLst>
                <a:path h="66675">
                  <a:moveTo>
                    <a:pt x="0" y="0"/>
                  </a:moveTo>
                  <a:lnTo>
                    <a:pt x="0" y="66675"/>
                  </a:lnTo>
                </a:path>
              </a:pathLst>
            </a:custGeom>
            <a:noFill/>
            <a:ln w="22225" cap="flat" cmpd="sng" algn="ctr">
              <a:gradFill>
                <a:gsLst>
                  <a:gs pos="0">
                    <a:srgbClr val="00B050"/>
                  </a:gs>
                  <a:gs pos="100000">
                    <a:srgbClr val="92D050"/>
                  </a:gs>
                </a:gsLst>
                <a:lin ang="5400000" scaled="1"/>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205" name="Group 204"/>
            <p:cNvGrpSpPr/>
            <p:nvPr/>
          </p:nvGrpSpPr>
          <p:grpSpPr>
            <a:xfrm>
              <a:off x="2162559" y="614963"/>
              <a:ext cx="412366" cy="524073"/>
              <a:chOff x="-1194275" y="355963"/>
              <a:chExt cx="559750" cy="711389"/>
            </a:xfrm>
          </p:grpSpPr>
          <p:sp>
            <p:nvSpPr>
              <p:cNvPr id="206" name="Isosceles Triangle 205"/>
              <p:cNvSpPr/>
              <p:nvPr/>
            </p:nvSpPr>
            <p:spPr>
              <a:xfrm>
                <a:off x="-1143000" y="703169"/>
                <a:ext cx="457200" cy="287983"/>
              </a:xfrm>
              <a:prstGeom prst="triangle">
                <a:avLst/>
              </a:prstGeom>
              <a:gradFill flip="none" rotWithShape="1">
                <a:gsLst>
                  <a:gs pos="0">
                    <a:srgbClr val="4F81BD">
                      <a:lumMod val="5000"/>
                      <a:lumOff val="95000"/>
                      <a:alpha val="22000"/>
                    </a:srgbClr>
                  </a:gs>
                  <a:gs pos="100000">
                    <a:sysClr val="window" lastClr="FFFFFF">
                      <a:alpha val="34000"/>
                    </a:sysClr>
                  </a:gs>
                </a:gsLst>
                <a:lin ang="13500000" scaled="1"/>
                <a:tileRect/>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07" name="Isosceles Triangle 206"/>
              <p:cNvSpPr/>
              <p:nvPr/>
            </p:nvSpPr>
            <p:spPr>
              <a:xfrm flipV="1">
                <a:off x="-1143000" y="420441"/>
                <a:ext cx="457200" cy="287983"/>
              </a:xfrm>
              <a:prstGeom prst="triangle">
                <a:avLst/>
              </a:prstGeom>
              <a:gradFill>
                <a:gsLst>
                  <a:gs pos="0">
                    <a:srgbClr val="4F81BD">
                      <a:lumMod val="5000"/>
                      <a:lumOff val="95000"/>
                      <a:alpha val="53000"/>
                    </a:srgbClr>
                  </a:gs>
                  <a:gs pos="100000">
                    <a:sysClr val="window" lastClr="FFFFFF">
                      <a:alpha val="34000"/>
                    </a:sysClr>
                  </a:gs>
                </a:gsLst>
                <a:lin ang="5400000" scaled="1"/>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08" name="Rectangle 207"/>
              <p:cNvSpPr/>
              <p:nvPr/>
            </p:nvSpPr>
            <p:spPr>
              <a:xfrm>
                <a:off x="-1194275" y="355963"/>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09" name="Rectangle 208"/>
              <p:cNvSpPr/>
              <p:nvPr/>
            </p:nvSpPr>
            <p:spPr>
              <a:xfrm>
                <a:off x="-1194275" y="991152"/>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grpSp>
        <p:nvGrpSpPr>
          <p:cNvPr id="210" name="Group 209"/>
          <p:cNvGrpSpPr/>
          <p:nvPr/>
        </p:nvGrpSpPr>
        <p:grpSpPr>
          <a:xfrm>
            <a:off x="1167072" y="725744"/>
            <a:ext cx="139004" cy="176660"/>
            <a:chOff x="1223932" y="614963"/>
            <a:chExt cx="412366" cy="524073"/>
          </a:xfrm>
        </p:grpSpPr>
        <p:sp>
          <p:nvSpPr>
            <p:cNvPr id="211" name="Isosceles Triangle 210"/>
            <p:cNvSpPr/>
            <p:nvPr/>
          </p:nvSpPr>
          <p:spPr>
            <a:xfrm>
              <a:off x="1340881" y="983010"/>
              <a:ext cx="178467" cy="99890"/>
            </a:xfrm>
            <a:prstGeom prst="triangle">
              <a:avLst/>
            </a:prstGeom>
            <a:gradFill>
              <a:gsLst>
                <a:gs pos="0">
                  <a:srgbClr val="C31230"/>
                </a:gs>
                <a:gs pos="100000">
                  <a:srgbClr val="C0000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212" name="Group 211"/>
            <p:cNvGrpSpPr/>
            <p:nvPr/>
          </p:nvGrpSpPr>
          <p:grpSpPr>
            <a:xfrm>
              <a:off x="1223932" y="614963"/>
              <a:ext cx="412366" cy="524073"/>
              <a:chOff x="-1194275" y="355963"/>
              <a:chExt cx="559750" cy="711389"/>
            </a:xfrm>
          </p:grpSpPr>
          <p:sp>
            <p:nvSpPr>
              <p:cNvPr id="213" name="Isosceles Triangle 212"/>
              <p:cNvSpPr/>
              <p:nvPr/>
            </p:nvSpPr>
            <p:spPr>
              <a:xfrm>
                <a:off x="-1143000" y="703169"/>
                <a:ext cx="457200" cy="287983"/>
              </a:xfrm>
              <a:prstGeom prst="triangle">
                <a:avLst/>
              </a:prstGeom>
              <a:gradFill flip="none" rotWithShape="1">
                <a:gsLst>
                  <a:gs pos="0">
                    <a:srgbClr val="4F81BD">
                      <a:lumMod val="5000"/>
                      <a:lumOff val="95000"/>
                      <a:alpha val="22000"/>
                    </a:srgbClr>
                  </a:gs>
                  <a:gs pos="100000">
                    <a:sysClr val="window" lastClr="FFFFFF">
                      <a:alpha val="34000"/>
                    </a:sysClr>
                  </a:gs>
                </a:gsLst>
                <a:lin ang="13500000" scaled="1"/>
                <a:tileRect/>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14" name="Isosceles Triangle 213"/>
              <p:cNvSpPr/>
              <p:nvPr/>
            </p:nvSpPr>
            <p:spPr>
              <a:xfrm flipV="1">
                <a:off x="-1143000" y="420441"/>
                <a:ext cx="457200" cy="287983"/>
              </a:xfrm>
              <a:prstGeom prst="triangle">
                <a:avLst/>
              </a:prstGeom>
              <a:gradFill>
                <a:gsLst>
                  <a:gs pos="0">
                    <a:srgbClr val="4F81BD">
                      <a:lumMod val="5000"/>
                      <a:lumOff val="95000"/>
                      <a:alpha val="53000"/>
                    </a:srgbClr>
                  </a:gs>
                  <a:gs pos="100000">
                    <a:sysClr val="window" lastClr="FFFFFF">
                      <a:alpha val="34000"/>
                    </a:sysClr>
                  </a:gs>
                </a:gsLst>
                <a:lin ang="5400000" scaled="1"/>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15" name="Rectangle 214"/>
              <p:cNvSpPr/>
              <p:nvPr/>
            </p:nvSpPr>
            <p:spPr>
              <a:xfrm>
                <a:off x="-1194275" y="355963"/>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16" name="Rectangle 215"/>
              <p:cNvSpPr/>
              <p:nvPr/>
            </p:nvSpPr>
            <p:spPr>
              <a:xfrm>
                <a:off x="-1194275" y="991152"/>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grpSp>
        <p:nvGrpSpPr>
          <p:cNvPr id="217" name="Group 216"/>
          <p:cNvGrpSpPr/>
          <p:nvPr/>
        </p:nvGrpSpPr>
        <p:grpSpPr>
          <a:xfrm>
            <a:off x="1167072" y="1707584"/>
            <a:ext cx="139004" cy="176660"/>
            <a:chOff x="1223932" y="614963"/>
            <a:chExt cx="412366" cy="524073"/>
          </a:xfrm>
        </p:grpSpPr>
        <p:sp>
          <p:nvSpPr>
            <p:cNvPr id="218" name="Isosceles Triangle 217"/>
            <p:cNvSpPr/>
            <p:nvPr/>
          </p:nvSpPr>
          <p:spPr>
            <a:xfrm>
              <a:off x="1340881" y="983010"/>
              <a:ext cx="178467" cy="99890"/>
            </a:xfrm>
            <a:prstGeom prst="triangle">
              <a:avLst/>
            </a:prstGeom>
            <a:gradFill>
              <a:gsLst>
                <a:gs pos="0">
                  <a:srgbClr val="C31230"/>
                </a:gs>
                <a:gs pos="100000">
                  <a:srgbClr val="C0000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219" name="Group 218"/>
            <p:cNvGrpSpPr/>
            <p:nvPr/>
          </p:nvGrpSpPr>
          <p:grpSpPr>
            <a:xfrm>
              <a:off x="1223932" y="614963"/>
              <a:ext cx="412366" cy="524073"/>
              <a:chOff x="-1194275" y="355963"/>
              <a:chExt cx="559750" cy="711389"/>
            </a:xfrm>
          </p:grpSpPr>
          <p:sp>
            <p:nvSpPr>
              <p:cNvPr id="220" name="Isosceles Triangle 219"/>
              <p:cNvSpPr/>
              <p:nvPr/>
            </p:nvSpPr>
            <p:spPr>
              <a:xfrm>
                <a:off x="-1143000" y="703169"/>
                <a:ext cx="457200" cy="287983"/>
              </a:xfrm>
              <a:prstGeom prst="triangle">
                <a:avLst/>
              </a:prstGeom>
              <a:gradFill flip="none" rotWithShape="1">
                <a:gsLst>
                  <a:gs pos="0">
                    <a:srgbClr val="4F81BD">
                      <a:lumMod val="5000"/>
                      <a:lumOff val="95000"/>
                      <a:alpha val="22000"/>
                    </a:srgbClr>
                  </a:gs>
                  <a:gs pos="100000">
                    <a:sysClr val="window" lastClr="FFFFFF">
                      <a:alpha val="34000"/>
                    </a:sysClr>
                  </a:gs>
                </a:gsLst>
                <a:lin ang="13500000" scaled="1"/>
                <a:tileRect/>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1" name="Isosceles Triangle 220"/>
              <p:cNvSpPr/>
              <p:nvPr/>
            </p:nvSpPr>
            <p:spPr>
              <a:xfrm flipV="1">
                <a:off x="-1143000" y="420441"/>
                <a:ext cx="457200" cy="287983"/>
              </a:xfrm>
              <a:prstGeom prst="triangle">
                <a:avLst/>
              </a:prstGeom>
              <a:gradFill>
                <a:gsLst>
                  <a:gs pos="0">
                    <a:srgbClr val="4F81BD">
                      <a:lumMod val="5000"/>
                      <a:lumOff val="95000"/>
                      <a:alpha val="53000"/>
                    </a:srgbClr>
                  </a:gs>
                  <a:gs pos="100000">
                    <a:sysClr val="window" lastClr="FFFFFF">
                      <a:alpha val="34000"/>
                    </a:sysClr>
                  </a:gs>
                </a:gsLst>
                <a:lin ang="5400000" scaled="1"/>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2" name="Rectangle 221"/>
              <p:cNvSpPr/>
              <p:nvPr/>
            </p:nvSpPr>
            <p:spPr>
              <a:xfrm>
                <a:off x="-1194275" y="355963"/>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3" name="Rectangle 222"/>
              <p:cNvSpPr/>
              <p:nvPr/>
            </p:nvSpPr>
            <p:spPr>
              <a:xfrm>
                <a:off x="-1194275" y="991152"/>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grpSp>
        <p:nvGrpSpPr>
          <p:cNvPr id="224" name="Group 223"/>
          <p:cNvGrpSpPr/>
          <p:nvPr/>
        </p:nvGrpSpPr>
        <p:grpSpPr>
          <a:xfrm>
            <a:off x="1167072" y="2690740"/>
            <a:ext cx="139004" cy="176660"/>
            <a:chOff x="1223932" y="614963"/>
            <a:chExt cx="412366" cy="524073"/>
          </a:xfrm>
        </p:grpSpPr>
        <p:sp>
          <p:nvSpPr>
            <p:cNvPr id="225" name="Isosceles Triangle 224"/>
            <p:cNvSpPr/>
            <p:nvPr/>
          </p:nvSpPr>
          <p:spPr>
            <a:xfrm>
              <a:off x="1340881" y="983010"/>
              <a:ext cx="178467" cy="99890"/>
            </a:xfrm>
            <a:prstGeom prst="triangle">
              <a:avLst/>
            </a:prstGeom>
            <a:gradFill>
              <a:gsLst>
                <a:gs pos="0">
                  <a:srgbClr val="C31230"/>
                </a:gs>
                <a:gs pos="100000">
                  <a:srgbClr val="C0000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226" name="Group 225"/>
            <p:cNvGrpSpPr/>
            <p:nvPr/>
          </p:nvGrpSpPr>
          <p:grpSpPr>
            <a:xfrm>
              <a:off x="1223932" y="614963"/>
              <a:ext cx="412366" cy="524073"/>
              <a:chOff x="-1194275" y="355963"/>
              <a:chExt cx="559750" cy="711389"/>
            </a:xfrm>
          </p:grpSpPr>
          <p:sp>
            <p:nvSpPr>
              <p:cNvPr id="227" name="Isosceles Triangle 226"/>
              <p:cNvSpPr/>
              <p:nvPr/>
            </p:nvSpPr>
            <p:spPr>
              <a:xfrm>
                <a:off x="-1143000" y="703169"/>
                <a:ext cx="457200" cy="287983"/>
              </a:xfrm>
              <a:prstGeom prst="triangle">
                <a:avLst/>
              </a:prstGeom>
              <a:gradFill flip="none" rotWithShape="1">
                <a:gsLst>
                  <a:gs pos="0">
                    <a:srgbClr val="4F81BD">
                      <a:lumMod val="5000"/>
                      <a:lumOff val="95000"/>
                      <a:alpha val="22000"/>
                    </a:srgbClr>
                  </a:gs>
                  <a:gs pos="100000">
                    <a:sysClr val="window" lastClr="FFFFFF">
                      <a:alpha val="34000"/>
                    </a:sysClr>
                  </a:gs>
                </a:gsLst>
                <a:lin ang="13500000" scaled="1"/>
                <a:tileRect/>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8" name="Isosceles Triangle 227"/>
              <p:cNvSpPr/>
              <p:nvPr/>
            </p:nvSpPr>
            <p:spPr>
              <a:xfrm flipV="1">
                <a:off x="-1143000" y="420441"/>
                <a:ext cx="457200" cy="287983"/>
              </a:xfrm>
              <a:prstGeom prst="triangle">
                <a:avLst/>
              </a:prstGeom>
              <a:gradFill>
                <a:gsLst>
                  <a:gs pos="0">
                    <a:srgbClr val="4F81BD">
                      <a:lumMod val="5000"/>
                      <a:lumOff val="95000"/>
                      <a:alpha val="53000"/>
                    </a:srgbClr>
                  </a:gs>
                  <a:gs pos="100000">
                    <a:sysClr val="window" lastClr="FFFFFF">
                      <a:alpha val="34000"/>
                    </a:sysClr>
                  </a:gs>
                </a:gsLst>
                <a:lin ang="5400000" scaled="1"/>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29" name="Rectangle 228"/>
              <p:cNvSpPr/>
              <p:nvPr/>
            </p:nvSpPr>
            <p:spPr>
              <a:xfrm>
                <a:off x="-1194275" y="355963"/>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30" name="Rectangle 229"/>
              <p:cNvSpPr/>
              <p:nvPr/>
            </p:nvSpPr>
            <p:spPr>
              <a:xfrm>
                <a:off x="-1194275" y="991152"/>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sp>
        <p:nvSpPr>
          <p:cNvPr id="249" name="Rectangle 248"/>
          <p:cNvSpPr/>
          <p:nvPr/>
        </p:nvSpPr>
        <p:spPr>
          <a:xfrm>
            <a:off x="1132780" y="3627020"/>
            <a:ext cx="2135523" cy="888946"/>
          </a:xfrm>
          <a:prstGeom prst="rect">
            <a:avLst/>
          </a:prstGeom>
          <a:solidFill>
            <a:sysClr val="window" lastClr="FFFFFF"/>
          </a:solidFill>
          <a:ln w="6350" cap="flat" cmpd="sng" algn="ctr">
            <a:solidFill>
              <a:sysClr val="window" lastClr="FFFFFF">
                <a:lumMod val="85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50" name="TextBox 249"/>
          <p:cNvSpPr txBox="1"/>
          <p:nvPr/>
        </p:nvSpPr>
        <p:spPr>
          <a:xfrm>
            <a:off x="1239162" y="3668036"/>
            <a:ext cx="1940376" cy="807867"/>
          </a:xfrm>
          <a:prstGeom prst="rect">
            <a:avLst/>
          </a:prstGeom>
          <a:noFill/>
        </p:spPr>
        <p:txBody>
          <a:bodyPr wrap="square" lIns="68535" tIns="34267" rIns="68535" bIns="34267" rtlCol="0" anchor="ctr">
            <a:spAutoFit/>
          </a:bodyPr>
          <a:lstStyle/>
          <a:p>
            <a:pPr algn="ctr" defTabSz="914378" fontAlgn="auto">
              <a:spcBef>
                <a:spcPts val="0"/>
              </a:spcBef>
              <a:spcAft>
                <a:spcPts val="0"/>
              </a:spcAft>
              <a:defRPr/>
            </a:pPr>
            <a:r>
              <a:rPr lang="en-US" sz="1200" kern="0" dirty="0">
                <a:solidFill>
                  <a:srgbClr val="141414">
                    <a:lumMod val="75000"/>
                    <a:lumOff val="25000"/>
                  </a:srgbClr>
                </a:solidFill>
                <a:latin typeface="Calibri" panose="020F0502020204030204" pitchFamily="34" charset="0"/>
                <a:cs typeface="Calibri" panose="020F0502020204030204" pitchFamily="34" charset="0"/>
              </a:rPr>
              <a:t>INTELLIGENT QUALITY DASHBOARD</a:t>
            </a:r>
          </a:p>
          <a:p>
            <a:pPr algn="ctr" defTabSz="914378" fontAlgn="auto">
              <a:spcBef>
                <a:spcPts val="0"/>
              </a:spcBef>
              <a:spcAft>
                <a:spcPts val="0"/>
              </a:spcAft>
              <a:defRPr/>
            </a:pPr>
            <a:r>
              <a:rPr lang="en-US" sz="1200" b="0" kern="0" dirty="0">
                <a:solidFill>
                  <a:srgbClr val="141414">
                    <a:lumMod val="75000"/>
                    <a:lumOff val="25000"/>
                  </a:srgbClr>
                </a:solidFill>
                <a:latin typeface="Calibri" panose="020F0502020204030204" pitchFamily="34" charset="0"/>
                <a:cs typeface="Calibri" panose="020F0502020204030204" pitchFamily="34" charset="0"/>
              </a:rPr>
              <a:t>Single View of Quality for entire IMS Program</a:t>
            </a:r>
            <a:endParaRPr lang="en-US" sz="1000" b="0" kern="0" dirty="0">
              <a:solidFill>
                <a:srgbClr val="141414">
                  <a:lumMod val="75000"/>
                  <a:lumOff val="25000"/>
                </a:srgbClr>
              </a:solidFill>
              <a:latin typeface="Calibri" panose="020F0502020204030204" pitchFamily="34" charset="0"/>
              <a:cs typeface="Calibri" panose="020F0502020204030204" pitchFamily="34" charset="0"/>
            </a:endParaRPr>
          </a:p>
        </p:txBody>
      </p:sp>
      <p:grpSp>
        <p:nvGrpSpPr>
          <p:cNvPr id="258" name="Group 257"/>
          <p:cNvGrpSpPr/>
          <p:nvPr/>
        </p:nvGrpSpPr>
        <p:grpSpPr>
          <a:xfrm>
            <a:off x="1156369" y="3676761"/>
            <a:ext cx="139004" cy="176660"/>
            <a:chOff x="1693198" y="614963"/>
            <a:chExt cx="412366" cy="524073"/>
          </a:xfrm>
        </p:grpSpPr>
        <p:sp>
          <p:nvSpPr>
            <p:cNvPr id="259" name="Isosceles Triangle 258"/>
            <p:cNvSpPr/>
            <p:nvPr/>
          </p:nvSpPr>
          <p:spPr>
            <a:xfrm>
              <a:off x="1741361" y="925912"/>
              <a:ext cx="316040" cy="156987"/>
            </a:xfrm>
            <a:prstGeom prst="triangle">
              <a:avLst/>
            </a:prstGeom>
            <a:gradFill>
              <a:gsLst>
                <a:gs pos="0">
                  <a:srgbClr val="FFC000"/>
                </a:gs>
                <a:gs pos="100000">
                  <a:srgbClr val="FFFF0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260" name="Group 259"/>
            <p:cNvGrpSpPr/>
            <p:nvPr/>
          </p:nvGrpSpPr>
          <p:grpSpPr>
            <a:xfrm>
              <a:off x="1693198" y="614963"/>
              <a:ext cx="412366" cy="524073"/>
              <a:chOff x="-1194275" y="355963"/>
              <a:chExt cx="559750" cy="711389"/>
            </a:xfrm>
          </p:grpSpPr>
          <p:sp>
            <p:nvSpPr>
              <p:cNvPr id="261" name="Isosceles Triangle 260"/>
              <p:cNvSpPr/>
              <p:nvPr/>
            </p:nvSpPr>
            <p:spPr>
              <a:xfrm>
                <a:off x="-1143000" y="703169"/>
                <a:ext cx="457200" cy="287983"/>
              </a:xfrm>
              <a:prstGeom prst="triangle">
                <a:avLst/>
              </a:prstGeom>
              <a:gradFill flip="none" rotWithShape="1">
                <a:gsLst>
                  <a:gs pos="0">
                    <a:srgbClr val="4F81BD">
                      <a:lumMod val="5000"/>
                      <a:lumOff val="95000"/>
                      <a:alpha val="22000"/>
                    </a:srgbClr>
                  </a:gs>
                  <a:gs pos="100000">
                    <a:sysClr val="window" lastClr="FFFFFF">
                      <a:alpha val="34000"/>
                    </a:sysClr>
                  </a:gs>
                </a:gsLst>
                <a:lin ang="13500000" scaled="1"/>
                <a:tileRect/>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62" name="Isosceles Triangle 261"/>
              <p:cNvSpPr/>
              <p:nvPr/>
            </p:nvSpPr>
            <p:spPr>
              <a:xfrm flipV="1">
                <a:off x="-1143000" y="420441"/>
                <a:ext cx="457200" cy="287983"/>
              </a:xfrm>
              <a:prstGeom prst="triangle">
                <a:avLst/>
              </a:prstGeom>
              <a:gradFill>
                <a:gsLst>
                  <a:gs pos="0">
                    <a:srgbClr val="4F81BD">
                      <a:lumMod val="5000"/>
                      <a:lumOff val="95000"/>
                      <a:alpha val="53000"/>
                    </a:srgbClr>
                  </a:gs>
                  <a:gs pos="100000">
                    <a:sysClr val="window" lastClr="FFFFFF">
                      <a:alpha val="34000"/>
                    </a:sysClr>
                  </a:gs>
                </a:gsLst>
                <a:lin ang="5400000" scaled="1"/>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63" name="Rectangle 262"/>
              <p:cNvSpPr/>
              <p:nvPr/>
            </p:nvSpPr>
            <p:spPr>
              <a:xfrm>
                <a:off x="-1194275" y="355963"/>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64" name="Rectangle 263"/>
              <p:cNvSpPr/>
              <p:nvPr/>
            </p:nvSpPr>
            <p:spPr>
              <a:xfrm>
                <a:off x="-1194275" y="991152"/>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grpSp>
        <p:nvGrpSpPr>
          <p:cNvPr id="265" name="Group 264"/>
          <p:cNvGrpSpPr/>
          <p:nvPr/>
        </p:nvGrpSpPr>
        <p:grpSpPr>
          <a:xfrm>
            <a:off x="6924586" y="2180052"/>
            <a:ext cx="139004" cy="176660"/>
            <a:chOff x="2162559" y="614963"/>
            <a:chExt cx="412366" cy="524073"/>
          </a:xfrm>
        </p:grpSpPr>
        <p:sp>
          <p:nvSpPr>
            <p:cNvPr id="266" name="Isosceles Triangle 265"/>
            <p:cNvSpPr/>
            <p:nvPr/>
          </p:nvSpPr>
          <p:spPr>
            <a:xfrm>
              <a:off x="2210722" y="892102"/>
              <a:ext cx="316040" cy="190797"/>
            </a:xfrm>
            <a:prstGeom prst="triangle">
              <a:avLst/>
            </a:prstGeom>
            <a:gradFill>
              <a:gsLst>
                <a:gs pos="0">
                  <a:srgbClr val="92D050"/>
                </a:gs>
                <a:gs pos="100000">
                  <a:srgbClr val="00B05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67" name="Isosceles Triangle 266"/>
            <p:cNvSpPr/>
            <p:nvPr/>
          </p:nvSpPr>
          <p:spPr>
            <a:xfrm rot="10800000">
              <a:off x="2299084" y="779491"/>
              <a:ext cx="139316" cy="97686"/>
            </a:xfrm>
            <a:prstGeom prst="triangle">
              <a:avLst/>
            </a:prstGeom>
            <a:gradFill>
              <a:gsLst>
                <a:gs pos="0">
                  <a:srgbClr val="92D050"/>
                </a:gs>
                <a:gs pos="100000">
                  <a:srgbClr val="00B050"/>
                </a:gs>
              </a:gsLst>
              <a:lin ang="13500000" scaled="1"/>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68" name="Freeform 267"/>
            <p:cNvSpPr/>
            <p:nvPr/>
          </p:nvSpPr>
          <p:spPr>
            <a:xfrm>
              <a:off x="2369344" y="866775"/>
              <a:ext cx="0" cy="66675"/>
            </a:xfrm>
            <a:custGeom>
              <a:avLst/>
              <a:gdLst>
                <a:gd name="connsiteX0" fmla="*/ 0 w 0"/>
                <a:gd name="connsiteY0" fmla="*/ 0 h 66675"/>
                <a:gd name="connsiteX1" fmla="*/ 0 w 0"/>
                <a:gd name="connsiteY1" fmla="*/ 66675 h 66675"/>
              </a:gdLst>
              <a:ahLst/>
              <a:cxnLst>
                <a:cxn ang="0">
                  <a:pos x="connsiteX0" y="connsiteY0"/>
                </a:cxn>
                <a:cxn ang="0">
                  <a:pos x="connsiteX1" y="connsiteY1"/>
                </a:cxn>
              </a:cxnLst>
              <a:rect l="l" t="t" r="r" b="b"/>
              <a:pathLst>
                <a:path h="66675">
                  <a:moveTo>
                    <a:pt x="0" y="0"/>
                  </a:moveTo>
                  <a:lnTo>
                    <a:pt x="0" y="66675"/>
                  </a:lnTo>
                </a:path>
              </a:pathLst>
            </a:custGeom>
            <a:noFill/>
            <a:ln w="22225" cap="flat" cmpd="sng" algn="ctr">
              <a:gradFill>
                <a:gsLst>
                  <a:gs pos="0">
                    <a:srgbClr val="00B050"/>
                  </a:gs>
                  <a:gs pos="100000">
                    <a:srgbClr val="92D050"/>
                  </a:gs>
                </a:gsLst>
                <a:lin ang="5400000" scaled="1"/>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269" name="Group 268"/>
            <p:cNvGrpSpPr/>
            <p:nvPr/>
          </p:nvGrpSpPr>
          <p:grpSpPr>
            <a:xfrm>
              <a:off x="2162559" y="614963"/>
              <a:ext cx="412366" cy="524073"/>
              <a:chOff x="-1194275" y="355963"/>
              <a:chExt cx="559750" cy="711389"/>
            </a:xfrm>
          </p:grpSpPr>
          <p:sp>
            <p:nvSpPr>
              <p:cNvPr id="270" name="Isosceles Triangle 269"/>
              <p:cNvSpPr/>
              <p:nvPr/>
            </p:nvSpPr>
            <p:spPr>
              <a:xfrm>
                <a:off x="-1143000" y="703169"/>
                <a:ext cx="457200" cy="287983"/>
              </a:xfrm>
              <a:prstGeom prst="triangle">
                <a:avLst/>
              </a:prstGeom>
              <a:gradFill flip="none" rotWithShape="1">
                <a:gsLst>
                  <a:gs pos="0">
                    <a:srgbClr val="4F81BD">
                      <a:lumMod val="5000"/>
                      <a:lumOff val="95000"/>
                      <a:alpha val="22000"/>
                    </a:srgbClr>
                  </a:gs>
                  <a:gs pos="100000">
                    <a:sysClr val="window" lastClr="FFFFFF">
                      <a:alpha val="34000"/>
                    </a:sysClr>
                  </a:gs>
                </a:gsLst>
                <a:lin ang="13500000" scaled="1"/>
                <a:tileRect/>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71" name="Isosceles Triangle 270"/>
              <p:cNvSpPr/>
              <p:nvPr/>
            </p:nvSpPr>
            <p:spPr>
              <a:xfrm flipV="1">
                <a:off x="-1143000" y="420441"/>
                <a:ext cx="457200" cy="287983"/>
              </a:xfrm>
              <a:prstGeom prst="triangle">
                <a:avLst/>
              </a:prstGeom>
              <a:gradFill>
                <a:gsLst>
                  <a:gs pos="0">
                    <a:srgbClr val="4F81BD">
                      <a:lumMod val="5000"/>
                      <a:lumOff val="95000"/>
                      <a:alpha val="53000"/>
                    </a:srgbClr>
                  </a:gs>
                  <a:gs pos="100000">
                    <a:sysClr val="window" lastClr="FFFFFF">
                      <a:alpha val="34000"/>
                    </a:sysClr>
                  </a:gs>
                </a:gsLst>
                <a:lin ang="5400000" scaled="1"/>
              </a:gradFill>
              <a:ln w="635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72" name="Rectangle 271"/>
              <p:cNvSpPr/>
              <p:nvPr/>
            </p:nvSpPr>
            <p:spPr>
              <a:xfrm>
                <a:off x="-1194275" y="355963"/>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73" name="Rectangle 272"/>
              <p:cNvSpPr/>
              <p:nvPr/>
            </p:nvSpPr>
            <p:spPr>
              <a:xfrm>
                <a:off x="-1194275" y="991152"/>
                <a:ext cx="559750" cy="76200"/>
              </a:xfrm>
              <a:prstGeom prst="rect">
                <a:avLst/>
              </a:prstGeom>
              <a:solidFill>
                <a:sysClr val="windowText" lastClr="000000">
                  <a:lumMod val="65000"/>
                  <a:lumOff val="3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grpSp>
        <p:nvGrpSpPr>
          <p:cNvPr id="11" name="Group 10"/>
          <p:cNvGrpSpPr/>
          <p:nvPr/>
        </p:nvGrpSpPr>
        <p:grpSpPr>
          <a:xfrm>
            <a:off x="5943852" y="3148943"/>
            <a:ext cx="888948" cy="890712"/>
            <a:chOff x="5943852" y="3148943"/>
            <a:chExt cx="888948" cy="890712"/>
          </a:xfrm>
          <a:effectLst>
            <a:outerShdw blurRad="50800" dist="38100" dir="2700000" algn="tl" rotWithShape="0">
              <a:prstClr val="black">
                <a:alpha val="40000"/>
              </a:prstClr>
            </a:outerShdw>
          </a:effectLst>
        </p:grpSpPr>
        <p:pic>
          <p:nvPicPr>
            <p:cNvPr id="1028" name="Picture 4" descr="Smartwatch with earth globe Free Photo"/>
            <p:cNvPicPr>
              <a:picLocks noChangeAspect="1" noChangeArrowheads="1"/>
            </p:cNvPicPr>
            <p:nvPr/>
          </p:nvPicPr>
          <p:blipFill rotWithShape="1">
            <a:blip r:embed="rId3">
              <a:extLst>
                <a:ext uri="{28A0092B-C50C-407E-A947-70E740481C1C}">
                  <a14:useLocalDpi xmlns:a14="http://schemas.microsoft.com/office/drawing/2010/main" val="0"/>
                </a:ext>
              </a:extLst>
            </a:blip>
            <a:srcRect l="16693" r="16693"/>
            <a:stretch/>
          </p:blipFill>
          <p:spPr bwMode="auto">
            <a:xfrm>
              <a:off x="5943852" y="3152687"/>
              <a:ext cx="886968" cy="886968"/>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5943852" y="3148943"/>
              <a:ext cx="888948" cy="888946"/>
            </a:xfrm>
            <a:prstGeom prst="rect">
              <a:avLst/>
            </a:prstGeom>
            <a:solidFill>
              <a:schemeClr val="tx1">
                <a:lumMod val="95000"/>
                <a:lumOff val="5000"/>
                <a:alpha val="4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12" name="Group 11"/>
          <p:cNvGrpSpPr/>
          <p:nvPr/>
        </p:nvGrpSpPr>
        <p:grpSpPr>
          <a:xfrm>
            <a:off x="5943852" y="1152292"/>
            <a:ext cx="888948" cy="888946"/>
            <a:chOff x="5943852" y="1152292"/>
            <a:chExt cx="888948" cy="888946"/>
          </a:xfrm>
          <a:effectLst>
            <a:outerShdw blurRad="50800" dist="38100" dir="2700000" algn="tl" rotWithShape="0">
              <a:prstClr val="black">
                <a:alpha val="40000"/>
              </a:prstClr>
            </a:outerShdw>
          </a:effectLst>
        </p:grpSpPr>
        <p:pic>
          <p:nvPicPr>
            <p:cNvPr id="1030" name="Picture 6" descr="Ethnic hands typing on laptop Free Photo"/>
            <p:cNvPicPr>
              <a:picLocks noChangeAspect="1" noChangeArrowheads="1"/>
            </p:cNvPicPr>
            <p:nvPr/>
          </p:nvPicPr>
          <p:blipFill rotWithShape="1">
            <a:blip r:embed="rId4">
              <a:extLst>
                <a:ext uri="{28A0092B-C50C-407E-A947-70E740481C1C}">
                  <a14:useLocalDpi xmlns:a14="http://schemas.microsoft.com/office/drawing/2010/main" val="0"/>
                </a:ext>
              </a:extLst>
            </a:blip>
            <a:srcRect l="16586" r="16586"/>
            <a:stretch/>
          </p:blipFill>
          <p:spPr bwMode="auto">
            <a:xfrm>
              <a:off x="5943852" y="1152292"/>
              <a:ext cx="886968" cy="886968"/>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p:cNvSpPr/>
            <p:nvPr/>
          </p:nvSpPr>
          <p:spPr>
            <a:xfrm>
              <a:off x="5943852" y="1152292"/>
              <a:ext cx="888948" cy="888946"/>
            </a:xfrm>
            <a:prstGeom prst="rect">
              <a:avLst/>
            </a:prstGeom>
            <a:solidFill>
              <a:schemeClr val="tx1">
                <a:lumMod val="95000"/>
                <a:lumOff val="5000"/>
                <a:alpha val="51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9" name="Group 8"/>
          <p:cNvGrpSpPr/>
          <p:nvPr/>
        </p:nvGrpSpPr>
        <p:grpSpPr>
          <a:xfrm>
            <a:off x="123797" y="3625042"/>
            <a:ext cx="890021" cy="888946"/>
            <a:chOff x="123797" y="3625042"/>
            <a:chExt cx="890021" cy="888946"/>
          </a:xfrm>
          <a:effectLst>
            <a:outerShdw blurRad="50800" dist="38100" dir="2700000" algn="tl" rotWithShape="0">
              <a:prstClr val="black">
                <a:alpha val="40000"/>
              </a:prstClr>
            </a:outerShdw>
          </a:effectLst>
        </p:grpSpPr>
        <p:pic>
          <p:nvPicPr>
            <p:cNvPr id="1040" name="Picture 16" descr="Hi-Tech Futuristic HUD Display Circle Elements Free Photo"/>
            <p:cNvPicPr>
              <a:picLocks noChangeAspect="1" noChangeArrowheads="1"/>
            </p:cNvPicPr>
            <p:nvPr/>
          </p:nvPicPr>
          <p:blipFill rotWithShape="1">
            <a:blip r:embed="rId5">
              <a:extLst>
                <a:ext uri="{28A0092B-C50C-407E-A947-70E740481C1C}">
                  <a14:useLocalDpi xmlns:a14="http://schemas.microsoft.com/office/drawing/2010/main" val="0"/>
                </a:ext>
              </a:extLst>
            </a:blip>
            <a:srcRect l="21885" r="21885"/>
            <a:stretch/>
          </p:blipFill>
          <p:spPr bwMode="auto">
            <a:xfrm>
              <a:off x="126850" y="3627020"/>
              <a:ext cx="886968" cy="886968"/>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p:cNvSpPr/>
            <p:nvPr/>
          </p:nvSpPr>
          <p:spPr>
            <a:xfrm>
              <a:off x="123797" y="3625042"/>
              <a:ext cx="888948" cy="888946"/>
            </a:xfrm>
            <a:prstGeom prst="rect">
              <a:avLst/>
            </a:prstGeom>
            <a:solidFill>
              <a:srgbClr val="386396">
                <a:alpha val="2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8" name="Group 7"/>
          <p:cNvGrpSpPr/>
          <p:nvPr/>
        </p:nvGrpSpPr>
        <p:grpSpPr>
          <a:xfrm>
            <a:off x="132591" y="2633052"/>
            <a:ext cx="886968" cy="888946"/>
            <a:chOff x="132591" y="2633052"/>
            <a:chExt cx="886968" cy="888946"/>
          </a:xfrm>
          <a:effectLst>
            <a:outerShdw blurRad="50800" dist="38100" dir="2700000" algn="tl" rotWithShape="0">
              <a:prstClr val="black">
                <a:alpha val="40000"/>
              </a:prstClr>
            </a:outerShdw>
          </a:effectLst>
        </p:grpSpPr>
        <p:pic>
          <p:nvPicPr>
            <p:cNvPr id="1038" name="Picture 14" descr="safety extinguisher instrument utility faucet Free Photo"/>
            <p:cNvPicPr>
              <a:picLocks noChangeAspect="1" noChangeArrowheads="1"/>
            </p:cNvPicPr>
            <p:nvPr/>
          </p:nvPicPr>
          <p:blipFill rotWithShape="1">
            <a:blip r:embed="rId6">
              <a:extLst>
                <a:ext uri="{28A0092B-C50C-407E-A947-70E740481C1C}">
                  <a14:useLocalDpi xmlns:a14="http://schemas.microsoft.com/office/drawing/2010/main" val="0"/>
                </a:ext>
              </a:extLst>
            </a:blip>
            <a:srcRect l="16693" r="16693"/>
            <a:stretch/>
          </p:blipFill>
          <p:spPr bwMode="auto">
            <a:xfrm>
              <a:off x="132591" y="2635030"/>
              <a:ext cx="886968" cy="886968"/>
            </a:xfrm>
            <a:prstGeom prst="rect">
              <a:avLst/>
            </a:prstGeom>
            <a:noFill/>
            <a:extLst>
              <a:ext uri="{909E8E84-426E-40DD-AFC4-6F175D3DCCD1}">
                <a14:hiddenFill xmlns:a14="http://schemas.microsoft.com/office/drawing/2010/main">
                  <a:solidFill>
                    <a:srgbClr val="FFFFFF"/>
                  </a:solidFill>
                </a14:hiddenFill>
              </a:ext>
            </a:extLst>
          </p:spPr>
        </p:pic>
        <p:sp>
          <p:nvSpPr>
            <p:cNvPr id="153" name="Rectangle 152"/>
            <p:cNvSpPr/>
            <p:nvPr/>
          </p:nvSpPr>
          <p:spPr>
            <a:xfrm>
              <a:off x="132591" y="2633052"/>
              <a:ext cx="886968" cy="888946"/>
            </a:xfrm>
            <a:prstGeom prst="rect">
              <a:avLst/>
            </a:prstGeom>
            <a:solidFill>
              <a:schemeClr val="tx1">
                <a:lumMod val="95000"/>
                <a:lumOff val="5000"/>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7" name="Group 6"/>
          <p:cNvGrpSpPr/>
          <p:nvPr/>
        </p:nvGrpSpPr>
        <p:grpSpPr>
          <a:xfrm>
            <a:off x="126850" y="1638680"/>
            <a:ext cx="892709" cy="888946"/>
            <a:chOff x="126850" y="1638680"/>
            <a:chExt cx="892709" cy="888946"/>
          </a:xfrm>
          <a:effectLst>
            <a:outerShdw blurRad="50800" dist="38100" dir="2700000" algn="tl" rotWithShape="0">
              <a:prstClr val="black">
                <a:alpha val="40000"/>
              </a:prstClr>
            </a:outerShdw>
          </a:effectLst>
        </p:grpSpPr>
        <p:pic>
          <p:nvPicPr>
            <p:cNvPr id="1036" name="Picture 12" descr="Cloud computing concept Free Vecto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126850" y="1638680"/>
              <a:ext cx="886968" cy="886968"/>
            </a:xfrm>
            <a:prstGeom prst="rect">
              <a:avLst/>
            </a:prstGeom>
            <a:noFill/>
            <a:extLst>
              <a:ext uri="{909E8E84-426E-40DD-AFC4-6F175D3DCCD1}">
                <a14:hiddenFill xmlns:a14="http://schemas.microsoft.com/office/drawing/2010/main">
                  <a:solidFill>
                    <a:srgbClr val="FFFFFF"/>
                  </a:solidFill>
                </a14:hiddenFill>
              </a:ext>
            </a:extLst>
          </p:spPr>
        </p:pic>
        <p:sp>
          <p:nvSpPr>
            <p:cNvPr id="154" name="Rectangle 153"/>
            <p:cNvSpPr/>
            <p:nvPr/>
          </p:nvSpPr>
          <p:spPr>
            <a:xfrm>
              <a:off x="132591" y="1638680"/>
              <a:ext cx="886968" cy="888946"/>
            </a:xfrm>
            <a:prstGeom prst="rect">
              <a:avLst/>
            </a:prstGeom>
            <a:solidFill>
              <a:schemeClr val="tx1">
                <a:lumMod val="95000"/>
                <a:lumOff val="5000"/>
                <a:alpha val="51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6" name="Group 5"/>
          <p:cNvGrpSpPr/>
          <p:nvPr/>
        </p:nvGrpSpPr>
        <p:grpSpPr>
          <a:xfrm>
            <a:off x="126850" y="641690"/>
            <a:ext cx="892708" cy="888946"/>
            <a:chOff x="126850" y="641690"/>
            <a:chExt cx="892708" cy="888946"/>
          </a:xfrm>
          <a:effectLst>
            <a:outerShdw blurRad="50800" dist="38100" dir="2700000" algn="tl" rotWithShape="0">
              <a:prstClr val="black">
                <a:alpha val="40000"/>
              </a:prstClr>
            </a:outerShdw>
          </a:effectLst>
        </p:grpSpPr>
        <p:pic>
          <p:nvPicPr>
            <p:cNvPr id="1032" name="Picture 8" descr="Person drawing symbols coming out of a light bulb on top of a book Free Photo"/>
            <p:cNvPicPr>
              <a:picLocks noChangeAspect="1" noChangeArrowheads="1"/>
            </p:cNvPicPr>
            <p:nvPr/>
          </p:nvPicPr>
          <p:blipFill rotWithShape="1">
            <a:blip r:embed="rId8">
              <a:extLst>
                <a:ext uri="{28A0092B-C50C-407E-A947-70E740481C1C}">
                  <a14:useLocalDpi xmlns:a14="http://schemas.microsoft.com/office/drawing/2010/main" val="0"/>
                </a:ext>
              </a:extLst>
            </a:blip>
            <a:srcRect l="16134" r="16134"/>
            <a:stretch/>
          </p:blipFill>
          <p:spPr bwMode="auto">
            <a:xfrm>
              <a:off x="126850" y="641690"/>
              <a:ext cx="886968" cy="886968"/>
            </a:xfrm>
            <a:prstGeom prst="rect">
              <a:avLst/>
            </a:prstGeom>
            <a:noFill/>
            <a:extLst>
              <a:ext uri="{909E8E84-426E-40DD-AFC4-6F175D3DCCD1}">
                <a14:hiddenFill xmlns:a14="http://schemas.microsoft.com/office/drawing/2010/main">
                  <a:solidFill>
                    <a:srgbClr val="FFFFFF"/>
                  </a:solidFill>
                </a14:hiddenFill>
              </a:ext>
            </a:extLst>
          </p:spPr>
        </p:pic>
        <p:sp>
          <p:nvSpPr>
            <p:cNvPr id="155" name="Rectangle 154"/>
            <p:cNvSpPr/>
            <p:nvPr/>
          </p:nvSpPr>
          <p:spPr>
            <a:xfrm>
              <a:off x="132445" y="641690"/>
              <a:ext cx="887113" cy="888946"/>
            </a:xfrm>
            <a:prstGeom prst="rect">
              <a:avLst/>
            </a:prstGeom>
            <a:solidFill>
              <a:schemeClr val="tx1">
                <a:lumMod val="95000"/>
                <a:lumOff val="5000"/>
                <a:alpha val="36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pic>
        <p:nvPicPr>
          <p:cNvPr id="158" name="Picture 4" descr="https://d30y9cdsu7xlg0.cloudfront.net/png/1452403-200.png"/>
          <p:cNvPicPr>
            <a:picLocks noChangeAspect="1" noChangeArrowheads="1"/>
          </p:cNvPicPr>
          <p:nvPr/>
        </p:nvPicPr>
        <p:blipFill>
          <a:blip r:embed="rId9">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49996" y="673559"/>
            <a:ext cx="276814" cy="276814"/>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6" descr="https://d30y9cdsu7xlg0.cloudfront.net/png/1544046-200.png"/>
          <p:cNvPicPr>
            <a:picLocks noChangeAspect="1" noChangeArrowheads="1"/>
          </p:cNvPicPr>
          <p:nvPr/>
        </p:nvPicPr>
        <p:blipFill>
          <a:blip r:embed="rId11">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55665" y="1670942"/>
            <a:ext cx="265475" cy="265475"/>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8" descr="https://d30y9cdsu7xlg0.cloudfront.net/png/1328137-200.png"/>
          <p:cNvPicPr>
            <a:picLocks noChangeAspect="1" noChangeArrowheads="1"/>
          </p:cNvPicPr>
          <p:nvPr/>
        </p:nvPicPr>
        <p:blipFill>
          <a:blip r:embed="rId13">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67500" y="2678552"/>
            <a:ext cx="253640" cy="253640"/>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10" descr="https://d30y9cdsu7xlg0.cloudfront.net/png/1549563-200.png"/>
          <p:cNvPicPr>
            <a:picLocks noChangeAspect="1" noChangeArrowheads="1"/>
          </p:cNvPicPr>
          <p:nvPr/>
        </p:nvPicPr>
        <p:blipFill>
          <a:blip r:embed="rId15">
            <a:lum bright="70000" contrast="-70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6344" y="3593416"/>
            <a:ext cx="338624" cy="338624"/>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12" descr="https://d30y9cdsu7xlg0.cloudfront.net/png/399301-200.png"/>
          <p:cNvPicPr>
            <a:picLocks noChangeAspect="1" noChangeArrowheads="1"/>
          </p:cNvPicPr>
          <p:nvPr/>
        </p:nvPicPr>
        <p:blipFill>
          <a:blip r:embed="rId17">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932520" y="1186305"/>
            <a:ext cx="313846" cy="313846"/>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14" descr="https://d30y9cdsu7xlg0.cloudfront.net/png/1480562-200.png"/>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983886" y="2177986"/>
            <a:ext cx="261656" cy="261656"/>
          </a:xfrm>
          <a:prstGeom prst="rect">
            <a:avLst/>
          </a:prstGeom>
          <a:noFill/>
          <a:extLst>
            <a:ext uri="{909E8E84-426E-40DD-AFC4-6F175D3DCCD1}">
              <a14:hiddenFill xmlns:a14="http://schemas.microsoft.com/office/drawing/2010/main">
                <a:solidFill>
                  <a:srgbClr val="FFFFFF"/>
                </a:solidFill>
              </a14:hiddenFill>
            </a:ext>
          </a:extLst>
        </p:spPr>
      </p:pic>
      <p:pic>
        <p:nvPicPr>
          <p:cNvPr id="189" name="Picture 16" descr="https://d30y9cdsu7xlg0.cloudfront.net/png/68268-200.png"/>
          <p:cNvPicPr>
            <a:picLocks noChangeAspect="1" noChangeArrowheads="1"/>
          </p:cNvPicPr>
          <p:nvPr/>
        </p:nvPicPr>
        <p:blipFill>
          <a:blip r:embed="rId21">
            <a:lum bright="70000" contrast="-70000"/>
            <a:extLst>
              <a:ext uri="{BEBA8EAE-BF5A-486C-A8C5-ECC9F3942E4B}">
                <a14:imgProps xmlns:a14="http://schemas.microsoft.com/office/drawing/2010/main">
                  <a14:imgLayer r:embed="rId22">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5973341" y="3183351"/>
            <a:ext cx="273025" cy="27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7761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Freeform 117"/>
          <p:cNvSpPr/>
          <p:nvPr/>
        </p:nvSpPr>
        <p:spPr bwMode="auto">
          <a:xfrm>
            <a:off x="3309086" y="2129113"/>
            <a:ext cx="182797" cy="182880"/>
          </a:xfrm>
          <a:custGeom>
            <a:avLst/>
            <a:gdLst>
              <a:gd name="connsiteX0" fmla="*/ 0 w 182797"/>
              <a:gd name="connsiteY0" fmla="*/ 0 h 182880"/>
              <a:gd name="connsiteX1" fmla="*/ 182797 w 182797"/>
              <a:gd name="connsiteY1" fmla="*/ 0 h 182880"/>
              <a:gd name="connsiteX2" fmla="*/ 182797 w 182797"/>
              <a:gd name="connsiteY2" fmla="*/ 182880 h 182880"/>
              <a:gd name="connsiteX3" fmla="*/ 179225 w 182797"/>
              <a:gd name="connsiteY3" fmla="*/ 182880 h 182880"/>
              <a:gd name="connsiteX4" fmla="*/ 167645 w 182797"/>
              <a:gd name="connsiteY4" fmla="*/ 145577 h 182880"/>
              <a:gd name="connsiteX5" fmla="*/ 32002 w 182797"/>
              <a:gd name="connsiteY5" fmla="*/ 9934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797" h="182880">
                <a:moveTo>
                  <a:pt x="0" y="0"/>
                </a:moveTo>
                <a:lnTo>
                  <a:pt x="182797" y="0"/>
                </a:lnTo>
                <a:lnTo>
                  <a:pt x="182797" y="182880"/>
                </a:lnTo>
                <a:lnTo>
                  <a:pt x="179225" y="182880"/>
                </a:lnTo>
                <a:lnTo>
                  <a:pt x="167645" y="145577"/>
                </a:lnTo>
                <a:cubicBezTo>
                  <a:pt x="141849" y="84589"/>
                  <a:pt x="92991" y="35730"/>
                  <a:pt x="32002" y="9934"/>
                </a:cubicBez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09" name="Freeform 108"/>
          <p:cNvSpPr/>
          <p:nvPr/>
        </p:nvSpPr>
        <p:spPr bwMode="auto">
          <a:xfrm>
            <a:off x="3841335" y="2129113"/>
            <a:ext cx="180359" cy="182880"/>
          </a:xfrm>
          <a:custGeom>
            <a:avLst/>
            <a:gdLst>
              <a:gd name="connsiteX0" fmla="*/ 0 w 180359"/>
              <a:gd name="connsiteY0" fmla="*/ 0 h 182880"/>
              <a:gd name="connsiteX1" fmla="*/ 180359 w 180359"/>
              <a:gd name="connsiteY1" fmla="*/ 0 h 182880"/>
              <a:gd name="connsiteX2" fmla="*/ 148356 w 180359"/>
              <a:gd name="connsiteY2" fmla="*/ 9934 h 182880"/>
              <a:gd name="connsiteX3" fmla="*/ 12713 w 180359"/>
              <a:gd name="connsiteY3" fmla="*/ 145577 h 182880"/>
              <a:gd name="connsiteX4" fmla="*/ 1134 w 180359"/>
              <a:gd name="connsiteY4" fmla="*/ 182880 h 182880"/>
              <a:gd name="connsiteX5" fmla="*/ 0 w 180359"/>
              <a:gd name="connsiteY5" fmla="*/ 18288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359" h="182880">
                <a:moveTo>
                  <a:pt x="0" y="0"/>
                </a:moveTo>
                <a:lnTo>
                  <a:pt x="180359" y="0"/>
                </a:lnTo>
                <a:lnTo>
                  <a:pt x="148356" y="9934"/>
                </a:lnTo>
                <a:cubicBezTo>
                  <a:pt x="87368" y="35730"/>
                  <a:pt x="38509" y="84589"/>
                  <a:pt x="12713" y="145577"/>
                </a:cubicBezTo>
                <a:lnTo>
                  <a:pt x="1134" y="182880"/>
                </a:lnTo>
                <a:lnTo>
                  <a:pt x="0" y="182880"/>
                </a:ln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08" name="Freeform 107"/>
          <p:cNvSpPr/>
          <p:nvPr/>
        </p:nvSpPr>
        <p:spPr bwMode="auto">
          <a:xfrm>
            <a:off x="3841334" y="2473588"/>
            <a:ext cx="180802" cy="172469"/>
          </a:xfrm>
          <a:custGeom>
            <a:avLst/>
            <a:gdLst>
              <a:gd name="connsiteX0" fmla="*/ 0 w 180802"/>
              <a:gd name="connsiteY0" fmla="*/ 0 h 172469"/>
              <a:gd name="connsiteX1" fmla="*/ 7835 w 180802"/>
              <a:gd name="connsiteY1" fmla="*/ 25240 h 172469"/>
              <a:gd name="connsiteX2" fmla="*/ 143478 w 180802"/>
              <a:gd name="connsiteY2" fmla="*/ 160883 h 172469"/>
              <a:gd name="connsiteX3" fmla="*/ 180802 w 180802"/>
              <a:gd name="connsiteY3" fmla="*/ 172469 h 172469"/>
              <a:gd name="connsiteX4" fmla="*/ 0 w 180802"/>
              <a:gd name="connsiteY4" fmla="*/ 172469 h 172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02" h="172469">
                <a:moveTo>
                  <a:pt x="0" y="0"/>
                </a:moveTo>
                <a:lnTo>
                  <a:pt x="7835" y="25240"/>
                </a:lnTo>
                <a:cubicBezTo>
                  <a:pt x="33631" y="86229"/>
                  <a:pt x="82490" y="135087"/>
                  <a:pt x="143478" y="160883"/>
                </a:cubicBezTo>
                <a:lnTo>
                  <a:pt x="180802" y="172469"/>
                </a:lnTo>
                <a:lnTo>
                  <a:pt x="0" y="172469"/>
                </a:ln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19" name="Freeform 118"/>
          <p:cNvSpPr/>
          <p:nvPr/>
        </p:nvSpPr>
        <p:spPr bwMode="auto">
          <a:xfrm>
            <a:off x="3309002" y="2465730"/>
            <a:ext cx="182880" cy="180327"/>
          </a:xfrm>
          <a:custGeom>
            <a:avLst/>
            <a:gdLst>
              <a:gd name="connsiteX0" fmla="*/ 182880 w 182880"/>
              <a:gd name="connsiteY0" fmla="*/ 0 h 180327"/>
              <a:gd name="connsiteX1" fmla="*/ 182880 w 182880"/>
              <a:gd name="connsiteY1" fmla="*/ 180327 h 180327"/>
              <a:gd name="connsiteX2" fmla="*/ 0 w 182880"/>
              <a:gd name="connsiteY2" fmla="*/ 180327 h 180327"/>
              <a:gd name="connsiteX3" fmla="*/ 0 w 182880"/>
              <a:gd name="connsiteY3" fmla="*/ 180215 h 180327"/>
              <a:gd name="connsiteX4" fmla="*/ 36963 w 182880"/>
              <a:gd name="connsiteY4" fmla="*/ 168741 h 180327"/>
              <a:gd name="connsiteX5" fmla="*/ 172606 w 182880"/>
              <a:gd name="connsiteY5" fmla="*/ 33098 h 18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 h="180327">
                <a:moveTo>
                  <a:pt x="182880" y="0"/>
                </a:moveTo>
                <a:lnTo>
                  <a:pt x="182880" y="180327"/>
                </a:lnTo>
                <a:lnTo>
                  <a:pt x="0" y="180327"/>
                </a:lnTo>
                <a:lnTo>
                  <a:pt x="0" y="180215"/>
                </a:lnTo>
                <a:lnTo>
                  <a:pt x="36963" y="168741"/>
                </a:lnTo>
                <a:cubicBezTo>
                  <a:pt x="97952" y="142945"/>
                  <a:pt x="146810" y="94087"/>
                  <a:pt x="172606" y="33098"/>
                </a:cubicBezTo>
                <a:close/>
              </a:path>
            </a:pathLst>
          </a:cu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2" name="Title 1"/>
          <p:cNvSpPr>
            <a:spLocks noGrp="1"/>
          </p:cNvSpPr>
          <p:nvPr>
            <p:ph type="title"/>
          </p:nvPr>
        </p:nvSpPr>
        <p:spPr/>
        <p:txBody>
          <a:bodyPr>
            <a:normAutofit/>
          </a:bodyPr>
          <a:lstStyle/>
          <a:p>
            <a:r>
              <a:rPr lang="en-US" dirty="0"/>
              <a:t>QA Roadmap</a:t>
            </a:r>
          </a:p>
        </p:txBody>
      </p:sp>
      <p:sp>
        <p:nvSpPr>
          <p:cNvPr id="3" name="Left-Right Arrow 2"/>
          <p:cNvSpPr/>
          <p:nvPr/>
        </p:nvSpPr>
        <p:spPr bwMode="auto">
          <a:xfrm>
            <a:off x="267443" y="4314744"/>
            <a:ext cx="8629991" cy="471994"/>
          </a:xfrm>
          <a:prstGeom prst="leftRightArrow">
            <a:avLst/>
          </a:prstGeom>
          <a:solidFill>
            <a:srgbClr val="59CDF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Calibri" panose="020F0502020204030204" pitchFamily="34" charset="0"/>
                <a:ea typeface="ＭＳ Ｐゴシック" pitchFamily="-12" charset="-128"/>
                <a:cs typeface="Calibri" panose="020F0502020204030204" pitchFamily="34" charset="0"/>
              </a:rPr>
              <a:t>CITS | </a:t>
            </a:r>
            <a:r>
              <a:rPr kumimoji="0" lang="en-US" sz="1600" b="1" i="0" u="none" strike="noStrike" cap="none" normalizeH="0" baseline="0" dirty="0">
                <a:ln>
                  <a:noFill/>
                </a:ln>
                <a:solidFill>
                  <a:srgbClr val="C00000"/>
                </a:solidFill>
                <a:effectLst/>
                <a:latin typeface="Calibri" panose="020F0502020204030204" pitchFamily="34" charset="0"/>
                <a:ea typeface="ＭＳ Ｐゴシック" pitchFamily="-12" charset="-128"/>
                <a:cs typeface="Calibri" panose="020F0502020204030204" pitchFamily="34" charset="0"/>
              </a:rPr>
              <a:t>J</a:t>
            </a:r>
            <a:r>
              <a:rPr kumimoji="0" lang="en-US" sz="1600" b="1" i="0" u="none" strike="noStrike" cap="none" normalizeH="0" baseline="0" dirty="0">
                <a:ln>
                  <a:noFill/>
                </a:ln>
                <a:solidFill>
                  <a:schemeClr val="tx1"/>
                </a:solidFill>
                <a:effectLst/>
                <a:latin typeface="Calibri" panose="020F0502020204030204" pitchFamily="34" charset="0"/>
                <a:ea typeface="ＭＳ Ｐゴシック" pitchFamily="-12" charset="-128"/>
                <a:cs typeface="Calibri" panose="020F0502020204030204" pitchFamily="34" charset="0"/>
              </a:rPr>
              <a:t>Meter | IBM App Scan</a:t>
            </a:r>
          </a:p>
        </p:txBody>
      </p:sp>
      <p:sp>
        <p:nvSpPr>
          <p:cNvPr id="117" name="Rectangle 116"/>
          <p:cNvSpPr/>
          <p:nvPr/>
        </p:nvSpPr>
        <p:spPr>
          <a:xfrm>
            <a:off x="5083212" y="4112666"/>
            <a:ext cx="2924649" cy="415498"/>
          </a:xfrm>
          <a:prstGeom prst="rect">
            <a:avLst/>
          </a:prstGeom>
        </p:spPr>
        <p:txBody>
          <a:bodyPr wrap="square">
            <a:spAutoFit/>
          </a:bodyPr>
          <a:lstStyle/>
          <a:p>
            <a:pPr algn="ctr"/>
            <a:r>
              <a:rPr lang="en-US" sz="1200" b="0" i="1" dirty="0">
                <a:solidFill>
                  <a:srgbClr val="C00000"/>
                </a:solidFill>
                <a:latin typeface="Calibri" panose="020F0502020204030204" pitchFamily="34" charset="0"/>
                <a:cs typeface="Calibri" panose="020F0502020204030204" pitchFamily="34" charset="0"/>
              </a:rPr>
              <a:t>SV Platform</a:t>
            </a:r>
            <a:r>
              <a:rPr lang="en-US" sz="900" b="0" i="1" dirty="0">
                <a:latin typeface="Calibri" panose="020F0502020204030204" pitchFamily="34" charset="0"/>
                <a:cs typeface="Calibri" panose="020F0502020204030204" pitchFamily="34" charset="0"/>
              </a:rPr>
              <a:t> Enables early testing for interfaces</a:t>
            </a:r>
          </a:p>
          <a:p>
            <a:pPr algn="ctr"/>
            <a:endParaRPr lang="en-US" sz="900" b="0" i="1" dirty="0">
              <a:latin typeface="Calibri" panose="020F0502020204030204" pitchFamily="34" charset="0"/>
              <a:cs typeface="Calibri" panose="020F0502020204030204" pitchFamily="34" charset="0"/>
            </a:endParaRPr>
          </a:p>
        </p:txBody>
      </p:sp>
      <p:sp>
        <p:nvSpPr>
          <p:cNvPr id="4" name="Rounded Rectangle 3"/>
          <p:cNvSpPr/>
          <p:nvPr/>
        </p:nvSpPr>
        <p:spPr bwMode="auto">
          <a:xfrm>
            <a:off x="142652" y="1779662"/>
            <a:ext cx="4203576" cy="349451"/>
          </a:xfrm>
          <a:prstGeom prst="roundRect">
            <a:avLst>
              <a:gd name="adj" fmla="val 50000"/>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84" name="Rounded Rectangle 83"/>
          <p:cNvSpPr/>
          <p:nvPr/>
        </p:nvSpPr>
        <p:spPr bwMode="auto">
          <a:xfrm rot="16200000">
            <a:off x="3163018" y="2187057"/>
            <a:ext cx="1002423" cy="352950"/>
          </a:xfrm>
          <a:prstGeom prst="roundRect">
            <a:avLst>
              <a:gd name="adj" fmla="val 50000"/>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85" name="Rounded Rectangle 84"/>
          <p:cNvSpPr/>
          <p:nvPr/>
        </p:nvSpPr>
        <p:spPr bwMode="auto">
          <a:xfrm>
            <a:off x="3131840" y="2646056"/>
            <a:ext cx="5765594" cy="349451"/>
          </a:xfrm>
          <a:prstGeom prst="roundRect">
            <a:avLst>
              <a:gd name="adj" fmla="val 50000"/>
            </a:avLst>
          </a:prstGeom>
          <a:solidFill>
            <a:schemeClr val="tx1">
              <a:lumMod val="65000"/>
              <a:lumOff val="3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grpSp>
        <p:nvGrpSpPr>
          <p:cNvPr id="15" name="Group 14"/>
          <p:cNvGrpSpPr/>
          <p:nvPr/>
        </p:nvGrpSpPr>
        <p:grpSpPr>
          <a:xfrm>
            <a:off x="139700" y="1954388"/>
            <a:ext cx="8757734" cy="871327"/>
            <a:chOff x="139700" y="1954388"/>
            <a:chExt cx="8757734" cy="871327"/>
          </a:xfrm>
        </p:grpSpPr>
        <p:grpSp>
          <p:nvGrpSpPr>
            <p:cNvPr id="8" name="Group 7"/>
            <p:cNvGrpSpPr/>
            <p:nvPr/>
          </p:nvGrpSpPr>
          <p:grpSpPr>
            <a:xfrm>
              <a:off x="3234885" y="1954388"/>
              <a:ext cx="863795" cy="871327"/>
              <a:chOff x="3234885" y="1954388"/>
              <a:chExt cx="863795" cy="871327"/>
            </a:xfrm>
          </p:grpSpPr>
          <p:sp>
            <p:nvSpPr>
              <p:cNvPr id="7" name="Bent Arrow 6"/>
              <p:cNvSpPr/>
              <p:nvPr/>
            </p:nvSpPr>
            <p:spPr bwMode="auto">
              <a:xfrm flipH="1">
                <a:off x="3234885" y="1954388"/>
                <a:ext cx="432048" cy="506262"/>
              </a:xfrm>
              <a:prstGeom prst="bentArrow">
                <a:avLst>
                  <a:gd name="adj1" fmla="val 25000"/>
                  <a:gd name="adj2" fmla="val 0"/>
                  <a:gd name="adj3" fmla="val 25000"/>
                  <a:gd name="adj4" fmla="val 43750"/>
                </a:avLst>
              </a:prstGeom>
              <a:solidFill>
                <a:schemeClr val="accent1"/>
              </a:solidFill>
              <a:ln w="19050" cap="flat" cmpd="sng" algn="ctr">
                <a:solidFill>
                  <a:schemeClr val="bg1">
                    <a:alpha val="55000"/>
                  </a:schemeClr>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20" name="Bent Arrow 119"/>
              <p:cNvSpPr/>
              <p:nvPr/>
            </p:nvSpPr>
            <p:spPr bwMode="auto">
              <a:xfrm flipV="1">
                <a:off x="3666632" y="2514070"/>
                <a:ext cx="432048" cy="311645"/>
              </a:xfrm>
              <a:prstGeom prst="bentArrow">
                <a:avLst>
                  <a:gd name="adj1" fmla="val 25000"/>
                  <a:gd name="adj2" fmla="val 0"/>
                  <a:gd name="adj3" fmla="val 25000"/>
                  <a:gd name="adj4" fmla="val 43750"/>
                </a:avLst>
              </a:prstGeom>
              <a:solidFill>
                <a:schemeClr val="accent1"/>
              </a:solidFill>
              <a:ln w="19050" cap="flat" cmpd="sng" algn="ctr">
                <a:solidFill>
                  <a:schemeClr val="bg1">
                    <a:alpha val="55000"/>
                  </a:schemeClr>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grpSp>
        <p:sp>
          <p:nvSpPr>
            <p:cNvPr id="9" name="Freeform 8"/>
            <p:cNvSpPr/>
            <p:nvPr/>
          </p:nvSpPr>
          <p:spPr bwMode="auto">
            <a:xfrm>
              <a:off x="139700" y="1955800"/>
              <a:ext cx="3111500" cy="0"/>
            </a:xfrm>
            <a:custGeom>
              <a:avLst/>
              <a:gdLst>
                <a:gd name="connsiteX0" fmla="*/ 3111500 w 3111500"/>
                <a:gd name="connsiteY0" fmla="*/ 0 h 0"/>
                <a:gd name="connsiteX1" fmla="*/ 0 w 3111500"/>
                <a:gd name="connsiteY1" fmla="*/ 0 h 0"/>
              </a:gdLst>
              <a:ahLst/>
              <a:cxnLst>
                <a:cxn ang="0">
                  <a:pos x="connsiteX0" y="connsiteY0"/>
                </a:cxn>
                <a:cxn ang="0">
                  <a:pos x="connsiteX1" y="connsiteY1"/>
                </a:cxn>
              </a:cxnLst>
              <a:rect l="l" t="t" r="r" b="b"/>
              <a:pathLst>
                <a:path w="3111500">
                  <a:moveTo>
                    <a:pt x="3111500" y="0"/>
                  </a:moveTo>
                  <a:lnTo>
                    <a:pt x="0" y="0"/>
                  </a:lnTo>
                </a:path>
              </a:pathLst>
            </a:custGeom>
            <a:solidFill>
              <a:schemeClr val="accent1"/>
            </a:solidFill>
            <a:ln w="19050" cap="flat" cmpd="sng" algn="ctr">
              <a:solidFill>
                <a:schemeClr val="bg1">
                  <a:alpha val="55000"/>
                </a:schemeClr>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latin typeface="Calibri" panose="020F0502020204030204" pitchFamily="34" charset="0"/>
                <a:ea typeface="ＭＳ Ｐゴシック" pitchFamily="-12" charset="-128"/>
                <a:cs typeface="Calibri" panose="020F0502020204030204" pitchFamily="34" charset="0"/>
              </a:endParaRPr>
            </a:p>
          </p:txBody>
        </p:sp>
        <p:sp>
          <p:nvSpPr>
            <p:cNvPr id="122" name="Freeform 121"/>
            <p:cNvSpPr/>
            <p:nvPr/>
          </p:nvSpPr>
          <p:spPr bwMode="auto">
            <a:xfrm>
              <a:off x="4171721" y="2825715"/>
              <a:ext cx="4725713" cy="0"/>
            </a:xfrm>
            <a:custGeom>
              <a:avLst/>
              <a:gdLst>
                <a:gd name="connsiteX0" fmla="*/ 3111500 w 3111500"/>
                <a:gd name="connsiteY0" fmla="*/ 0 h 0"/>
                <a:gd name="connsiteX1" fmla="*/ 0 w 3111500"/>
                <a:gd name="connsiteY1" fmla="*/ 0 h 0"/>
              </a:gdLst>
              <a:ahLst/>
              <a:cxnLst>
                <a:cxn ang="0">
                  <a:pos x="connsiteX0" y="connsiteY0"/>
                </a:cxn>
                <a:cxn ang="0">
                  <a:pos x="connsiteX1" y="connsiteY1"/>
                </a:cxn>
              </a:cxnLst>
              <a:rect l="l" t="t" r="r" b="b"/>
              <a:pathLst>
                <a:path w="3111500">
                  <a:moveTo>
                    <a:pt x="3111500" y="0"/>
                  </a:moveTo>
                  <a:lnTo>
                    <a:pt x="0" y="0"/>
                  </a:lnTo>
                </a:path>
              </a:pathLst>
            </a:custGeom>
            <a:solidFill>
              <a:schemeClr val="accent1"/>
            </a:solidFill>
            <a:ln w="19050" cap="flat" cmpd="sng" algn="ctr">
              <a:solidFill>
                <a:schemeClr val="bg1">
                  <a:alpha val="55000"/>
                </a:schemeClr>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latin typeface="Calibri" panose="020F0502020204030204" pitchFamily="34" charset="0"/>
                <a:ea typeface="ＭＳ Ｐゴシック" pitchFamily="-12" charset="-128"/>
                <a:cs typeface="Calibri" panose="020F0502020204030204" pitchFamily="34" charset="0"/>
              </a:endParaRPr>
            </a:p>
          </p:txBody>
        </p:sp>
      </p:grpSp>
      <p:sp>
        <p:nvSpPr>
          <p:cNvPr id="123" name="Rectangle 122"/>
          <p:cNvSpPr/>
          <p:nvPr/>
        </p:nvSpPr>
        <p:spPr>
          <a:xfrm>
            <a:off x="588119" y="1954387"/>
            <a:ext cx="833259" cy="213585"/>
          </a:xfrm>
          <a:prstGeom prst="rect">
            <a:avLst/>
          </a:prstGeom>
        </p:spPr>
        <p:txBody>
          <a:bodyPr wrap="square">
            <a:spAutoFit/>
          </a:bodyPr>
          <a:lstStyle/>
          <a:p>
            <a:pPr algn="ctr"/>
            <a:r>
              <a:rPr lang="en-US" sz="788" dirty="0">
                <a:solidFill>
                  <a:schemeClr val="bg1"/>
                </a:solidFill>
                <a:latin typeface="Calibri" panose="020F0502020204030204" pitchFamily="34" charset="0"/>
                <a:ea typeface="Segoe UI" panose="020B0502040204020203" pitchFamily="34" charset="0"/>
                <a:cs typeface="Calibri" panose="020F0502020204030204" pitchFamily="34" charset="0"/>
              </a:rPr>
              <a:t>M1 – M4</a:t>
            </a:r>
          </a:p>
        </p:txBody>
      </p:sp>
      <p:sp>
        <p:nvSpPr>
          <p:cNvPr id="124" name="Rectangle 123"/>
          <p:cNvSpPr/>
          <p:nvPr/>
        </p:nvSpPr>
        <p:spPr>
          <a:xfrm>
            <a:off x="2528060" y="1958133"/>
            <a:ext cx="833259" cy="213585"/>
          </a:xfrm>
          <a:prstGeom prst="rect">
            <a:avLst/>
          </a:prstGeom>
        </p:spPr>
        <p:txBody>
          <a:bodyPr wrap="square">
            <a:spAutoFit/>
          </a:bodyPr>
          <a:lstStyle/>
          <a:p>
            <a:pPr algn="ctr"/>
            <a:r>
              <a:rPr lang="en-US" sz="788" dirty="0">
                <a:solidFill>
                  <a:schemeClr val="bg1"/>
                </a:solidFill>
                <a:latin typeface="Calibri" panose="020F0502020204030204" pitchFamily="34" charset="0"/>
                <a:ea typeface="Segoe UI" panose="020B0502040204020203" pitchFamily="34" charset="0"/>
                <a:cs typeface="Calibri" panose="020F0502020204030204" pitchFamily="34" charset="0"/>
              </a:rPr>
              <a:t>M2 – M5</a:t>
            </a:r>
          </a:p>
        </p:txBody>
      </p:sp>
      <p:grpSp>
        <p:nvGrpSpPr>
          <p:cNvPr id="14" name="Group 13"/>
          <p:cNvGrpSpPr/>
          <p:nvPr/>
        </p:nvGrpSpPr>
        <p:grpSpPr>
          <a:xfrm>
            <a:off x="856730" y="1537339"/>
            <a:ext cx="341780" cy="338650"/>
            <a:chOff x="1691680" y="627534"/>
            <a:chExt cx="954365" cy="945627"/>
          </a:xfrm>
        </p:grpSpPr>
        <p:sp>
          <p:nvSpPr>
            <p:cNvPr id="10" name="Teardrop 9"/>
            <p:cNvSpPr/>
            <p:nvPr/>
          </p:nvSpPr>
          <p:spPr bwMode="auto">
            <a:xfrm rot="8100000">
              <a:off x="1691680" y="627534"/>
              <a:ext cx="864096" cy="864096"/>
            </a:xfrm>
            <a:prstGeom prst="teardrop">
              <a:avLst>
                <a:gd name="adj" fmla="val 119187"/>
              </a:avLst>
            </a:prstGeom>
            <a:gradFill flip="none" rotWithShape="1">
              <a:gsLst>
                <a:gs pos="0">
                  <a:srgbClr val="C65A5A">
                    <a:shade val="30000"/>
                    <a:satMod val="115000"/>
                  </a:srgbClr>
                </a:gs>
                <a:gs pos="50000">
                  <a:srgbClr val="C65A5A">
                    <a:shade val="67500"/>
                    <a:satMod val="115000"/>
                  </a:srgbClr>
                </a:gs>
                <a:gs pos="100000">
                  <a:srgbClr val="C65A5A">
                    <a:shade val="100000"/>
                    <a:satMod val="11500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26" name="Freeform 125"/>
            <p:cNvSpPr/>
            <p:nvPr/>
          </p:nvSpPr>
          <p:spPr bwMode="auto">
            <a:xfrm rot="8100000">
              <a:off x="1699052" y="752712"/>
              <a:ext cx="946993" cy="820449"/>
            </a:xfrm>
            <a:custGeom>
              <a:avLst/>
              <a:gdLst>
                <a:gd name="connsiteX0" fmla="*/ 126544 w 946993"/>
                <a:gd name="connsiteY0" fmla="*/ 820449 h 820449"/>
                <a:gd name="connsiteX1" fmla="*/ 0 w 946993"/>
                <a:gd name="connsiteY1" fmla="*/ 514945 h 820449"/>
                <a:gd name="connsiteX2" fmla="*/ 432048 w 946993"/>
                <a:gd name="connsiteY2" fmla="*/ 82897 h 820449"/>
                <a:gd name="connsiteX3" fmla="*/ 946993 w 946993"/>
                <a:gd name="connsiteY3" fmla="*/ 0 h 820449"/>
                <a:gd name="connsiteX4" fmla="*/ 126544 w 946993"/>
                <a:gd name="connsiteY4" fmla="*/ 820449 h 820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993" h="820449">
                  <a:moveTo>
                    <a:pt x="126544" y="820449"/>
                  </a:moveTo>
                  <a:cubicBezTo>
                    <a:pt x="48358" y="742264"/>
                    <a:pt x="0" y="634252"/>
                    <a:pt x="0" y="514945"/>
                  </a:cubicBezTo>
                  <a:cubicBezTo>
                    <a:pt x="0" y="276331"/>
                    <a:pt x="193434" y="82897"/>
                    <a:pt x="432048" y="82897"/>
                  </a:cubicBezTo>
                  <a:cubicBezTo>
                    <a:pt x="603697" y="82897"/>
                    <a:pt x="775345" y="55265"/>
                    <a:pt x="946993" y="0"/>
                  </a:cubicBezTo>
                  <a:lnTo>
                    <a:pt x="126544" y="820449"/>
                  </a:lnTo>
                  <a:close/>
                </a:path>
              </a:pathLst>
            </a:custGeom>
            <a:gradFill flip="none" rotWithShape="1">
              <a:gsLst>
                <a:gs pos="0">
                  <a:srgbClr val="EE7460">
                    <a:shade val="30000"/>
                    <a:satMod val="115000"/>
                  </a:srgbClr>
                </a:gs>
                <a:gs pos="50000">
                  <a:srgbClr val="EE7460">
                    <a:shade val="67500"/>
                    <a:satMod val="115000"/>
                  </a:srgbClr>
                </a:gs>
                <a:gs pos="100000">
                  <a:srgbClr val="EE746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3" name="Oval 12"/>
            <p:cNvSpPr/>
            <p:nvPr/>
          </p:nvSpPr>
          <p:spPr bwMode="auto">
            <a:xfrm>
              <a:off x="1835696" y="771550"/>
              <a:ext cx="576064" cy="576064"/>
            </a:xfrm>
            <a:prstGeom prst="ellipse">
              <a:avLst/>
            </a:prstGeom>
            <a:gradFill>
              <a:gsLst>
                <a:gs pos="0">
                  <a:schemeClr val="bg1">
                    <a:lumMod val="75000"/>
                  </a:schemeClr>
                </a:gs>
                <a:gs pos="41000">
                  <a:schemeClr val="bg1">
                    <a:lumMod val="85000"/>
                  </a:schemeClr>
                </a:gs>
                <a:gs pos="100000">
                  <a:schemeClr val="bg1"/>
                </a:gs>
              </a:gsLst>
              <a:lin ang="16200000" scaled="1"/>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grpSp>
      <p:sp>
        <p:nvSpPr>
          <p:cNvPr id="127" name="Rectangle 126"/>
          <p:cNvSpPr/>
          <p:nvPr/>
        </p:nvSpPr>
        <p:spPr>
          <a:xfrm>
            <a:off x="804016" y="1024554"/>
            <a:ext cx="1455439" cy="600164"/>
          </a:xfrm>
          <a:prstGeom prst="rect">
            <a:avLst/>
          </a:prstGeom>
        </p:spPr>
        <p:txBody>
          <a:bodyPr wrap="square">
            <a:spAutoFit/>
          </a:bodyPr>
          <a:lstStyle/>
          <a:p>
            <a:pPr algn="ctr"/>
            <a:r>
              <a:rPr lang="en-US" sz="1500" b="0" i="1" dirty="0">
                <a:solidFill>
                  <a:srgbClr val="C65A5A"/>
                </a:solidFill>
                <a:latin typeface="Calibri" panose="020F0502020204030204" pitchFamily="34" charset="0"/>
                <a:cs typeface="Calibri" panose="020F0502020204030204" pitchFamily="34" charset="0"/>
              </a:rPr>
              <a:t>10%</a:t>
            </a:r>
          </a:p>
          <a:p>
            <a:pPr algn="ctr"/>
            <a:r>
              <a:rPr lang="en-US" sz="900" b="0" i="1" dirty="0">
                <a:latin typeface="Calibri" panose="020F0502020204030204" pitchFamily="34" charset="0"/>
                <a:cs typeface="Calibri" panose="020F0502020204030204" pitchFamily="34" charset="0"/>
              </a:rPr>
              <a:t>Test Design Effort Reduction</a:t>
            </a:r>
          </a:p>
        </p:txBody>
      </p:sp>
      <p:sp>
        <p:nvSpPr>
          <p:cNvPr id="128" name="Rectangle 127"/>
          <p:cNvSpPr/>
          <p:nvPr/>
        </p:nvSpPr>
        <p:spPr>
          <a:xfrm>
            <a:off x="-11542" y="1114180"/>
            <a:ext cx="1014273" cy="461665"/>
          </a:xfrm>
          <a:prstGeom prst="rect">
            <a:avLst/>
          </a:prstGeom>
        </p:spPr>
        <p:txBody>
          <a:bodyPr wrap="square">
            <a:spAutoFit/>
          </a:bodyPr>
          <a:lstStyle/>
          <a:p>
            <a:pPr algn="ctr"/>
            <a:r>
              <a:rPr lang="en-US" sz="1500" b="0" i="1" dirty="0">
                <a:solidFill>
                  <a:srgbClr val="C65A5A"/>
                </a:solidFill>
                <a:latin typeface="Calibri" panose="020F0502020204030204" pitchFamily="34" charset="0"/>
                <a:cs typeface="Calibri" panose="020F0502020204030204" pitchFamily="34" charset="0"/>
              </a:rPr>
              <a:t>POC for</a:t>
            </a:r>
          </a:p>
          <a:p>
            <a:pPr algn="ctr"/>
            <a:r>
              <a:rPr lang="en-US" sz="900" b="0" i="1" dirty="0">
                <a:latin typeface="Calibri" panose="020F0502020204030204" pitchFamily="34" charset="0"/>
                <a:cs typeface="Calibri" panose="020F0502020204030204" pitchFamily="34" charset="0"/>
              </a:rPr>
              <a:t>Sell Price</a:t>
            </a:r>
          </a:p>
        </p:txBody>
      </p:sp>
      <p:grpSp>
        <p:nvGrpSpPr>
          <p:cNvPr id="129" name="Group 128"/>
          <p:cNvGrpSpPr/>
          <p:nvPr/>
        </p:nvGrpSpPr>
        <p:grpSpPr>
          <a:xfrm>
            <a:off x="535725" y="598577"/>
            <a:ext cx="951461" cy="209190"/>
            <a:chOff x="4239661" y="624337"/>
            <a:chExt cx="3059401" cy="393113"/>
          </a:xfrm>
        </p:grpSpPr>
        <p:sp>
          <p:nvSpPr>
            <p:cNvPr id="134" name="Right Arrow 32"/>
            <p:cNvSpPr/>
            <p:nvPr/>
          </p:nvSpPr>
          <p:spPr>
            <a:xfrm>
              <a:off x="4239661" y="624337"/>
              <a:ext cx="3059401" cy="393113"/>
            </a:xfrm>
            <a:prstGeom prst="roundRect">
              <a:avLst>
                <a:gd name="adj" fmla="val 50000"/>
              </a:avLst>
            </a:prstGeom>
            <a:solidFill>
              <a:srgbClr val="F48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alibri" panose="020F0502020204030204" pitchFamily="34" charset="0"/>
                <a:ea typeface="Segoe UI" panose="020B0502040204020203" pitchFamily="34" charset="0"/>
                <a:cs typeface="Calibri" panose="020F0502020204030204" pitchFamily="34" charset="0"/>
              </a:endParaRPr>
            </a:p>
          </p:txBody>
        </p:sp>
        <p:sp>
          <p:nvSpPr>
            <p:cNvPr id="137" name="Rectangle 53"/>
            <p:cNvSpPr>
              <a:spLocks noChangeArrowheads="1"/>
            </p:cNvSpPr>
            <p:nvPr/>
          </p:nvSpPr>
          <p:spPr bwMode="auto">
            <a:xfrm>
              <a:off x="4624467" y="635719"/>
              <a:ext cx="2376479" cy="381731"/>
            </a:xfrm>
            <a:prstGeom prst="rect">
              <a:avLst/>
            </a:prstGeom>
            <a:noFill/>
            <a:ln w="9525">
              <a:noFill/>
              <a:miter lim="800000"/>
              <a:headEnd/>
              <a:tailEnd/>
            </a:ln>
          </p:spPr>
          <p:txBody>
            <a:bodyPr wrap="square">
              <a:spAutoFit/>
            </a:bodyPr>
            <a:lstStyle/>
            <a:p>
              <a:pPr algn="ctr">
                <a:lnSpc>
                  <a:spcPct val="80000"/>
                </a:lnSpc>
              </a:pPr>
              <a:r>
                <a:rPr lang="en-GB" sz="900" dirty="0">
                  <a:solidFill>
                    <a:schemeClr val="bg1"/>
                  </a:solidFill>
                  <a:latin typeface="Calibri" panose="020F0502020204030204" pitchFamily="34" charset="0"/>
                  <a:ea typeface="Segoe UI" panose="020B0502040204020203" pitchFamily="34" charset="0"/>
                  <a:cs typeface="Calibri" panose="020F0502020204030204" pitchFamily="34" charset="0"/>
                </a:rPr>
                <a:t>Phase-1</a:t>
              </a:r>
            </a:p>
          </p:txBody>
        </p:sp>
      </p:grpSp>
      <p:pic>
        <p:nvPicPr>
          <p:cNvPr id="138" name="Picture 6" descr="\\ctsintbmcelb\Retail_Testing\Designers\Logo\Tools logo\CART LOGO Rework_low res.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65327" y="828883"/>
            <a:ext cx="692256" cy="305005"/>
          </a:xfrm>
          <a:prstGeom prst="rect">
            <a:avLst/>
          </a:prstGeom>
          <a:noFill/>
          <a:extLst>
            <a:ext uri="{909E8E84-426E-40DD-AFC4-6F175D3DCCD1}">
              <a14:hiddenFill xmlns:a14="http://schemas.microsoft.com/office/drawing/2010/main">
                <a:solidFill>
                  <a:srgbClr val="FFFFFF"/>
                </a:solidFill>
              </a14:hiddenFill>
            </a:ext>
          </a:extLst>
        </p:spPr>
      </p:pic>
      <p:grpSp>
        <p:nvGrpSpPr>
          <p:cNvPr id="139" name="Group 138"/>
          <p:cNvGrpSpPr/>
          <p:nvPr/>
        </p:nvGrpSpPr>
        <p:grpSpPr>
          <a:xfrm>
            <a:off x="2825835" y="1537339"/>
            <a:ext cx="341780" cy="338650"/>
            <a:chOff x="1691680" y="627534"/>
            <a:chExt cx="954365" cy="945627"/>
          </a:xfrm>
        </p:grpSpPr>
        <p:sp>
          <p:nvSpPr>
            <p:cNvPr id="140" name="Teardrop 139"/>
            <p:cNvSpPr/>
            <p:nvPr/>
          </p:nvSpPr>
          <p:spPr bwMode="auto">
            <a:xfrm rot="8100000">
              <a:off x="1691680" y="627534"/>
              <a:ext cx="864096" cy="864096"/>
            </a:xfrm>
            <a:prstGeom prst="teardrop">
              <a:avLst>
                <a:gd name="adj" fmla="val 119187"/>
              </a:avLst>
            </a:prstGeom>
            <a:gradFill flip="none" rotWithShape="1">
              <a:gsLst>
                <a:gs pos="0">
                  <a:srgbClr val="59CDF1">
                    <a:shade val="30000"/>
                    <a:satMod val="115000"/>
                  </a:srgbClr>
                </a:gs>
                <a:gs pos="50000">
                  <a:srgbClr val="59CDF1">
                    <a:shade val="67500"/>
                    <a:satMod val="115000"/>
                  </a:srgbClr>
                </a:gs>
                <a:gs pos="100000">
                  <a:srgbClr val="59CDF1">
                    <a:shade val="100000"/>
                    <a:satMod val="11500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41" name="Freeform 140"/>
            <p:cNvSpPr/>
            <p:nvPr/>
          </p:nvSpPr>
          <p:spPr bwMode="auto">
            <a:xfrm rot="8100000">
              <a:off x="1699052" y="752712"/>
              <a:ext cx="946993" cy="820449"/>
            </a:xfrm>
            <a:custGeom>
              <a:avLst/>
              <a:gdLst>
                <a:gd name="connsiteX0" fmla="*/ 126544 w 946993"/>
                <a:gd name="connsiteY0" fmla="*/ 820449 h 820449"/>
                <a:gd name="connsiteX1" fmla="*/ 0 w 946993"/>
                <a:gd name="connsiteY1" fmla="*/ 514945 h 820449"/>
                <a:gd name="connsiteX2" fmla="*/ 432048 w 946993"/>
                <a:gd name="connsiteY2" fmla="*/ 82897 h 820449"/>
                <a:gd name="connsiteX3" fmla="*/ 946993 w 946993"/>
                <a:gd name="connsiteY3" fmla="*/ 0 h 820449"/>
                <a:gd name="connsiteX4" fmla="*/ 126544 w 946993"/>
                <a:gd name="connsiteY4" fmla="*/ 820449 h 820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993" h="820449">
                  <a:moveTo>
                    <a:pt x="126544" y="820449"/>
                  </a:moveTo>
                  <a:cubicBezTo>
                    <a:pt x="48358" y="742264"/>
                    <a:pt x="0" y="634252"/>
                    <a:pt x="0" y="514945"/>
                  </a:cubicBezTo>
                  <a:cubicBezTo>
                    <a:pt x="0" y="276331"/>
                    <a:pt x="193434" y="82897"/>
                    <a:pt x="432048" y="82897"/>
                  </a:cubicBezTo>
                  <a:cubicBezTo>
                    <a:pt x="603697" y="82897"/>
                    <a:pt x="775345" y="55265"/>
                    <a:pt x="946993" y="0"/>
                  </a:cubicBezTo>
                  <a:lnTo>
                    <a:pt x="126544" y="820449"/>
                  </a:lnTo>
                  <a:close/>
                </a:path>
              </a:pathLst>
            </a:custGeom>
            <a:gradFill flip="none" rotWithShape="1">
              <a:gsLst>
                <a:gs pos="0">
                  <a:srgbClr val="19759B">
                    <a:shade val="30000"/>
                    <a:satMod val="115000"/>
                  </a:srgbClr>
                </a:gs>
                <a:gs pos="50000">
                  <a:srgbClr val="19759B">
                    <a:shade val="67500"/>
                    <a:satMod val="115000"/>
                  </a:srgbClr>
                </a:gs>
                <a:gs pos="100000">
                  <a:srgbClr val="19759B">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42" name="Oval 141"/>
            <p:cNvSpPr/>
            <p:nvPr/>
          </p:nvSpPr>
          <p:spPr bwMode="auto">
            <a:xfrm>
              <a:off x="1835696" y="771550"/>
              <a:ext cx="576064" cy="576064"/>
            </a:xfrm>
            <a:prstGeom prst="ellipse">
              <a:avLst/>
            </a:prstGeom>
            <a:gradFill>
              <a:gsLst>
                <a:gs pos="0">
                  <a:schemeClr val="bg1">
                    <a:lumMod val="75000"/>
                  </a:schemeClr>
                </a:gs>
                <a:gs pos="41000">
                  <a:schemeClr val="bg1">
                    <a:lumMod val="85000"/>
                  </a:schemeClr>
                </a:gs>
                <a:gs pos="100000">
                  <a:schemeClr val="bg1"/>
                </a:gs>
              </a:gsLst>
              <a:lin ang="16200000" scaled="1"/>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grpSp>
      <p:grpSp>
        <p:nvGrpSpPr>
          <p:cNvPr id="143" name="Group 142"/>
          <p:cNvGrpSpPr/>
          <p:nvPr/>
        </p:nvGrpSpPr>
        <p:grpSpPr>
          <a:xfrm>
            <a:off x="2504830" y="598577"/>
            <a:ext cx="951461" cy="209190"/>
            <a:chOff x="4239661" y="624337"/>
            <a:chExt cx="3059401" cy="393113"/>
          </a:xfrm>
        </p:grpSpPr>
        <p:sp>
          <p:nvSpPr>
            <p:cNvPr id="144" name="Right Arrow 32"/>
            <p:cNvSpPr/>
            <p:nvPr/>
          </p:nvSpPr>
          <p:spPr>
            <a:xfrm>
              <a:off x="4239661" y="624337"/>
              <a:ext cx="3059401" cy="393113"/>
            </a:xfrm>
            <a:prstGeom prst="roundRect">
              <a:avLst>
                <a:gd name="adj" fmla="val 50000"/>
              </a:avLst>
            </a:prstGeom>
            <a:solidFill>
              <a:srgbClr val="197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alibri" panose="020F0502020204030204" pitchFamily="34" charset="0"/>
                <a:ea typeface="Segoe UI" panose="020B0502040204020203" pitchFamily="34" charset="0"/>
                <a:cs typeface="Calibri" panose="020F0502020204030204" pitchFamily="34" charset="0"/>
              </a:endParaRPr>
            </a:p>
          </p:txBody>
        </p:sp>
        <p:sp>
          <p:nvSpPr>
            <p:cNvPr id="145" name="Rectangle 53"/>
            <p:cNvSpPr>
              <a:spLocks noChangeArrowheads="1"/>
            </p:cNvSpPr>
            <p:nvPr/>
          </p:nvSpPr>
          <p:spPr bwMode="auto">
            <a:xfrm>
              <a:off x="4624467" y="635719"/>
              <a:ext cx="2376479" cy="381731"/>
            </a:xfrm>
            <a:prstGeom prst="rect">
              <a:avLst/>
            </a:prstGeom>
            <a:noFill/>
            <a:ln w="9525">
              <a:noFill/>
              <a:miter lim="800000"/>
              <a:headEnd/>
              <a:tailEnd/>
            </a:ln>
          </p:spPr>
          <p:txBody>
            <a:bodyPr wrap="square">
              <a:spAutoFit/>
            </a:bodyPr>
            <a:lstStyle/>
            <a:p>
              <a:pPr algn="ctr">
                <a:lnSpc>
                  <a:spcPct val="80000"/>
                </a:lnSpc>
              </a:pPr>
              <a:r>
                <a:rPr lang="en-GB" sz="900" dirty="0">
                  <a:solidFill>
                    <a:schemeClr val="bg1"/>
                  </a:solidFill>
                  <a:latin typeface="Calibri" panose="020F0502020204030204" pitchFamily="34" charset="0"/>
                  <a:ea typeface="Segoe UI" panose="020B0502040204020203" pitchFamily="34" charset="0"/>
                  <a:cs typeface="Calibri" panose="020F0502020204030204" pitchFamily="34" charset="0"/>
                </a:rPr>
                <a:t>Phase-2</a:t>
              </a:r>
            </a:p>
          </p:txBody>
        </p:sp>
      </p:grpSp>
      <p:sp>
        <p:nvSpPr>
          <p:cNvPr id="146" name="Rectangle 145"/>
          <p:cNvSpPr/>
          <p:nvPr/>
        </p:nvSpPr>
        <p:spPr>
          <a:xfrm>
            <a:off x="2069439" y="1173421"/>
            <a:ext cx="1014273" cy="253916"/>
          </a:xfrm>
          <a:prstGeom prst="rect">
            <a:avLst/>
          </a:prstGeom>
        </p:spPr>
        <p:txBody>
          <a:bodyPr wrap="square">
            <a:spAutoFit/>
          </a:bodyPr>
          <a:lstStyle/>
          <a:p>
            <a:pPr algn="ctr"/>
            <a:r>
              <a:rPr lang="en-US" sz="1050" i="1" dirty="0">
                <a:latin typeface="Calibri" panose="020F0502020204030204" pitchFamily="34" charset="0"/>
                <a:cs typeface="Calibri" panose="020F0502020204030204" pitchFamily="34" charset="0"/>
              </a:rPr>
              <a:t>Purchasing</a:t>
            </a:r>
          </a:p>
        </p:txBody>
      </p:sp>
      <p:sp>
        <p:nvSpPr>
          <p:cNvPr id="147" name="Rectangle 146"/>
          <p:cNvSpPr/>
          <p:nvPr/>
        </p:nvSpPr>
        <p:spPr>
          <a:xfrm>
            <a:off x="3199378" y="1362977"/>
            <a:ext cx="1369142" cy="415498"/>
          </a:xfrm>
          <a:prstGeom prst="rect">
            <a:avLst/>
          </a:prstGeom>
        </p:spPr>
        <p:txBody>
          <a:bodyPr wrap="square">
            <a:spAutoFit/>
          </a:bodyPr>
          <a:lstStyle/>
          <a:p>
            <a:pPr algn="ctr"/>
            <a:r>
              <a:rPr lang="en-US" sz="900" b="0" i="1" dirty="0">
                <a:latin typeface="Calibri" panose="020F0502020204030204" pitchFamily="34" charset="0"/>
                <a:cs typeface="Calibri" panose="020F0502020204030204" pitchFamily="34" charset="0"/>
              </a:rPr>
              <a:t>Single View of </a:t>
            </a:r>
          </a:p>
          <a:p>
            <a:pPr algn="ctr"/>
            <a:r>
              <a:rPr lang="en-US" sz="1100" b="0" i="1" dirty="0">
                <a:solidFill>
                  <a:srgbClr val="19759B"/>
                </a:solidFill>
                <a:latin typeface="Calibri" panose="020F0502020204030204" pitchFamily="34" charset="0"/>
                <a:cs typeface="Calibri" panose="020F0502020204030204" pitchFamily="34" charset="0"/>
              </a:rPr>
              <a:t>Application Quality</a:t>
            </a:r>
          </a:p>
        </p:txBody>
      </p:sp>
      <p:sp>
        <p:nvSpPr>
          <p:cNvPr id="148" name="Rectangle 147"/>
          <p:cNvSpPr/>
          <p:nvPr/>
        </p:nvSpPr>
        <p:spPr>
          <a:xfrm>
            <a:off x="2976469" y="978747"/>
            <a:ext cx="1320415" cy="415498"/>
          </a:xfrm>
          <a:prstGeom prst="rect">
            <a:avLst/>
          </a:prstGeom>
        </p:spPr>
        <p:txBody>
          <a:bodyPr wrap="square">
            <a:spAutoFit/>
          </a:bodyPr>
          <a:lstStyle/>
          <a:p>
            <a:pPr algn="ctr"/>
            <a:r>
              <a:rPr lang="en-US" sz="1200" b="0" i="1" dirty="0">
                <a:solidFill>
                  <a:srgbClr val="19759B"/>
                </a:solidFill>
                <a:latin typeface="Calibri" panose="020F0502020204030204" pitchFamily="34" charset="0"/>
                <a:cs typeface="Calibri" panose="020F0502020204030204" pitchFamily="34" charset="0"/>
              </a:rPr>
              <a:t>E2E Model Flow</a:t>
            </a:r>
            <a:r>
              <a:rPr lang="en-US" sz="900" b="0" i="1" dirty="0">
                <a:solidFill>
                  <a:srgbClr val="19759B"/>
                </a:solidFill>
                <a:latin typeface="Calibri" panose="020F0502020204030204" pitchFamily="34" charset="0"/>
                <a:cs typeface="Calibri" panose="020F0502020204030204" pitchFamily="34" charset="0"/>
              </a:rPr>
              <a:t> </a:t>
            </a:r>
            <a:r>
              <a:rPr lang="en-US" sz="900" b="0" i="1" dirty="0">
                <a:latin typeface="Calibri" panose="020F0502020204030204" pitchFamily="34" charset="0"/>
                <a:cs typeface="Calibri" panose="020F0502020204030204" pitchFamily="34" charset="0"/>
              </a:rPr>
              <a:t>for Business Validation</a:t>
            </a:r>
          </a:p>
        </p:txBody>
      </p:sp>
      <p:pic>
        <p:nvPicPr>
          <p:cNvPr id="149" name="Picture 148"/>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191628" y="799040"/>
            <a:ext cx="740607" cy="198888"/>
          </a:xfrm>
          <a:prstGeom prst="rect">
            <a:avLst/>
          </a:prstGeom>
          <a:noFill/>
          <a:ln w="9525">
            <a:noFill/>
            <a:miter lim="800000"/>
            <a:headEnd/>
            <a:tailEnd/>
          </a:ln>
        </p:spPr>
      </p:pic>
      <p:pic>
        <p:nvPicPr>
          <p:cNvPr id="150" name="Picture 149" descr="db"/>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993018" y="723979"/>
            <a:ext cx="753553" cy="314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150"/>
          <p:cNvSpPr/>
          <p:nvPr/>
        </p:nvSpPr>
        <p:spPr bwMode="auto">
          <a:xfrm>
            <a:off x="1002731" y="1197825"/>
            <a:ext cx="21677" cy="285008"/>
          </a:xfrm>
          <a:prstGeom prst="rect">
            <a:avLst/>
          </a:prstGeom>
          <a:solidFill>
            <a:srgbClr val="C65A5A"/>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52" name="Rectangle 151"/>
          <p:cNvSpPr/>
          <p:nvPr/>
        </p:nvSpPr>
        <p:spPr bwMode="auto">
          <a:xfrm>
            <a:off x="2980353" y="1197825"/>
            <a:ext cx="21677" cy="285008"/>
          </a:xfrm>
          <a:prstGeom prst="rect">
            <a:avLst/>
          </a:prstGeom>
          <a:solidFill>
            <a:srgbClr val="19759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grpSp>
        <p:nvGrpSpPr>
          <p:cNvPr id="153" name="Group 152"/>
          <p:cNvGrpSpPr/>
          <p:nvPr/>
        </p:nvGrpSpPr>
        <p:grpSpPr>
          <a:xfrm>
            <a:off x="6006162" y="1764392"/>
            <a:ext cx="951461" cy="209190"/>
            <a:chOff x="4239661" y="624337"/>
            <a:chExt cx="3059401" cy="393113"/>
          </a:xfrm>
        </p:grpSpPr>
        <p:sp>
          <p:nvSpPr>
            <p:cNvPr id="154" name="Right Arrow 32"/>
            <p:cNvSpPr/>
            <p:nvPr/>
          </p:nvSpPr>
          <p:spPr>
            <a:xfrm>
              <a:off x="4239661" y="624337"/>
              <a:ext cx="3059401" cy="393113"/>
            </a:xfrm>
            <a:prstGeom prst="roundRect">
              <a:avLst>
                <a:gd name="adj" fmla="val 50000"/>
              </a:avLst>
            </a:prstGeom>
            <a:solidFill>
              <a:srgbClr val="38A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alibri" panose="020F0502020204030204" pitchFamily="34" charset="0"/>
                <a:ea typeface="Segoe UI" panose="020B0502040204020203" pitchFamily="34" charset="0"/>
                <a:cs typeface="Calibri" panose="020F0502020204030204" pitchFamily="34" charset="0"/>
              </a:endParaRPr>
            </a:p>
          </p:txBody>
        </p:sp>
        <p:sp>
          <p:nvSpPr>
            <p:cNvPr id="155" name="Rectangle 53"/>
            <p:cNvSpPr>
              <a:spLocks noChangeArrowheads="1"/>
            </p:cNvSpPr>
            <p:nvPr/>
          </p:nvSpPr>
          <p:spPr bwMode="auto">
            <a:xfrm>
              <a:off x="4624467" y="635719"/>
              <a:ext cx="2376479" cy="381731"/>
            </a:xfrm>
            <a:prstGeom prst="rect">
              <a:avLst/>
            </a:prstGeom>
            <a:noFill/>
            <a:ln w="9525">
              <a:noFill/>
              <a:miter lim="800000"/>
              <a:headEnd/>
              <a:tailEnd/>
            </a:ln>
          </p:spPr>
          <p:txBody>
            <a:bodyPr wrap="square">
              <a:spAutoFit/>
            </a:bodyPr>
            <a:lstStyle/>
            <a:p>
              <a:pPr algn="ctr">
                <a:lnSpc>
                  <a:spcPct val="80000"/>
                </a:lnSpc>
              </a:pPr>
              <a:r>
                <a:rPr lang="en-GB" sz="900" dirty="0">
                  <a:solidFill>
                    <a:schemeClr val="bg1"/>
                  </a:solidFill>
                  <a:latin typeface="Calibri" panose="020F0502020204030204" pitchFamily="34" charset="0"/>
                  <a:ea typeface="Segoe UI" panose="020B0502040204020203" pitchFamily="34" charset="0"/>
                  <a:cs typeface="Calibri" panose="020F0502020204030204" pitchFamily="34" charset="0"/>
                </a:rPr>
                <a:t>Phase-3</a:t>
              </a:r>
            </a:p>
          </p:txBody>
        </p:sp>
      </p:grpSp>
      <p:grpSp>
        <p:nvGrpSpPr>
          <p:cNvPr id="157" name="Group 156"/>
          <p:cNvGrpSpPr/>
          <p:nvPr/>
        </p:nvGrpSpPr>
        <p:grpSpPr>
          <a:xfrm>
            <a:off x="4632651" y="2410738"/>
            <a:ext cx="341780" cy="338650"/>
            <a:chOff x="1691680" y="627534"/>
            <a:chExt cx="954365" cy="945627"/>
          </a:xfrm>
        </p:grpSpPr>
        <p:sp>
          <p:nvSpPr>
            <p:cNvPr id="158" name="Teardrop 157"/>
            <p:cNvSpPr/>
            <p:nvPr/>
          </p:nvSpPr>
          <p:spPr bwMode="auto">
            <a:xfrm rot="8100000">
              <a:off x="1691680" y="627534"/>
              <a:ext cx="864096" cy="864096"/>
            </a:xfrm>
            <a:prstGeom prst="teardrop">
              <a:avLst>
                <a:gd name="adj" fmla="val 119187"/>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59" name="Freeform 158"/>
            <p:cNvSpPr/>
            <p:nvPr/>
          </p:nvSpPr>
          <p:spPr bwMode="auto">
            <a:xfrm rot="8100000">
              <a:off x="1699052" y="752712"/>
              <a:ext cx="946993" cy="820449"/>
            </a:xfrm>
            <a:custGeom>
              <a:avLst/>
              <a:gdLst>
                <a:gd name="connsiteX0" fmla="*/ 126544 w 946993"/>
                <a:gd name="connsiteY0" fmla="*/ 820449 h 820449"/>
                <a:gd name="connsiteX1" fmla="*/ 0 w 946993"/>
                <a:gd name="connsiteY1" fmla="*/ 514945 h 820449"/>
                <a:gd name="connsiteX2" fmla="*/ 432048 w 946993"/>
                <a:gd name="connsiteY2" fmla="*/ 82897 h 820449"/>
                <a:gd name="connsiteX3" fmla="*/ 946993 w 946993"/>
                <a:gd name="connsiteY3" fmla="*/ 0 h 820449"/>
                <a:gd name="connsiteX4" fmla="*/ 126544 w 946993"/>
                <a:gd name="connsiteY4" fmla="*/ 820449 h 820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993" h="820449">
                  <a:moveTo>
                    <a:pt x="126544" y="820449"/>
                  </a:moveTo>
                  <a:cubicBezTo>
                    <a:pt x="48358" y="742264"/>
                    <a:pt x="0" y="634252"/>
                    <a:pt x="0" y="514945"/>
                  </a:cubicBezTo>
                  <a:cubicBezTo>
                    <a:pt x="0" y="276331"/>
                    <a:pt x="193434" y="82897"/>
                    <a:pt x="432048" y="82897"/>
                  </a:cubicBezTo>
                  <a:cubicBezTo>
                    <a:pt x="603697" y="82897"/>
                    <a:pt x="775345" y="55265"/>
                    <a:pt x="946993" y="0"/>
                  </a:cubicBezTo>
                  <a:lnTo>
                    <a:pt x="126544" y="820449"/>
                  </a:lnTo>
                  <a:close/>
                </a:path>
              </a:pathLst>
            </a:custGeom>
            <a:gradFill flip="none" rotWithShape="1">
              <a:gsLst>
                <a:gs pos="0">
                  <a:srgbClr val="38A057">
                    <a:shade val="30000"/>
                    <a:satMod val="115000"/>
                  </a:srgbClr>
                </a:gs>
                <a:gs pos="50000">
                  <a:srgbClr val="38A057">
                    <a:shade val="67500"/>
                    <a:satMod val="115000"/>
                  </a:srgbClr>
                </a:gs>
                <a:gs pos="100000">
                  <a:srgbClr val="38A057">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60" name="Oval 159"/>
            <p:cNvSpPr/>
            <p:nvPr/>
          </p:nvSpPr>
          <p:spPr bwMode="auto">
            <a:xfrm>
              <a:off x="1835696" y="771550"/>
              <a:ext cx="576064" cy="576064"/>
            </a:xfrm>
            <a:prstGeom prst="ellipse">
              <a:avLst/>
            </a:prstGeom>
            <a:gradFill>
              <a:gsLst>
                <a:gs pos="0">
                  <a:schemeClr val="bg1">
                    <a:lumMod val="75000"/>
                  </a:schemeClr>
                </a:gs>
                <a:gs pos="41000">
                  <a:schemeClr val="bg1">
                    <a:lumMod val="85000"/>
                  </a:schemeClr>
                </a:gs>
                <a:gs pos="100000">
                  <a:schemeClr val="bg1"/>
                </a:gs>
              </a:gsLst>
              <a:lin ang="16200000" scaled="1"/>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grpSp>
      <p:grpSp>
        <p:nvGrpSpPr>
          <p:cNvPr id="161" name="Group 160"/>
          <p:cNvGrpSpPr/>
          <p:nvPr/>
        </p:nvGrpSpPr>
        <p:grpSpPr>
          <a:xfrm>
            <a:off x="6327167" y="2410738"/>
            <a:ext cx="341780" cy="338650"/>
            <a:chOff x="1691680" y="627534"/>
            <a:chExt cx="954365" cy="945627"/>
          </a:xfrm>
        </p:grpSpPr>
        <p:sp>
          <p:nvSpPr>
            <p:cNvPr id="162" name="Teardrop 161"/>
            <p:cNvSpPr/>
            <p:nvPr/>
          </p:nvSpPr>
          <p:spPr bwMode="auto">
            <a:xfrm rot="8100000">
              <a:off x="1691680" y="627534"/>
              <a:ext cx="864096" cy="864096"/>
            </a:xfrm>
            <a:prstGeom prst="teardrop">
              <a:avLst>
                <a:gd name="adj" fmla="val 119187"/>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63" name="Freeform 162"/>
            <p:cNvSpPr/>
            <p:nvPr/>
          </p:nvSpPr>
          <p:spPr bwMode="auto">
            <a:xfrm rot="8100000">
              <a:off x="1699052" y="752712"/>
              <a:ext cx="946993" cy="820449"/>
            </a:xfrm>
            <a:custGeom>
              <a:avLst/>
              <a:gdLst>
                <a:gd name="connsiteX0" fmla="*/ 126544 w 946993"/>
                <a:gd name="connsiteY0" fmla="*/ 820449 h 820449"/>
                <a:gd name="connsiteX1" fmla="*/ 0 w 946993"/>
                <a:gd name="connsiteY1" fmla="*/ 514945 h 820449"/>
                <a:gd name="connsiteX2" fmla="*/ 432048 w 946993"/>
                <a:gd name="connsiteY2" fmla="*/ 82897 h 820449"/>
                <a:gd name="connsiteX3" fmla="*/ 946993 w 946993"/>
                <a:gd name="connsiteY3" fmla="*/ 0 h 820449"/>
                <a:gd name="connsiteX4" fmla="*/ 126544 w 946993"/>
                <a:gd name="connsiteY4" fmla="*/ 820449 h 820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993" h="820449">
                  <a:moveTo>
                    <a:pt x="126544" y="820449"/>
                  </a:moveTo>
                  <a:cubicBezTo>
                    <a:pt x="48358" y="742264"/>
                    <a:pt x="0" y="634252"/>
                    <a:pt x="0" y="514945"/>
                  </a:cubicBezTo>
                  <a:cubicBezTo>
                    <a:pt x="0" y="276331"/>
                    <a:pt x="193434" y="82897"/>
                    <a:pt x="432048" y="82897"/>
                  </a:cubicBezTo>
                  <a:cubicBezTo>
                    <a:pt x="603697" y="82897"/>
                    <a:pt x="775345" y="55265"/>
                    <a:pt x="946993" y="0"/>
                  </a:cubicBezTo>
                  <a:lnTo>
                    <a:pt x="126544" y="820449"/>
                  </a:lnTo>
                  <a:close/>
                </a:path>
              </a:pathLst>
            </a:custGeom>
            <a:gradFill flip="none" rotWithShape="1">
              <a:gsLst>
                <a:gs pos="0">
                  <a:srgbClr val="38A057">
                    <a:shade val="30000"/>
                    <a:satMod val="115000"/>
                  </a:srgbClr>
                </a:gs>
                <a:gs pos="50000">
                  <a:srgbClr val="38A057">
                    <a:shade val="67500"/>
                    <a:satMod val="115000"/>
                  </a:srgbClr>
                </a:gs>
                <a:gs pos="100000">
                  <a:srgbClr val="38A057">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64" name="Oval 163"/>
            <p:cNvSpPr/>
            <p:nvPr/>
          </p:nvSpPr>
          <p:spPr bwMode="auto">
            <a:xfrm>
              <a:off x="1835696" y="771550"/>
              <a:ext cx="576064" cy="576064"/>
            </a:xfrm>
            <a:prstGeom prst="ellipse">
              <a:avLst/>
            </a:prstGeom>
            <a:gradFill>
              <a:gsLst>
                <a:gs pos="0">
                  <a:schemeClr val="bg1">
                    <a:lumMod val="75000"/>
                  </a:schemeClr>
                </a:gs>
                <a:gs pos="41000">
                  <a:schemeClr val="bg1">
                    <a:lumMod val="85000"/>
                  </a:schemeClr>
                </a:gs>
                <a:gs pos="100000">
                  <a:schemeClr val="bg1"/>
                </a:gs>
              </a:gsLst>
              <a:lin ang="16200000" scaled="1"/>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grpSp>
      <p:grpSp>
        <p:nvGrpSpPr>
          <p:cNvPr id="165" name="Group 164"/>
          <p:cNvGrpSpPr/>
          <p:nvPr/>
        </p:nvGrpSpPr>
        <p:grpSpPr>
          <a:xfrm>
            <a:off x="7974636" y="2410738"/>
            <a:ext cx="341780" cy="338650"/>
            <a:chOff x="1691680" y="627534"/>
            <a:chExt cx="954365" cy="945627"/>
          </a:xfrm>
        </p:grpSpPr>
        <p:sp>
          <p:nvSpPr>
            <p:cNvPr id="166" name="Teardrop 165"/>
            <p:cNvSpPr/>
            <p:nvPr/>
          </p:nvSpPr>
          <p:spPr bwMode="auto">
            <a:xfrm rot="8100000">
              <a:off x="1691680" y="627534"/>
              <a:ext cx="864096" cy="864096"/>
            </a:xfrm>
            <a:prstGeom prst="teardrop">
              <a:avLst>
                <a:gd name="adj" fmla="val 119187"/>
              </a:avLst>
            </a:prstGeom>
            <a:gradFill flip="none" rotWithShape="1">
              <a:gsLst>
                <a:gs pos="0">
                  <a:srgbClr val="00FF00">
                    <a:shade val="30000"/>
                    <a:satMod val="115000"/>
                  </a:srgbClr>
                </a:gs>
                <a:gs pos="50000">
                  <a:srgbClr val="00FF00">
                    <a:shade val="67500"/>
                    <a:satMod val="115000"/>
                  </a:srgbClr>
                </a:gs>
                <a:gs pos="100000">
                  <a:srgbClr val="00FF00">
                    <a:shade val="100000"/>
                    <a:satMod val="11500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67" name="Freeform 166"/>
            <p:cNvSpPr/>
            <p:nvPr/>
          </p:nvSpPr>
          <p:spPr bwMode="auto">
            <a:xfrm rot="8100000">
              <a:off x="1699052" y="752712"/>
              <a:ext cx="946993" cy="820449"/>
            </a:xfrm>
            <a:custGeom>
              <a:avLst/>
              <a:gdLst>
                <a:gd name="connsiteX0" fmla="*/ 126544 w 946993"/>
                <a:gd name="connsiteY0" fmla="*/ 820449 h 820449"/>
                <a:gd name="connsiteX1" fmla="*/ 0 w 946993"/>
                <a:gd name="connsiteY1" fmla="*/ 514945 h 820449"/>
                <a:gd name="connsiteX2" fmla="*/ 432048 w 946993"/>
                <a:gd name="connsiteY2" fmla="*/ 82897 h 820449"/>
                <a:gd name="connsiteX3" fmla="*/ 946993 w 946993"/>
                <a:gd name="connsiteY3" fmla="*/ 0 h 820449"/>
                <a:gd name="connsiteX4" fmla="*/ 126544 w 946993"/>
                <a:gd name="connsiteY4" fmla="*/ 820449 h 820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993" h="820449">
                  <a:moveTo>
                    <a:pt x="126544" y="820449"/>
                  </a:moveTo>
                  <a:cubicBezTo>
                    <a:pt x="48358" y="742264"/>
                    <a:pt x="0" y="634252"/>
                    <a:pt x="0" y="514945"/>
                  </a:cubicBezTo>
                  <a:cubicBezTo>
                    <a:pt x="0" y="276331"/>
                    <a:pt x="193434" y="82897"/>
                    <a:pt x="432048" y="82897"/>
                  </a:cubicBezTo>
                  <a:cubicBezTo>
                    <a:pt x="603697" y="82897"/>
                    <a:pt x="775345" y="55265"/>
                    <a:pt x="946993" y="0"/>
                  </a:cubicBezTo>
                  <a:lnTo>
                    <a:pt x="126544" y="820449"/>
                  </a:lnTo>
                  <a:close/>
                </a:path>
              </a:pathLst>
            </a:custGeom>
            <a:gradFill flip="none" rotWithShape="1">
              <a:gsLst>
                <a:gs pos="0">
                  <a:srgbClr val="38A057">
                    <a:shade val="30000"/>
                    <a:satMod val="115000"/>
                  </a:srgbClr>
                </a:gs>
                <a:gs pos="50000">
                  <a:srgbClr val="38A057">
                    <a:shade val="67500"/>
                    <a:satMod val="115000"/>
                  </a:srgbClr>
                </a:gs>
                <a:gs pos="100000">
                  <a:srgbClr val="38A057">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68" name="Oval 167"/>
            <p:cNvSpPr/>
            <p:nvPr/>
          </p:nvSpPr>
          <p:spPr bwMode="auto">
            <a:xfrm>
              <a:off x="1835696" y="771550"/>
              <a:ext cx="576064" cy="576064"/>
            </a:xfrm>
            <a:prstGeom prst="ellipse">
              <a:avLst/>
            </a:prstGeom>
            <a:gradFill>
              <a:gsLst>
                <a:gs pos="0">
                  <a:schemeClr val="bg1">
                    <a:lumMod val="75000"/>
                  </a:schemeClr>
                </a:gs>
                <a:gs pos="41000">
                  <a:schemeClr val="bg1">
                    <a:lumMod val="85000"/>
                  </a:schemeClr>
                </a:gs>
                <a:gs pos="100000">
                  <a:schemeClr val="bg1"/>
                </a:gs>
              </a:gsLst>
              <a:lin ang="16200000" scaled="1"/>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grpSp>
      <p:sp>
        <p:nvSpPr>
          <p:cNvPr id="169" name="Rectangle 168"/>
          <p:cNvSpPr/>
          <p:nvPr/>
        </p:nvSpPr>
        <p:spPr>
          <a:xfrm>
            <a:off x="6080197" y="2813880"/>
            <a:ext cx="833259" cy="213585"/>
          </a:xfrm>
          <a:prstGeom prst="rect">
            <a:avLst/>
          </a:prstGeom>
        </p:spPr>
        <p:txBody>
          <a:bodyPr wrap="square">
            <a:spAutoFit/>
          </a:bodyPr>
          <a:lstStyle/>
          <a:p>
            <a:pPr algn="ctr"/>
            <a:r>
              <a:rPr lang="en-US" sz="788" dirty="0">
                <a:solidFill>
                  <a:schemeClr val="bg1"/>
                </a:solidFill>
                <a:latin typeface="Calibri" panose="020F0502020204030204" pitchFamily="34" charset="0"/>
                <a:ea typeface="Segoe UI" panose="020B0502040204020203" pitchFamily="34" charset="0"/>
                <a:cs typeface="Calibri" panose="020F0502020204030204" pitchFamily="34" charset="0"/>
              </a:rPr>
              <a:t>M9 – M15</a:t>
            </a:r>
          </a:p>
        </p:txBody>
      </p:sp>
      <p:sp>
        <p:nvSpPr>
          <p:cNvPr id="170" name="Rectangle 169"/>
          <p:cNvSpPr/>
          <p:nvPr/>
        </p:nvSpPr>
        <p:spPr>
          <a:xfrm>
            <a:off x="4397704" y="2813880"/>
            <a:ext cx="833259" cy="213585"/>
          </a:xfrm>
          <a:prstGeom prst="rect">
            <a:avLst/>
          </a:prstGeom>
        </p:spPr>
        <p:txBody>
          <a:bodyPr wrap="square">
            <a:spAutoFit/>
          </a:bodyPr>
          <a:lstStyle/>
          <a:p>
            <a:pPr algn="ctr"/>
            <a:r>
              <a:rPr lang="en-US" sz="788" dirty="0">
                <a:solidFill>
                  <a:schemeClr val="bg1"/>
                </a:solidFill>
                <a:latin typeface="Calibri" panose="020F0502020204030204" pitchFamily="34" charset="0"/>
                <a:ea typeface="Segoe UI" panose="020B0502040204020203" pitchFamily="34" charset="0"/>
                <a:cs typeface="Calibri" panose="020F0502020204030204" pitchFamily="34" charset="0"/>
              </a:rPr>
              <a:t>M5 – M10</a:t>
            </a:r>
          </a:p>
        </p:txBody>
      </p:sp>
      <p:sp>
        <p:nvSpPr>
          <p:cNvPr id="171" name="Rectangle 170"/>
          <p:cNvSpPr/>
          <p:nvPr/>
        </p:nvSpPr>
        <p:spPr>
          <a:xfrm>
            <a:off x="4021695" y="2978690"/>
            <a:ext cx="1457196" cy="784830"/>
          </a:xfrm>
          <a:prstGeom prst="rect">
            <a:avLst/>
          </a:prstGeom>
        </p:spPr>
        <p:txBody>
          <a:bodyPr wrap="square">
            <a:spAutoFit/>
          </a:bodyPr>
          <a:lstStyle/>
          <a:p>
            <a:pPr algn="ctr" fontAlgn="b"/>
            <a:r>
              <a:rPr lang="en-US" sz="900" b="0" dirty="0">
                <a:solidFill>
                  <a:schemeClr val="tx1">
                    <a:lumMod val="85000"/>
                    <a:lumOff val="15000"/>
                  </a:schemeClr>
                </a:solidFill>
                <a:latin typeface="Calibri" panose="020F0502020204030204" pitchFamily="34" charset="0"/>
                <a:ea typeface="Segoe UI" panose="020B0502040204020203" pitchFamily="34" charset="0"/>
                <a:cs typeface="Calibri" panose="020F0502020204030204" pitchFamily="34" charset="0"/>
              </a:rPr>
              <a:t>Receiving New </a:t>
            </a:r>
            <a:r>
              <a:rPr lang="en-US" sz="900" b="0" dirty="0" err="1">
                <a:solidFill>
                  <a:schemeClr val="tx1">
                    <a:lumMod val="85000"/>
                    <a:lumOff val="15000"/>
                  </a:schemeClr>
                </a:solidFill>
                <a:latin typeface="Calibri" panose="020F0502020204030204" pitchFamily="34" charset="0"/>
                <a:ea typeface="Segoe UI" panose="020B0502040204020203" pitchFamily="34" charset="0"/>
                <a:cs typeface="Calibri" panose="020F0502020204030204" pitchFamily="34" charset="0"/>
              </a:rPr>
              <a:t>Merch</a:t>
            </a:r>
            <a:endParaRPr lang="en-US" sz="900" b="0" dirty="0">
              <a:solidFill>
                <a:schemeClr val="tx1">
                  <a:lumMod val="85000"/>
                  <a:lumOff val="15000"/>
                </a:schemeClr>
              </a:solidFill>
              <a:latin typeface="Calibri" panose="020F0502020204030204" pitchFamily="34" charset="0"/>
              <a:ea typeface="Segoe UI" panose="020B0502040204020203" pitchFamily="34" charset="0"/>
              <a:cs typeface="Calibri" panose="020F0502020204030204" pitchFamily="34" charset="0"/>
            </a:endParaRPr>
          </a:p>
          <a:p>
            <a:pPr algn="ctr" fontAlgn="b"/>
            <a:r>
              <a:rPr lang="en-US" sz="900" b="0" dirty="0">
                <a:solidFill>
                  <a:schemeClr val="tx1">
                    <a:lumMod val="85000"/>
                    <a:lumOff val="15000"/>
                  </a:schemeClr>
                </a:solidFill>
                <a:latin typeface="Calibri" panose="020F0502020204030204" pitchFamily="34" charset="0"/>
                <a:ea typeface="Segoe UI" panose="020B0502040204020203" pitchFamily="34" charset="0"/>
                <a:cs typeface="Calibri" panose="020F0502020204030204" pitchFamily="34" charset="0"/>
              </a:rPr>
              <a:t>Merchandise Evaluation</a:t>
            </a:r>
          </a:p>
          <a:p>
            <a:pPr algn="ctr" fontAlgn="b"/>
            <a:r>
              <a:rPr lang="en-US" sz="900" b="0" dirty="0">
                <a:solidFill>
                  <a:schemeClr val="tx1">
                    <a:lumMod val="85000"/>
                    <a:lumOff val="15000"/>
                  </a:schemeClr>
                </a:solidFill>
                <a:latin typeface="Calibri" panose="020F0502020204030204" pitchFamily="34" charset="0"/>
                <a:ea typeface="Segoe UI" panose="020B0502040204020203" pitchFamily="34" charset="0"/>
                <a:cs typeface="Calibri" panose="020F0502020204030204" pitchFamily="34" charset="0"/>
              </a:rPr>
              <a:t>Merchandising</a:t>
            </a:r>
          </a:p>
          <a:p>
            <a:pPr algn="ctr" fontAlgn="b"/>
            <a:r>
              <a:rPr lang="en-US" sz="900" b="0" dirty="0">
                <a:solidFill>
                  <a:schemeClr val="tx1">
                    <a:lumMod val="85000"/>
                    <a:lumOff val="15000"/>
                  </a:schemeClr>
                </a:solidFill>
                <a:latin typeface="Calibri" panose="020F0502020204030204" pitchFamily="34" charset="0"/>
                <a:ea typeface="Segoe UI" panose="020B0502040204020203" pitchFamily="34" charset="0"/>
                <a:cs typeface="Calibri" panose="020F0502020204030204" pitchFamily="34" charset="0"/>
              </a:rPr>
              <a:t>Inventory Control</a:t>
            </a:r>
          </a:p>
          <a:p>
            <a:pPr algn="ctr" fontAlgn="b"/>
            <a:r>
              <a:rPr lang="en-US" sz="900" b="0" dirty="0">
                <a:solidFill>
                  <a:schemeClr val="tx1">
                    <a:lumMod val="85000"/>
                    <a:lumOff val="15000"/>
                  </a:schemeClr>
                </a:solidFill>
                <a:latin typeface="Calibri" panose="020F0502020204030204" pitchFamily="34" charset="0"/>
                <a:ea typeface="Segoe UI" panose="020B0502040204020203" pitchFamily="34" charset="0"/>
                <a:cs typeface="Calibri" panose="020F0502020204030204" pitchFamily="34" charset="0"/>
              </a:rPr>
              <a:t>PI (Physical Inventory)</a:t>
            </a:r>
          </a:p>
        </p:txBody>
      </p:sp>
      <p:sp>
        <p:nvSpPr>
          <p:cNvPr id="172" name="Rectangle 171"/>
          <p:cNvSpPr/>
          <p:nvPr/>
        </p:nvSpPr>
        <p:spPr>
          <a:xfrm>
            <a:off x="5633908" y="2978690"/>
            <a:ext cx="1542144" cy="646331"/>
          </a:xfrm>
          <a:prstGeom prst="rect">
            <a:avLst/>
          </a:prstGeom>
        </p:spPr>
        <p:txBody>
          <a:bodyPr wrap="square">
            <a:spAutoFit/>
          </a:bodyPr>
          <a:lstStyle/>
          <a:p>
            <a:pPr algn="ctr" fontAlgn="b"/>
            <a:r>
              <a:rPr lang="en-US" sz="900" b="0" dirty="0">
                <a:solidFill>
                  <a:schemeClr val="tx1">
                    <a:lumMod val="85000"/>
                    <a:lumOff val="15000"/>
                  </a:schemeClr>
                </a:solidFill>
                <a:latin typeface="Calibri" panose="020F0502020204030204" pitchFamily="34" charset="0"/>
                <a:ea typeface="Segoe UI" panose="020B0502040204020203" pitchFamily="34" charset="0"/>
                <a:cs typeface="Calibri" panose="020F0502020204030204" pitchFamily="34" charset="0"/>
              </a:rPr>
              <a:t>Distribution (DC) </a:t>
            </a:r>
          </a:p>
          <a:p>
            <a:pPr algn="ctr" fontAlgn="b"/>
            <a:r>
              <a:rPr lang="en-US" sz="900" b="0" dirty="0">
                <a:solidFill>
                  <a:schemeClr val="tx1">
                    <a:lumMod val="85000"/>
                    <a:lumOff val="15000"/>
                  </a:schemeClr>
                </a:solidFill>
                <a:latin typeface="Calibri" panose="020F0502020204030204" pitchFamily="34" charset="0"/>
                <a:ea typeface="Segoe UI" panose="020B0502040204020203" pitchFamily="34" charset="0"/>
                <a:cs typeface="Calibri" panose="020F0502020204030204" pitchFamily="34" charset="0"/>
              </a:rPr>
              <a:t>Recalls STS</a:t>
            </a:r>
          </a:p>
          <a:p>
            <a:pPr algn="ctr" fontAlgn="b"/>
            <a:r>
              <a:rPr lang="en-US" sz="900" b="0" dirty="0">
                <a:solidFill>
                  <a:schemeClr val="tx1">
                    <a:lumMod val="85000"/>
                    <a:lumOff val="15000"/>
                  </a:schemeClr>
                </a:solidFill>
                <a:latin typeface="Calibri" panose="020F0502020204030204" pitchFamily="34" charset="0"/>
                <a:ea typeface="Segoe UI" panose="020B0502040204020203" pitchFamily="34" charset="0"/>
                <a:cs typeface="Calibri" panose="020F0502020204030204" pitchFamily="34" charset="0"/>
              </a:rPr>
              <a:t>Store &amp; Vendor Returns</a:t>
            </a:r>
          </a:p>
          <a:p>
            <a:pPr algn="ctr" fontAlgn="b"/>
            <a:r>
              <a:rPr lang="en-US" sz="900" b="0" dirty="0">
                <a:solidFill>
                  <a:schemeClr val="tx1">
                    <a:lumMod val="85000"/>
                    <a:lumOff val="15000"/>
                  </a:schemeClr>
                </a:solidFill>
                <a:latin typeface="Calibri" panose="020F0502020204030204" pitchFamily="34" charset="0"/>
                <a:ea typeface="Segoe UI" panose="020B0502040204020203" pitchFamily="34" charset="0"/>
                <a:cs typeface="Calibri" panose="020F0502020204030204" pitchFamily="34" charset="0"/>
              </a:rPr>
              <a:t>Special Orders &amp; Inquiry</a:t>
            </a:r>
          </a:p>
        </p:txBody>
      </p:sp>
      <p:sp>
        <p:nvSpPr>
          <p:cNvPr id="173" name="Rectangle 172"/>
          <p:cNvSpPr/>
          <p:nvPr/>
        </p:nvSpPr>
        <p:spPr>
          <a:xfrm>
            <a:off x="7188596" y="2978690"/>
            <a:ext cx="1804154" cy="784830"/>
          </a:xfrm>
          <a:prstGeom prst="rect">
            <a:avLst/>
          </a:prstGeom>
        </p:spPr>
        <p:txBody>
          <a:bodyPr wrap="square">
            <a:spAutoFit/>
          </a:bodyPr>
          <a:lstStyle/>
          <a:p>
            <a:pPr algn="ctr" defTabSz="914378" fontAlgn="b"/>
            <a:r>
              <a:rPr lang="en-US" sz="900" b="0" dirty="0">
                <a:solidFill>
                  <a:srgbClr val="000000"/>
                </a:solidFill>
                <a:latin typeface="Calibri" panose="020F0502020204030204" pitchFamily="34" charset="0"/>
                <a:ea typeface="Segoe UI" panose="020B0502040204020203" pitchFamily="34" charset="0"/>
                <a:cs typeface="Calibri" panose="020F0502020204030204" pitchFamily="34" charset="0"/>
              </a:rPr>
              <a:t>Diamond Room</a:t>
            </a:r>
          </a:p>
          <a:p>
            <a:pPr algn="ctr" defTabSz="914378" fontAlgn="b"/>
            <a:r>
              <a:rPr lang="en-US" sz="900" b="0" dirty="0">
                <a:solidFill>
                  <a:srgbClr val="000000"/>
                </a:solidFill>
                <a:latin typeface="Calibri" panose="020F0502020204030204" pitchFamily="34" charset="0"/>
                <a:ea typeface="Segoe UI" panose="020B0502040204020203" pitchFamily="34" charset="0"/>
                <a:cs typeface="Calibri" panose="020F0502020204030204" pitchFamily="34" charset="0"/>
              </a:rPr>
              <a:t>Manufacturing &amp; Transfers</a:t>
            </a:r>
          </a:p>
          <a:p>
            <a:pPr algn="ctr" defTabSz="914378" fontAlgn="b"/>
            <a:r>
              <a:rPr lang="en-US" sz="900" b="0" dirty="0" err="1">
                <a:solidFill>
                  <a:srgbClr val="000000"/>
                </a:solidFill>
                <a:latin typeface="Calibri" panose="020F0502020204030204" pitchFamily="34" charset="0"/>
                <a:ea typeface="Segoe UI" panose="020B0502040204020203" pitchFamily="34" charset="0"/>
                <a:cs typeface="Calibri" panose="020F0502020204030204" pitchFamily="34" charset="0"/>
              </a:rPr>
              <a:t>Acctg.Finance</a:t>
            </a:r>
            <a:endParaRPr lang="en-US" sz="900" b="0" dirty="0">
              <a:solidFill>
                <a:srgbClr val="000000"/>
              </a:solidFill>
              <a:latin typeface="Calibri" panose="020F0502020204030204" pitchFamily="34" charset="0"/>
              <a:ea typeface="Segoe UI" panose="020B0502040204020203" pitchFamily="34" charset="0"/>
              <a:cs typeface="Calibri" panose="020F0502020204030204" pitchFamily="34" charset="0"/>
            </a:endParaRPr>
          </a:p>
          <a:p>
            <a:pPr algn="ctr" defTabSz="914378" fontAlgn="b"/>
            <a:r>
              <a:rPr lang="en-US" sz="900" b="0" dirty="0">
                <a:solidFill>
                  <a:srgbClr val="000000"/>
                </a:solidFill>
                <a:latin typeface="Calibri" panose="020F0502020204030204" pitchFamily="34" charset="0"/>
                <a:ea typeface="Segoe UI" panose="020B0502040204020203" pitchFamily="34" charset="0"/>
                <a:cs typeface="Calibri" panose="020F0502020204030204" pitchFamily="34" charset="0"/>
              </a:rPr>
              <a:t>AP (Account Payable)</a:t>
            </a:r>
          </a:p>
          <a:p>
            <a:pPr algn="ctr" defTabSz="914378" fontAlgn="b"/>
            <a:r>
              <a:rPr lang="en-US" sz="900" b="0" dirty="0">
                <a:solidFill>
                  <a:srgbClr val="000000"/>
                </a:solidFill>
                <a:latin typeface="Calibri" panose="020F0502020204030204" pitchFamily="34" charset="0"/>
                <a:ea typeface="Segoe UI" panose="020B0502040204020203" pitchFamily="34" charset="0"/>
                <a:cs typeface="Calibri" panose="020F0502020204030204" pitchFamily="34" charset="0"/>
              </a:rPr>
              <a:t>System </a:t>
            </a:r>
            <a:r>
              <a:rPr lang="en-US" sz="900" b="0" dirty="0" err="1">
                <a:solidFill>
                  <a:srgbClr val="000000"/>
                </a:solidFill>
                <a:latin typeface="Calibri" panose="020F0502020204030204" pitchFamily="34" charset="0"/>
                <a:ea typeface="Segoe UI" panose="020B0502040204020203" pitchFamily="34" charset="0"/>
                <a:cs typeface="Calibri" panose="020F0502020204030204" pitchFamily="34" charset="0"/>
              </a:rPr>
              <a:t>Maint</a:t>
            </a:r>
            <a:r>
              <a:rPr lang="en-US" sz="900" b="0" dirty="0">
                <a:solidFill>
                  <a:srgbClr val="000000"/>
                </a:solidFill>
                <a:latin typeface="Calibri" panose="020F0502020204030204" pitchFamily="34" charset="0"/>
                <a:ea typeface="Segoe UI" panose="020B0502040204020203" pitchFamily="34" charset="0"/>
                <a:cs typeface="Calibri" panose="020F0502020204030204" pitchFamily="34" charset="0"/>
              </a:rPr>
              <a:t> and </a:t>
            </a:r>
            <a:r>
              <a:rPr lang="en-US" sz="900" b="0" dirty="0" err="1">
                <a:solidFill>
                  <a:srgbClr val="000000"/>
                </a:solidFill>
                <a:latin typeface="Calibri" panose="020F0502020204030204" pitchFamily="34" charset="0"/>
                <a:ea typeface="Segoe UI" panose="020B0502040204020203" pitchFamily="34" charset="0"/>
                <a:cs typeface="Calibri" panose="020F0502020204030204" pitchFamily="34" charset="0"/>
              </a:rPr>
              <a:t>Misc</a:t>
            </a:r>
            <a:endParaRPr lang="en-US" sz="900" b="0" dirty="0">
              <a:solidFill>
                <a:srgbClr val="000000"/>
              </a:solidFill>
              <a:latin typeface="Calibri" panose="020F0502020204030204" pitchFamily="34" charset="0"/>
              <a:cs typeface="Calibri" panose="020F0502020204030204" pitchFamily="34" charset="0"/>
            </a:endParaRPr>
          </a:p>
        </p:txBody>
      </p:sp>
      <p:sp>
        <p:nvSpPr>
          <p:cNvPr id="174" name="Rectangle 173"/>
          <p:cNvSpPr/>
          <p:nvPr/>
        </p:nvSpPr>
        <p:spPr>
          <a:xfrm>
            <a:off x="7706985" y="2813880"/>
            <a:ext cx="833259" cy="213585"/>
          </a:xfrm>
          <a:prstGeom prst="rect">
            <a:avLst/>
          </a:prstGeom>
        </p:spPr>
        <p:txBody>
          <a:bodyPr wrap="square">
            <a:spAutoFit/>
          </a:bodyPr>
          <a:lstStyle/>
          <a:p>
            <a:pPr algn="ctr"/>
            <a:r>
              <a:rPr lang="en-US" sz="788" dirty="0">
                <a:solidFill>
                  <a:schemeClr val="bg1"/>
                </a:solidFill>
                <a:latin typeface="Calibri" panose="020F0502020204030204" pitchFamily="34" charset="0"/>
                <a:ea typeface="Segoe UI" panose="020B0502040204020203" pitchFamily="34" charset="0"/>
                <a:cs typeface="Calibri" panose="020F0502020204030204" pitchFamily="34" charset="0"/>
              </a:rPr>
              <a:t>M14 – M23</a:t>
            </a:r>
          </a:p>
        </p:txBody>
      </p:sp>
      <p:grpSp>
        <p:nvGrpSpPr>
          <p:cNvPr id="175" name="Group 174"/>
          <p:cNvGrpSpPr/>
          <p:nvPr/>
        </p:nvGrpSpPr>
        <p:grpSpPr>
          <a:xfrm>
            <a:off x="4279502" y="3746703"/>
            <a:ext cx="951461" cy="209190"/>
            <a:chOff x="4239661" y="624337"/>
            <a:chExt cx="3059401" cy="393113"/>
          </a:xfrm>
        </p:grpSpPr>
        <p:sp>
          <p:nvSpPr>
            <p:cNvPr id="176" name="Right Arrow 32"/>
            <p:cNvSpPr/>
            <p:nvPr/>
          </p:nvSpPr>
          <p:spPr>
            <a:xfrm>
              <a:off x="4239661" y="624337"/>
              <a:ext cx="3059401" cy="393113"/>
            </a:xfrm>
            <a:prstGeom prst="roundRect">
              <a:avLst>
                <a:gd name="adj" fmla="val 50000"/>
              </a:avLst>
            </a:prstGeom>
            <a:solidFill>
              <a:srgbClr val="38A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alibri" panose="020F0502020204030204" pitchFamily="34" charset="0"/>
                <a:ea typeface="Segoe UI" panose="020B0502040204020203" pitchFamily="34" charset="0"/>
                <a:cs typeface="Calibri" panose="020F0502020204030204" pitchFamily="34" charset="0"/>
              </a:endParaRPr>
            </a:p>
          </p:txBody>
        </p:sp>
        <p:sp>
          <p:nvSpPr>
            <p:cNvPr id="177" name="Rectangle 53"/>
            <p:cNvSpPr>
              <a:spLocks noChangeArrowheads="1"/>
            </p:cNvSpPr>
            <p:nvPr/>
          </p:nvSpPr>
          <p:spPr bwMode="auto">
            <a:xfrm>
              <a:off x="4624467" y="635719"/>
              <a:ext cx="2376479" cy="381731"/>
            </a:xfrm>
            <a:prstGeom prst="rect">
              <a:avLst/>
            </a:prstGeom>
            <a:noFill/>
            <a:ln w="9525">
              <a:noFill/>
              <a:miter lim="800000"/>
              <a:headEnd/>
              <a:tailEnd/>
            </a:ln>
          </p:spPr>
          <p:txBody>
            <a:bodyPr wrap="square">
              <a:spAutoFit/>
            </a:bodyPr>
            <a:lstStyle/>
            <a:p>
              <a:pPr algn="ctr">
                <a:lnSpc>
                  <a:spcPct val="80000"/>
                </a:lnSpc>
              </a:pPr>
              <a:r>
                <a:rPr lang="en-GB" sz="900" dirty="0">
                  <a:solidFill>
                    <a:schemeClr val="bg1"/>
                  </a:solidFill>
                  <a:latin typeface="Calibri" panose="020F0502020204030204" pitchFamily="34" charset="0"/>
                  <a:ea typeface="Segoe UI" panose="020B0502040204020203" pitchFamily="34" charset="0"/>
                  <a:cs typeface="Calibri" panose="020F0502020204030204" pitchFamily="34" charset="0"/>
                </a:rPr>
                <a:t>Wave 1</a:t>
              </a:r>
            </a:p>
          </p:txBody>
        </p:sp>
      </p:grpSp>
      <p:grpSp>
        <p:nvGrpSpPr>
          <p:cNvPr id="178" name="Group 177"/>
          <p:cNvGrpSpPr/>
          <p:nvPr/>
        </p:nvGrpSpPr>
        <p:grpSpPr>
          <a:xfrm>
            <a:off x="6014637" y="3746703"/>
            <a:ext cx="951461" cy="209190"/>
            <a:chOff x="4239661" y="624337"/>
            <a:chExt cx="3059401" cy="393113"/>
          </a:xfrm>
        </p:grpSpPr>
        <p:sp>
          <p:nvSpPr>
            <p:cNvPr id="179" name="Right Arrow 32"/>
            <p:cNvSpPr/>
            <p:nvPr/>
          </p:nvSpPr>
          <p:spPr>
            <a:xfrm>
              <a:off x="4239661" y="624337"/>
              <a:ext cx="3059401" cy="393113"/>
            </a:xfrm>
            <a:prstGeom prst="roundRect">
              <a:avLst>
                <a:gd name="adj" fmla="val 50000"/>
              </a:avLst>
            </a:prstGeom>
            <a:solidFill>
              <a:srgbClr val="38A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alibri" panose="020F0502020204030204" pitchFamily="34" charset="0"/>
                <a:ea typeface="Segoe UI" panose="020B0502040204020203" pitchFamily="34" charset="0"/>
                <a:cs typeface="Calibri" panose="020F0502020204030204" pitchFamily="34" charset="0"/>
              </a:endParaRPr>
            </a:p>
          </p:txBody>
        </p:sp>
        <p:sp>
          <p:nvSpPr>
            <p:cNvPr id="180" name="Rectangle 53"/>
            <p:cNvSpPr>
              <a:spLocks noChangeArrowheads="1"/>
            </p:cNvSpPr>
            <p:nvPr/>
          </p:nvSpPr>
          <p:spPr bwMode="auto">
            <a:xfrm>
              <a:off x="4624467" y="635719"/>
              <a:ext cx="2376479" cy="381731"/>
            </a:xfrm>
            <a:prstGeom prst="rect">
              <a:avLst/>
            </a:prstGeom>
            <a:noFill/>
            <a:ln w="9525">
              <a:noFill/>
              <a:miter lim="800000"/>
              <a:headEnd/>
              <a:tailEnd/>
            </a:ln>
          </p:spPr>
          <p:txBody>
            <a:bodyPr wrap="square">
              <a:spAutoFit/>
            </a:bodyPr>
            <a:lstStyle/>
            <a:p>
              <a:pPr algn="ctr">
                <a:lnSpc>
                  <a:spcPct val="80000"/>
                </a:lnSpc>
              </a:pPr>
              <a:r>
                <a:rPr lang="en-GB" sz="900" dirty="0">
                  <a:solidFill>
                    <a:schemeClr val="bg1"/>
                  </a:solidFill>
                  <a:latin typeface="Calibri" panose="020F0502020204030204" pitchFamily="34" charset="0"/>
                  <a:ea typeface="Segoe UI" panose="020B0502040204020203" pitchFamily="34" charset="0"/>
                  <a:cs typeface="Calibri" panose="020F0502020204030204" pitchFamily="34" charset="0"/>
                </a:rPr>
                <a:t>Wave 2</a:t>
              </a:r>
            </a:p>
          </p:txBody>
        </p:sp>
      </p:grpSp>
      <p:grpSp>
        <p:nvGrpSpPr>
          <p:cNvPr id="181" name="Group 180"/>
          <p:cNvGrpSpPr/>
          <p:nvPr/>
        </p:nvGrpSpPr>
        <p:grpSpPr>
          <a:xfrm>
            <a:off x="7588783" y="3746703"/>
            <a:ext cx="951461" cy="209190"/>
            <a:chOff x="4239661" y="624337"/>
            <a:chExt cx="3059401" cy="393113"/>
          </a:xfrm>
        </p:grpSpPr>
        <p:sp>
          <p:nvSpPr>
            <p:cNvPr id="182" name="Right Arrow 32"/>
            <p:cNvSpPr/>
            <p:nvPr/>
          </p:nvSpPr>
          <p:spPr>
            <a:xfrm>
              <a:off x="4239661" y="624337"/>
              <a:ext cx="3059401" cy="393113"/>
            </a:xfrm>
            <a:prstGeom prst="roundRect">
              <a:avLst>
                <a:gd name="adj" fmla="val 50000"/>
              </a:avLst>
            </a:prstGeom>
            <a:solidFill>
              <a:srgbClr val="38A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Calibri" panose="020F0502020204030204" pitchFamily="34" charset="0"/>
                <a:ea typeface="Segoe UI" panose="020B0502040204020203" pitchFamily="34" charset="0"/>
                <a:cs typeface="Calibri" panose="020F0502020204030204" pitchFamily="34" charset="0"/>
              </a:endParaRPr>
            </a:p>
          </p:txBody>
        </p:sp>
        <p:sp>
          <p:nvSpPr>
            <p:cNvPr id="183" name="Rectangle 53"/>
            <p:cNvSpPr>
              <a:spLocks noChangeArrowheads="1"/>
            </p:cNvSpPr>
            <p:nvPr/>
          </p:nvSpPr>
          <p:spPr bwMode="auto">
            <a:xfrm>
              <a:off x="4624467" y="635719"/>
              <a:ext cx="2376479" cy="381731"/>
            </a:xfrm>
            <a:prstGeom prst="rect">
              <a:avLst/>
            </a:prstGeom>
            <a:noFill/>
            <a:ln w="9525">
              <a:noFill/>
              <a:miter lim="800000"/>
              <a:headEnd/>
              <a:tailEnd/>
            </a:ln>
          </p:spPr>
          <p:txBody>
            <a:bodyPr wrap="square">
              <a:spAutoFit/>
            </a:bodyPr>
            <a:lstStyle/>
            <a:p>
              <a:pPr algn="ctr">
                <a:lnSpc>
                  <a:spcPct val="80000"/>
                </a:lnSpc>
              </a:pPr>
              <a:r>
                <a:rPr lang="en-GB" sz="900" dirty="0">
                  <a:solidFill>
                    <a:schemeClr val="bg1"/>
                  </a:solidFill>
                  <a:latin typeface="Calibri" panose="020F0502020204030204" pitchFamily="34" charset="0"/>
                  <a:ea typeface="Segoe UI" panose="020B0502040204020203" pitchFamily="34" charset="0"/>
                  <a:cs typeface="Calibri" panose="020F0502020204030204" pitchFamily="34" charset="0"/>
                </a:rPr>
                <a:t>Wave 3</a:t>
              </a:r>
            </a:p>
          </p:txBody>
        </p:sp>
      </p:grpSp>
      <p:sp>
        <p:nvSpPr>
          <p:cNvPr id="184" name="Text Box 55"/>
          <p:cNvSpPr txBox="1">
            <a:spLocks noChangeArrowheads="1"/>
          </p:cNvSpPr>
          <p:nvPr/>
        </p:nvSpPr>
        <p:spPr bwMode="auto">
          <a:xfrm>
            <a:off x="5817600" y="1976610"/>
            <a:ext cx="1358452" cy="313932"/>
          </a:xfrm>
          <a:prstGeom prst="rect">
            <a:avLst/>
          </a:prstGeom>
          <a:noFill/>
          <a:ln w="9525">
            <a:noFill/>
            <a:miter lim="800000"/>
            <a:headEnd/>
            <a:tailEnd/>
          </a:ln>
          <a:effectLst/>
        </p:spPr>
        <p:txBody>
          <a:bodyPr wrap="square" lIns="45720" tIns="18288" rIns="45720" bIns="18288">
            <a:spAutoFit/>
          </a:bodyPr>
          <a:lstStyle/>
          <a:p>
            <a:pPr algn="ctr" defTabSz="685676">
              <a:spcBef>
                <a:spcPct val="50000"/>
              </a:spcBef>
              <a:defRPr/>
            </a:pPr>
            <a:r>
              <a:rPr lang="en-US" sz="1800" kern="0" dirty="0">
                <a:gradFill>
                  <a:gsLst>
                    <a:gs pos="0">
                      <a:srgbClr val="00B0F0"/>
                    </a:gs>
                    <a:gs pos="100000">
                      <a:srgbClr val="00B050"/>
                    </a:gs>
                  </a:gsLst>
                  <a:lin ang="0" scaled="1"/>
                </a:gradFill>
                <a:latin typeface="Calibri" panose="020F0502020204030204" pitchFamily="34" charset="0"/>
                <a:ea typeface="MS PGothic" pitchFamily="34" charset="-128"/>
                <a:cs typeface="Calibri" panose="020F0502020204030204" pitchFamily="34" charset="0"/>
              </a:rPr>
              <a:t>SmartStub</a:t>
            </a:r>
          </a:p>
        </p:txBody>
      </p:sp>
      <p:sp>
        <p:nvSpPr>
          <p:cNvPr id="185" name="Rectangle 184"/>
          <p:cNvSpPr/>
          <p:nvPr/>
        </p:nvSpPr>
        <p:spPr bwMode="auto">
          <a:xfrm>
            <a:off x="5612231" y="3164144"/>
            <a:ext cx="21677" cy="473420"/>
          </a:xfrm>
          <a:prstGeom prst="rect">
            <a:avLst/>
          </a:prstGeom>
          <a:solidFill>
            <a:srgbClr val="38A05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86" name="Rectangle 185"/>
          <p:cNvSpPr/>
          <p:nvPr/>
        </p:nvSpPr>
        <p:spPr bwMode="auto">
          <a:xfrm>
            <a:off x="7309392" y="3164144"/>
            <a:ext cx="21677" cy="473420"/>
          </a:xfrm>
          <a:prstGeom prst="rect">
            <a:avLst/>
          </a:prstGeom>
          <a:solidFill>
            <a:srgbClr val="38A057"/>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Tree>
    <p:extLst>
      <p:ext uri="{BB962C8B-B14F-4D97-AF65-F5344CB8AC3E}">
        <p14:creationId xmlns:p14="http://schemas.microsoft.com/office/powerpoint/2010/main" val="10411666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Organization &amp; Governance</a:t>
            </a:r>
          </a:p>
        </p:txBody>
      </p:sp>
    </p:spTree>
    <p:extLst>
      <p:ext uri="{BB962C8B-B14F-4D97-AF65-F5344CB8AC3E}">
        <p14:creationId xmlns:p14="http://schemas.microsoft.com/office/powerpoint/2010/main" val="34291694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rot="5400000">
            <a:off x="2427523" y="-1953466"/>
            <a:ext cx="4340174" cy="9167959"/>
            <a:chOff x="0" y="27432"/>
            <a:chExt cx="7543802" cy="10635488"/>
          </a:xfrm>
        </p:grpSpPr>
        <p:pic>
          <p:nvPicPr>
            <p:cNvPr id="29" name="Picture 28"/>
            <p:cNvPicPr/>
            <p:nvPr/>
          </p:nvPicPr>
          <p:blipFill>
            <a:blip r:embed="rId2">
              <a:duotone>
                <a:schemeClr val="bg2">
                  <a:shade val="45000"/>
                  <a:satMod val="135000"/>
                </a:schemeClr>
                <a:prstClr val="white"/>
              </a:duotone>
            </a:blip>
            <a:stretch>
              <a:fillRect/>
            </a:stretch>
          </p:blipFill>
          <p:spPr>
            <a:xfrm>
              <a:off x="0" y="6441440"/>
              <a:ext cx="7543800" cy="4221480"/>
            </a:xfrm>
            <a:prstGeom prst="rect">
              <a:avLst/>
            </a:prstGeom>
          </p:spPr>
        </p:pic>
        <p:sp>
          <p:nvSpPr>
            <p:cNvPr id="30" name="Rectangle 29"/>
            <p:cNvSpPr/>
            <p:nvPr/>
          </p:nvSpPr>
          <p:spPr>
            <a:xfrm>
              <a:off x="0" y="27432"/>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31" name="Rectangle 30"/>
            <p:cNvSpPr/>
            <p:nvPr/>
          </p:nvSpPr>
          <p:spPr>
            <a:xfrm>
              <a:off x="0" y="350520"/>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32" name="Rectangle 31"/>
            <p:cNvSpPr/>
            <p:nvPr/>
          </p:nvSpPr>
          <p:spPr>
            <a:xfrm>
              <a:off x="0" y="673608"/>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33" name="Rectangle 32"/>
            <p:cNvSpPr/>
            <p:nvPr/>
          </p:nvSpPr>
          <p:spPr>
            <a:xfrm>
              <a:off x="0" y="996696"/>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34" name="Rectangle 33"/>
            <p:cNvSpPr/>
            <p:nvPr/>
          </p:nvSpPr>
          <p:spPr>
            <a:xfrm>
              <a:off x="0" y="1320037"/>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35" name="Rectangle 34"/>
            <p:cNvSpPr/>
            <p:nvPr/>
          </p:nvSpPr>
          <p:spPr>
            <a:xfrm>
              <a:off x="0" y="1643125"/>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36" name="Rectangle 35"/>
            <p:cNvSpPr/>
            <p:nvPr/>
          </p:nvSpPr>
          <p:spPr>
            <a:xfrm>
              <a:off x="0" y="1966213"/>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37" name="Rectangle 36"/>
            <p:cNvSpPr/>
            <p:nvPr/>
          </p:nvSpPr>
          <p:spPr>
            <a:xfrm>
              <a:off x="0" y="2289301"/>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38" name="Rectangle 37"/>
            <p:cNvSpPr/>
            <p:nvPr/>
          </p:nvSpPr>
          <p:spPr>
            <a:xfrm>
              <a:off x="0" y="2612390"/>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39" name="Rectangle 38"/>
            <p:cNvSpPr/>
            <p:nvPr/>
          </p:nvSpPr>
          <p:spPr>
            <a:xfrm>
              <a:off x="0" y="2935478"/>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40" name="Rectangle 39"/>
            <p:cNvSpPr/>
            <p:nvPr/>
          </p:nvSpPr>
          <p:spPr>
            <a:xfrm>
              <a:off x="0" y="3258566"/>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41" name="Rectangle 40"/>
            <p:cNvSpPr/>
            <p:nvPr/>
          </p:nvSpPr>
          <p:spPr>
            <a:xfrm>
              <a:off x="0" y="3582034"/>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42" name="Rectangle 41"/>
            <p:cNvSpPr/>
            <p:nvPr/>
          </p:nvSpPr>
          <p:spPr>
            <a:xfrm>
              <a:off x="0" y="3905122"/>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43" name="Rectangle 42"/>
            <p:cNvSpPr/>
            <p:nvPr/>
          </p:nvSpPr>
          <p:spPr>
            <a:xfrm>
              <a:off x="0" y="4228211"/>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44" name="Rectangle 43"/>
            <p:cNvSpPr/>
            <p:nvPr/>
          </p:nvSpPr>
          <p:spPr>
            <a:xfrm>
              <a:off x="0" y="4551299"/>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45" name="Rectangle 44"/>
            <p:cNvSpPr/>
            <p:nvPr/>
          </p:nvSpPr>
          <p:spPr>
            <a:xfrm>
              <a:off x="0" y="4874387"/>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sp>
          <p:nvSpPr>
            <p:cNvPr id="46" name="Rectangle 45"/>
            <p:cNvSpPr/>
            <p:nvPr/>
          </p:nvSpPr>
          <p:spPr>
            <a:xfrm>
              <a:off x="0" y="5197475"/>
              <a:ext cx="42144" cy="189937"/>
            </a:xfrm>
            <a:prstGeom prst="rect">
              <a:avLst/>
            </a:prstGeom>
            <a:ln>
              <a:noFill/>
            </a:ln>
          </p:spPr>
          <p:txBody>
            <a:bodyPr vert="horz" lIns="0" tIns="0" rIns="0" bIns="0" rtlCol="0">
              <a:noAutofit/>
            </a:bodyPr>
            <a:lstStyle/>
            <a:p>
              <a:pPr>
                <a:lnSpc>
                  <a:spcPct val="107000"/>
                </a:lnSpc>
                <a:spcBef>
                  <a:spcPts val="0"/>
                </a:spcBef>
                <a:spcAft>
                  <a:spcPts val="600"/>
                </a:spcAft>
              </a:pPr>
              <a:r>
                <a:rPr lang="en-US" sz="825">
                  <a:solidFill>
                    <a:srgbClr val="000000"/>
                  </a:solidFill>
                  <a:latin typeface="Calibri" panose="020F0502020204030204" pitchFamily="34" charset="0"/>
                  <a:ea typeface="Calibri" panose="020F0502020204030204" pitchFamily="34" charset="0"/>
                  <a:cs typeface="Calibri" panose="020F0502020204030204" pitchFamily="34" charset="0"/>
                </a:rPr>
                <a:t> </a:t>
              </a:r>
            </a:p>
          </p:txBody>
        </p:sp>
        <p:pic>
          <p:nvPicPr>
            <p:cNvPr id="47" name="Picture 46"/>
            <p:cNvPicPr/>
            <p:nvPr/>
          </p:nvPicPr>
          <p:blipFill>
            <a:blip r:embed="rId3">
              <a:duotone>
                <a:schemeClr val="bg2">
                  <a:shade val="45000"/>
                  <a:satMod val="135000"/>
                </a:schemeClr>
                <a:prstClr val="white"/>
              </a:duotone>
            </a:blip>
            <a:stretch>
              <a:fillRect/>
            </a:stretch>
          </p:blipFill>
          <p:spPr>
            <a:xfrm>
              <a:off x="1" y="3363593"/>
              <a:ext cx="7543800" cy="4221480"/>
            </a:xfrm>
            <a:prstGeom prst="rect">
              <a:avLst/>
            </a:prstGeom>
          </p:spPr>
        </p:pic>
        <p:pic>
          <p:nvPicPr>
            <p:cNvPr id="48" name="Picture 47"/>
            <p:cNvPicPr/>
            <p:nvPr/>
          </p:nvPicPr>
          <p:blipFill rotWithShape="1">
            <a:blip r:embed="rId4">
              <a:duotone>
                <a:schemeClr val="bg2">
                  <a:shade val="45000"/>
                  <a:satMod val="135000"/>
                </a:schemeClr>
                <a:prstClr val="white"/>
              </a:duotone>
            </a:blip>
            <a:srcRect t="2244"/>
            <a:stretch/>
          </p:blipFill>
          <p:spPr>
            <a:xfrm>
              <a:off x="2" y="94716"/>
              <a:ext cx="7543800" cy="4126768"/>
            </a:xfrm>
            <a:prstGeom prst="rect">
              <a:avLst/>
            </a:prstGeom>
          </p:spPr>
        </p:pic>
      </p:grpSp>
      <p:sp>
        <p:nvSpPr>
          <p:cNvPr id="27" name="Title 26"/>
          <p:cNvSpPr>
            <a:spLocks noGrp="1"/>
          </p:cNvSpPr>
          <p:nvPr>
            <p:ph type="title"/>
          </p:nvPr>
        </p:nvSpPr>
        <p:spPr/>
        <p:txBody>
          <a:bodyPr/>
          <a:lstStyle/>
          <a:p>
            <a:r>
              <a:rPr lang="en-US" dirty="0"/>
              <a:t>What we want to accomplish </a:t>
            </a:r>
            <a:r>
              <a:rPr lang="en-US" dirty="0" smtClean="0"/>
              <a:t>by partnering with you</a:t>
            </a:r>
            <a:endParaRPr lang="en-US" dirty="0"/>
          </a:p>
        </p:txBody>
      </p:sp>
      <p:grpSp>
        <p:nvGrpSpPr>
          <p:cNvPr id="52" name="Group 51"/>
          <p:cNvGrpSpPr/>
          <p:nvPr/>
        </p:nvGrpSpPr>
        <p:grpSpPr>
          <a:xfrm>
            <a:off x="2419345" y="1366532"/>
            <a:ext cx="1249411" cy="1249411"/>
            <a:chOff x="3046174" y="1920016"/>
            <a:chExt cx="1665881" cy="1665881"/>
          </a:xfrm>
        </p:grpSpPr>
        <p:pic>
          <p:nvPicPr>
            <p:cNvPr id="57" name="Picture 56"/>
            <p:cNvPicPr>
              <a:picLocks noChangeAspect="1"/>
            </p:cNvPicPr>
            <p:nvPr/>
          </p:nvPicPr>
          <p:blipFill rotWithShape="1">
            <a:blip r:embed="rId5" cstate="print">
              <a:extLst>
                <a:ext uri="{28A0092B-C50C-407E-A947-70E740481C1C}">
                  <a14:useLocalDpi xmlns:a14="http://schemas.microsoft.com/office/drawing/2010/main" val="0"/>
                </a:ext>
              </a:extLst>
            </a:blip>
            <a:srcRect l="9481" t="10820" r="9649" b="8310"/>
            <a:stretch/>
          </p:blipFill>
          <p:spPr>
            <a:xfrm>
              <a:off x="3046174" y="1920016"/>
              <a:ext cx="1665881" cy="1665881"/>
            </a:xfrm>
            <a:prstGeom prst="rect">
              <a:avLst/>
            </a:prstGeom>
          </p:spPr>
        </p:pic>
        <p:sp>
          <p:nvSpPr>
            <p:cNvPr id="14" name="Oval 13"/>
            <p:cNvSpPr/>
            <p:nvPr/>
          </p:nvSpPr>
          <p:spPr>
            <a:xfrm>
              <a:off x="3237500" y="2099246"/>
              <a:ext cx="1275008" cy="123330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People</a:t>
              </a:r>
            </a:p>
          </p:txBody>
        </p:sp>
      </p:grpSp>
      <p:grpSp>
        <p:nvGrpSpPr>
          <p:cNvPr id="65" name="Group 64"/>
          <p:cNvGrpSpPr/>
          <p:nvPr/>
        </p:nvGrpSpPr>
        <p:grpSpPr>
          <a:xfrm>
            <a:off x="3051025" y="2487657"/>
            <a:ext cx="1702626" cy="1406532"/>
            <a:chOff x="3806668" y="3117972"/>
            <a:chExt cx="2270168" cy="1875376"/>
          </a:xfrm>
        </p:grpSpPr>
        <p:pic>
          <p:nvPicPr>
            <p:cNvPr id="58" name="Picture 57"/>
            <p:cNvPicPr>
              <a:picLocks noChangeAspect="1"/>
            </p:cNvPicPr>
            <p:nvPr/>
          </p:nvPicPr>
          <p:blipFill rotWithShape="1">
            <a:blip r:embed="rId6">
              <a:extLst>
                <a:ext uri="{28A0092B-C50C-407E-A947-70E740481C1C}">
                  <a14:useLocalDpi xmlns:a14="http://schemas.microsoft.com/office/drawing/2010/main" val="0"/>
                </a:ext>
              </a:extLst>
            </a:blip>
            <a:srcRect l="9481" t="10820" r="9649" b="8310"/>
            <a:stretch/>
          </p:blipFill>
          <p:spPr>
            <a:xfrm>
              <a:off x="4011510" y="3117972"/>
              <a:ext cx="1875376" cy="1875376"/>
            </a:xfrm>
            <a:prstGeom prst="rect">
              <a:avLst/>
            </a:prstGeom>
          </p:spPr>
        </p:pic>
        <p:sp>
          <p:nvSpPr>
            <p:cNvPr id="15" name="Oval 14"/>
            <p:cNvSpPr/>
            <p:nvPr/>
          </p:nvSpPr>
          <p:spPr>
            <a:xfrm>
              <a:off x="3806668" y="3266376"/>
              <a:ext cx="2270168" cy="153554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Current Environment</a:t>
              </a:r>
            </a:p>
          </p:txBody>
        </p:sp>
      </p:grpSp>
      <p:grpSp>
        <p:nvGrpSpPr>
          <p:cNvPr id="66" name="Group 65"/>
          <p:cNvGrpSpPr/>
          <p:nvPr/>
        </p:nvGrpSpPr>
        <p:grpSpPr>
          <a:xfrm>
            <a:off x="3687144" y="831772"/>
            <a:ext cx="1601012" cy="1601012"/>
            <a:chOff x="4752901" y="1207003"/>
            <a:chExt cx="2134683" cy="2134683"/>
          </a:xfrm>
        </p:grpSpPr>
        <p:pic>
          <p:nvPicPr>
            <p:cNvPr id="50" name="Picture 49"/>
            <p:cNvPicPr>
              <a:picLocks noChangeAspect="1"/>
            </p:cNvPicPr>
            <p:nvPr/>
          </p:nvPicPr>
          <p:blipFill rotWithShape="1">
            <a:blip r:embed="rId6">
              <a:extLst>
                <a:ext uri="{28A0092B-C50C-407E-A947-70E740481C1C}">
                  <a14:useLocalDpi xmlns:a14="http://schemas.microsoft.com/office/drawing/2010/main" val="0"/>
                </a:ext>
              </a:extLst>
            </a:blip>
            <a:srcRect l="9481" t="10820" r="9649" b="8310"/>
            <a:stretch/>
          </p:blipFill>
          <p:spPr>
            <a:xfrm>
              <a:off x="4752901" y="1207003"/>
              <a:ext cx="2134683" cy="2134683"/>
            </a:xfrm>
            <a:prstGeom prst="rect">
              <a:avLst/>
            </a:prstGeom>
          </p:spPr>
        </p:pic>
        <p:sp>
          <p:nvSpPr>
            <p:cNvPr id="16" name="Oval 15"/>
            <p:cNvSpPr/>
            <p:nvPr/>
          </p:nvSpPr>
          <p:spPr>
            <a:xfrm>
              <a:off x="4762920" y="1225634"/>
              <a:ext cx="2073811" cy="200598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Change Management</a:t>
              </a:r>
            </a:p>
          </p:txBody>
        </p:sp>
      </p:grpSp>
      <p:grpSp>
        <p:nvGrpSpPr>
          <p:cNvPr id="5" name="Group 4"/>
          <p:cNvGrpSpPr/>
          <p:nvPr/>
        </p:nvGrpSpPr>
        <p:grpSpPr>
          <a:xfrm>
            <a:off x="2351033" y="3878174"/>
            <a:ext cx="4358903" cy="801710"/>
            <a:chOff x="3134711" y="5170899"/>
            <a:chExt cx="5811870" cy="1068946"/>
          </a:xfrm>
        </p:grpSpPr>
        <p:pic>
          <p:nvPicPr>
            <p:cNvPr id="69" name="Picture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4711" y="5253196"/>
              <a:ext cx="5811870" cy="914402"/>
            </a:xfrm>
            <a:prstGeom prst="rect">
              <a:avLst/>
            </a:prstGeom>
          </p:spPr>
        </p:pic>
        <p:sp>
          <p:nvSpPr>
            <p:cNvPr id="18" name="Rectangle 17"/>
            <p:cNvSpPr/>
            <p:nvPr/>
          </p:nvSpPr>
          <p:spPr>
            <a:xfrm>
              <a:off x="3607576" y="5170899"/>
              <a:ext cx="4816698" cy="1068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Journey With A Trusted Partner</a:t>
              </a:r>
            </a:p>
          </p:txBody>
        </p:sp>
      </p:grpSp>
      <p:grpSp>
        <p:nvGrpSpPr>
          <p:cNvPr id="2" name="Group 1"/>
          <p:cNvGrpSpPr/>
          <p:nvPr/>
        </p:nvGrpSpPr>
        <p:grpSpPr>
          <a:xfrm>
            <a:off x="6636383" y="1159845"/>
            <a:ext cx="2048432" cy="2122150"/>
            <a:chOff x="8848510" y="1546459"/>
            <a:chExt cx="2731243" cy="2829533"/>
          </a:xfrm>
        </p:grpSpPr>
        <p:pic>
          <p:nvPicPr>
            <p:cNvPr id="60" name="Picture 5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6236" y="1656066"/>
              <a:ext cx="2593104" cy="914402"/>
            </a:xfrm>
            <a:prstGeom prst="rect">
              <a:avLst/>
            </a:prstGeom>
          </p:spPr>
        </p:pic>
        <p:pic>
          <p:nvPicPr>
            <p:cNvPr id="61" name="Pictur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6236" y="2558828"/>
              <a:ext cx="2593104" cy="914402"/>
            </a:xfrm>
            <a:prstGeom prst="rect">
              <a:avLst/>
            </a:prstGeom>
          </p:spPr>
        </p:pic>
        <p:pic>
          <p:nvPicPr>
            <p:cNvPr id="62" name="Picture 6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66236" y="3461590"/>
              <a:ext cx="2593104" cy="914402"/>
            </a:xfrm>
            <a:prstGeom prst="rect">
              <a:avLst/>
            </a:prstGeom>
          </p:spPr>
        </p:pic>
        <p:grpSp>
          <p:nvGrpSpPr>
            <p:cNvPr id="25" name="Group 24"/>
            <p:cNvGrpSpPr/>
            <p:nvPr/>
          </p:nvGrpSpPr>
          <p:grpSpPr>
            <a:xfrm>
              <a:off x="8848510" y="1546459"/>
              <a:ext cx="2731243" cy="2765094"/>
              <a:chOff x="5473180" y="1233051"/>
              <a:chExt cx="2731243" cy="2765094"/>
            </a:xfrm>
            <a:noFill/>
          </p:grpSpPr>
          <p:sp>
            <p:nvSpPr>
              <p:cNvPr id="20" name="Rectangle 19"/>
              <p:cNvSpPr/>
              <p:nvPr/>
            </p:nvSpPr>
            <p:spPr>
              <a:xfrm>
                <a:off x="5547032" y="1233051"/>
                <a:ext cx="2657391" cy="27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dirty="0">
                  <a:solidFill>
                    <a:schemeClr val="tx1"/>
                  </a:solidFill>
                  <a:latin typeface="Calibri" panose="020F0502020204030204" pitchFamily="34" charset="0"/>
                  <a:cs typeface="Calibri" panose="020F0502020204030204" pitchFamily="34" charset="0"/>
                </a:endParaRPr>
              </a:p>
            </p:txBody>
          </p:sp>
          <p:sp>
            <p:nvSpPr>
              <p:cNvPr id="21" name="Rectangle 20"/>
              <p:cNvSpPr/>
              <p:nvPr/>
            </p:nvSpPr>
            <p:spPr>
              <a:xfrm>
                <a:off x="5473180" y="1392890"/>
                <a:ext cx="2653048" cy="64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Signet</a:t>
                </a:r>
              </a:p>
            </p:txBody>
          </p:sp>
          <p:sp>
            <p:nvSpPr>
              <p:cNvPr id="22" name="Rectangle 21"/>
              <p:cNvSpPr/>
              <p:nvPr/>
            </p:nvSpPr>
            <p:spPr>
              <a:xfrm>
                <a:off x="5511335" y="2439835"/>
                <a:ext cx="2653048" cy="64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Future State</a:t>
                </a:r>
              </a:p>
            </p:txBody>
          </p:sp>
          <p:sp>
            <p:nvSpPr>
              <p:cNvPr id="23" name="Rectangle 22"/>
              <p:cNvSpPr/>
              <p:nvPr/>
            </p:nvSpPr>
            <p:spPr>
              <a:xfrm>
                <a:off x="5501495" y="3241854"/>
                <a:ext cx="2653048" cy="64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Celebrate life, express love</a:t>
                </a:r>
              </a:p>
            </p:txBody>
          </p:sp>
        </p:grpSp>
      </p:grpSp>
      <p:grpSp>
        <p:nvGrpSpPr>
          <p:cNvPr id="4" name="Group 3"/>
          <p:cNvGrpSpPr/>
          <p:nvPr/>
        </p:nvGrpSpPr>
        <p:grpSpPr>
          <a:xfrm>
            <a:off x="392126" y="1316322"/>
            <a:ext cx="1997166" cy="2039945"/>
            <a:chOff x="522834" y="1755096"/>
            <a:chExt cx="2662888" cy="2719926"/>
          </a:xfrm>
        </p:grpSpPr>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235" y="1755096"/>
              <a:ext cx="2593104" cy="914402"/>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235" y="2657858"/>
              <a:ext cx="2593104" cy="914402"/>
            </a:xfrm>
            <a:prstGeom prst="rect">
              <a:avLst/>
            </a:prstGeom>
          </p:spPr>
        </p:pic>
        <p:pic>
          <p:nvPicPr>
            <p:cNvPr id="54"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235" y="3560620"/>
              <a:ext cx="2593104" cy="914402"/>
            </a:xfrm>
            <a:prstGeom prst="rect">
              <a:avLst/>
            </a:prstGeom>
          </p:spPr>
        </p:pic>
        <p:sp>
          <p:nvSpPr>
            <p:cNvPr id="3" name="Rectangle 2"/>
            <p:cNvSpPr/>
            <p:nvPr/>
          </p:nvSpPr>
          <p:spPr>
            <a:xfrm>
              <a:off x="527177" y="1879378"/>
              <a:ext cx="265304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Signet</a:t>
              </a:r>
            </a:p>
          </p:txBody>
        </p:sp>
        <p:sp>
          <p:nvSpPr>
            <p:cNvPr id="10" name="Rectangle 9"/>
            <p:cNvSpPr/>
            <p:nvPr/>
          </p:nvSpPr>
          <p:spPr>
            <a:xfrm>
              <a:off x="532674" y="2763039"/>
              <a:ext cx="265304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Current state</a:t>
              </a:r>
            </a:p>
          </p:txBody>
        </p:sp>
        <p:sp>
          <p:nvSpPr>
            <p:cNvPr id="11" name="Rectangle 10"/>
            <p:cNvSpPr/>
            <p:nvPr/>
          </p:nvSpPr>
          <p:spPr>
            <a:xfrm>
              <a:off x="522834" y="3712014"/>
              <a:ext cx="2653048" cy="64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Celebrate life, express love</a:t>
              </a:r>
            </a:p>
          </p:txBody>
        </p:sp>
      </p:grpSp>
      <p:grpSp>
        <p:nvGrpSpPr>
          <p:cNvPr id="67" name="Group 66"/>
          <p:cNvGrpSpPr/>
          <p:nvPr/>
        </p:nvGrpSpPr>
        <p:grpSpPr>
          <a:xfrm>
            <a:off x="4923508" y="1918300"/>
            <a:ext cx="1406532" cy="1406532"/>
            <a:chOff x="6303448" y="2753765"/>
            <a:chExt cx="1875376" cy="1875376"/>
          </a:xfrm>
        </p:grpSpPr>
        <p:pic>
          <p:nvPicPr>
            <p:cNvPr id="59" name="Picture 58"/>
            <p:cNvPicPr>
              <a:picLocks noChangeAspect="1"/>
            </p:cNvPicPr>
            <p:nvPr/>
          </p:nvPicPr>
          <p:blipFill rotWithShape="1">
            <a:blip r:embed="rId6">
              <a:extLst>
                <a:ext uri="{28A0092B-C50C-407E-A947-70E740481C1C}">
                  <a14:useLocalDpi xmlns:a14="http://schemas.microsoft.com/office/drawing/2010/main" val="0"/>
                </a:ext>
              </a:extLst>
            </a:blip>
            <a:srcRect l="9481" t="10820" r="9649" b="8310"/>
            <a:stretch/>
          </p:blipFill>
          <p:spPr>
            <a:xfrm>
              <a:off x="6303448" y="2753765"/>
              <a:ext cx="1875376" cy="1875376"/>
            </a:xfrm>
            <a:prstGeom prst="rect">
              <a:avLst/>
            </a:prstGeom>
          </p:spPr>
        </p:pic>
        <p:sp>
          <p:nvSpPr>
            <p:cNvPr id="64" name="Oval 63"/>
            <p:cNvSpPr/>
            <p:nvPr/>
          </p:nvSpPr>
          <p:spPr>
            <a:xfrm>
              <a:off x="6611335" y="3010181"/>
              <a:ext cx="1275008" cy="123330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Calibri" panose="020F0502020204030204" pitchFamily="34" charset="0"/>
                  <a:cs typeface="Calibri" panose="020F0502020204030204" pitchFamily="34" charset="0"/>
                </a:rPr>
                <a:t>Risks</a:t>
              </a:r>
            </a:p>
          </p:txBody>
        </p:sp>
      </p:grpSp>
      <p:sp>
        <p:nvSpPr>
          <p:cNvPr id="70" name="Freeform 69"/>
          <p:cNvSpPr/>
          <p:nvPr/>
        </p:nvSpPr>
        <p:spPr>
          <a:xfrm>
            <a:off x="2315080" y="2301707"/>
            <a:ext cx="4359728" cy="1167897"/>
          </a:xfrm>
          <a:custGeom>
            <a:avLst/>
            <a:gdLst>
              <a:gd name="connsiteX0" fmla="*/ 0 w 5812971"/>
              <a:gd name="connsiteY0" fmla="*/ 49906 h 1557196"/>
              <a:gd name="connsiteX1" fmla="*/ 408214 w 5812971"/>
              <a:gd name="connsiteY1" fmla="*/ 588749 h 1557196"/>
              <a:gd name="connsiteX2" fmla="*/ 1159329 w 5812971"/>
              <a:gd name="connsiteY2" fmla="*/ 703049 h 1557196"/>
              <a:gd name="connsiteX3" fmla="*/ 1681843 w 5812971"/>
              <a:gd name="connsiteY3" fmla="*/ 115221 h 1557196"/>
              <a:gd name="connsiteX4" fmla="*/ 2286000 w 5812971"/>
              <a:gd name="connsiteY4" fmla="*/ 17249 h 1557196"/>
              <a:gd name="connsiteX5" fmla="*/ 2841171 w 5812971"/>
              <a:gd name="connsiteY5" fmla="*/ 343821 h 1557196"/>
              <a:gd name="connsiteX6" fmla="*/ 3429000 w 5812971"/>
              <a:gd name="connsiteY6" fmla="*/ 1111263 h 1557196"/>
              <a:gd name="connsiteX7" fmla="*/ 4016829 w 5812971"/>
              <a:gd name="connsiteY7" fmla="*/ 1535806 h 1557196"/>
              <a:gd name="connsiteX8" fmla="*/ 4784271 w 5812971"/>
              <a:gd name="connsiteY8" fmla="*/ 1421506 h 1557196"/>
              <a:gd name="connsiteX9" fmla="*/ 5812971 w 5812971"/>
              <a:gd name="connsiteY9" fmla="*/ 801021 h 1557196"/>
              <a:gd name="connsiteX10" fmla="*/ 5812971 w 5812971"/>
              <a:gd name="connsiteY10" fmla="*/ 801021 h 1557196"/>
              <a:gd name="connsiteX11" fmla="*/ 5812971 w 5812971"/>
              <a:gd name="connsiteY11" fmla="*/ 801021 h 155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2971" h="1557196">
                <a:moveTo>
                  <a:pt x="0" y="49906"/>
                </a:moveTo>
                <a:cubicBezTo>
                  <a:pt x="107496" y="264899"/>
                  <a:pt x="214993" y="479892"/>
                  <a:pt x="408214" y="588749"/>
                </a:cubicBezTo>
                <a:cubicBezTo>
                  <a:pt x="601435" y="697606"/>
                  <a:pt x="947057" y="781970"/>
                  <a:pt x="1159329" y="703049"/>
                </a:cubicBezTo>
                <a:cubicBezTo>
                  <a:pt x="1371601" y="624128"/>
                  <a:pt x="1494065" y="229521"/>
                  <a:pt x="1681843" y="115221"/>
                </a:cubicBezTo>
                <a:cubicBezTo>
                  <a:pt x="1869621" y="921"/>
                  <a:pt x="2092779" y="-20851"/>
                  <a:pt x="2286000" y="17249"/>
                </a:cubicBezTo>
                <a:cubicBezTo>
                  <a:pt x="2479221" y="55349"/>
                  <a:pt x="2650671" y="161485"/>
                  <a:pt x="2841171" y="343821"/>
                </a:cubicBezTo>
                <a:cubicBezTo>
                  <a:pt x="3031671" y="526157"/>
                  <a:pt x="3233057" y="912599"/>
                  <a:pt x="3429000" y="1111263"/>
                </a:cubicBezTo>
                <a:cubicBezTo>
                  <a:pt x="3624943" y="1309927"/>
                  <a:pt x="3790951" y="1484099"/>
                  <a:pt x="4016829" y="1535806"/>
                </a:cubicBezTo>
                <a:cubicBezTo>
                  <a:pt x="4242708" y="1587513"/>
                  <a:pt x="4484914" y="1543970"/>
                  <a:pt x="4784271" y="1421506"/>
                </a:cubicBezTo>
                <a:cubicBezTo>
                  <a:pt x="5083628" y="1299042"/>
                  <a:pt x="5812971" y="801021"/>
                  <a:pt x="5812971" y="801021"/>
                </a:cubicBezTo>
                <a:lnTo>
                  <a:pt x="5812971" y="801021"/>
                </a:lnTo>
                <a:lnTo>
                  <a:pt x="5812971" y="801021"/>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75">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793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circle(in)">
                                      <p:cBhvr>
                                        <p:cTn id="14" dur="2000"/>
                                        <p:tgtEl>
                                          <p:spTgt spid="7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p:cTn id="19" dur="500" fill="hold"/>
                                        <p:tgtEl>
                                          <p:spTgt spid="52"/>
                                        </p:tgtEl>
                                        <p:attrNameLst>
                                          <p:attrName>ppt_w</p:attrName>
                                        </p:attrNameLst>
                                      </p:cBhvr>
                                      <p:tavLst>
                                        <p:tav tm="0">
                                          <p:val>
                                            <p:fltVal val="0"/>
                                          </p:val>
                                        </p:tav>
                                        <p:tav tm="100000">
                                          <p:val>
                                            <p:strVal val="#ppt_w"/>
                                          </p:val>
                                        </p:tav>
                                      </p:tavLst>
                                    </p:anim>
                                    <p:anim calcmode="lin" valueType="num">
                                      <p:cBhvr>
                                        <p:cTn id="20" dur="500" fill="hold"/>
                                        <p:tgtEl>
                                          <p:spTgt spid="52"/>
                                        </p:tgtEl>
                                        <p:attrNameLst>
                                          <p:attrName>ppt_h</p:attrName>
                                        </p:attrNameLst>
                                      </p:cBhvr>
                                      <p:tavLst>
                                        <p:tav tm="0">
                                          <p:val>
                                            <p:fltVal val="0"/>
                                          </p:val>
                                        </p:tav>
                                        <p:tav tm="100000">
                                          <p:val>
                                            <p:strVal val="#ppt_h"/>
                                          </p:val>
                                        </p:tav>
                                      </p:tavLst>
                                    </p:anim>
                                    <p:animEffect transition="in" filter="fade">
                                      <p:cBhvr>
                                        <p:cTn id="21" dur="500"/>
                                        <p:tgtEl>
                                          <p:spTgt spid="52"/>
                                        </p:tgtEl>
                                      </p:cBhvr>
                                    </p:animEffect>
                                  </p:childTnLst>
                                </p:cTn>
                              </p:par>
                            </p:childTnLst>
                          </p:cTn>
                        </p:par>
                        <p:par>
                          <p:cTn id="22" fill="hold">
                            <p:stCondLst>
                              <p:cond delay="500"/>
                            </p:stCondLst>
                            <p:childTnLst>
                              <p:par>
                                <p:cTn id="23" presetID="53" presetClass="entr" presetSubtype="16"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500" fill="hold"/>
                                        <p:tgtEl>
                                          <p:spTgt spid="66"/>
                                        </p:tgtEl>
                                        <p:attrNameLst>
                                          <p:attrName>ppt_w</p:attrName>
                                        </p:attrNameLst>
                                      </p:cBhvr>
                                      <p:tavLst>
                                        <p:tav tm="0">
                                          <p:val>
                                            <p:fltVal val="0"/>
                                          </p:val>
                                        </p:tav>
                                        <p:tav tm="100000">
                                          <p:val>
                                            <p:strVal val="#ppt_w"/>
                                          </p:val>
                                        </p:tav>
                                      </p:tavLst>
                                    </p:anim>
                                    <p:anim calcmode="lin" valueType="num">
                                      <p:cBhvr>
                                        <p:cTn id="26" dur="500" fill="hold"/>
                                        <p:tgtEl>
                                          <p:spTgt spid="66"/>
                                        </p:tgtEl>
                                        <p:attrNameLst>
                                          <p:attrName>ppt_h</p:attrName>
                                        </p:attrNameLst>
                                      </p:cBhvr>
                                      <p:tavLst>
                                        <p:tav tm="0">
                                          <p:val>
                                            <p:fltVal val="0"/>
                                          </p:val>
                                        </p:tav>
                                        <p:tav tm="100000">
                                          <p:val>
                                            <p:strVal val="#ppt_h"/>
                                          </p:val>
                                        </p:tav>
                                      </p:tavLst>
                                    </p:anim>
                                    <p:animEffect transition="in" filter="fade">
                                      <p:cBhvr>
                                        <p:cTn id="27" dur="500"/>
                                        <p:tgtEl>
                                          <p:spTgt spid="66"/>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p:cTn id="31" dur="500" fill="hold"/>
                                        <p:tgtEl>
                                          <p:spTgt spid="67"/>
                                        </p:tgtEl>
                                        <p:attrNameLst>
                                          <p:attrName>ppt_w</p:attrName>
                                        </p:attrNameLst>
                                      </p:cBhvr>
                                      <p:tavLst>
                                        <p:tav tm="0">
                                          <p:val>
                                            <p:fltVal val="0"/>
                                          </p:val>
                                        </p:tav>
                                        <p:tav tm="100000">
                                          <p:val>
                                            <p:strVal val="#ppt_w"/>
                                          </p:val>
                                        </p:tav>
                                      </p:tavLst>
                                    </p:anim>
                                    <p:anim calcmode="lin" valueType="num">
                                      <p:cBhvr>
                                        <p:cTn id="32" dur="500" fill="hold"/>
                                        <p:tgtEl>
                                          <p:spTgt spid="67"/>
                                        </p:tgtEl>
                                        <p:attrNameLst>
                                          <p:attrName>ppt_h</p:attrName>
                                        </p:attrNameLst>
                                      </p:cBhvr>
                                      <p:tavLst>
                                        <p:tav tm="0">
                                          <p:val>
                                            <p:fltVal val="0"/>
                                          </p:val>
                                        </p:tav>
                                        <p:tav tm="100000">
                                          <p:val>
                                            <p:strVal val="#ppt_h"/>
                                          </p:val>
                                        </p:tav>
                                      </p:tavLst>
                                    </p:anim>
                                    <p:animEffect transition="in" filter="fade">
                                      <p:cBhvr>
                                        <p:cTn id="33" dur="500"/>
                                        <p:tgtEl>
                                          <p:spTgt spid="67"/>
                                        </p:tgtEl>
                                      </p:cBhvr>
                                    </p:animEffect>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p:cTn id="37" dur="500" fill="hold"/>
                                        <p:tgtEl>
                                          <p:spTgt spid="65"/>
                                        </p:tgtEl>
                                        <p:attrNameLst>
                                          <p:attrName>ppt_w</p:attrName>
                                        </p:attrNameLst>
                                      </p:cBhvr>
                                      <p:tavLst>
                                        <p:tav tm="0">
                                          <p:val>
                                            <p:fltVal val="0"/>
                                          </p:val>
                                        </p:tav>
                                        <p:tav tm="100000">
                                          <p:val>
                                            <p:strVal val="#ppt_w"/>
                                          </p:val>
                                        </p:tav>
                                      </p:tavLst>
                                    </p:anim>
                                    <p:anim calcmode="lin" valueType="num">
                                      <p:cBhvr>
                                        <p:cTn id="38" dur="500" fill="hold"/>
                                        <p:tgtEl>
                                          <p:spTgt spid="65"/>
                                        </p:tgtEl>
                                        <p:attrNameLst>
                                          <p:attrName>ppt_h</p:attrName>
                                        </p:attrNameLst>
                                      </p:cBhvr>
                                      <p:tavLst>
                                        <p:tav tm="0">
                                          <p:val>
                                            <p:fltVal val="0"/>
                                          </p:val>
                                        </p:tav>
                                        <p:tav tm="100000">
                                          <p:val>
                                            <p:strVal val="#ppt_h"/>
                                          </p:val>
                                        </p:tav>
                                      </p:tavLst>
                                    </p:anim>
                                    <p:animEffect transition="in" filter="fade">
                                      <p:cBhvr>
                                        <p:cTn id="39" dur="500"/>
                                        <p:tgtEl>
                                          <p:spTgt spid="65"/>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1000"/>
                                        <p:tgtEl>
                                          <p:spTgt spid="2"/>
                                        </p:tgtEl>
                                      </p:cBhvr>
                                    </p:animEffect>
                                    <p:anim calcmode="lin" valueType="num">
                                      <p:cBhvr>
                                        <p:cTn id="45" dur="1000" fill="hold"/>
                                        <p:tgtEl>
                                          <p:spTgt spid="2"/>
                                        </p:tgtEl>
                                        <p:attrNameLst>
                                          <p:attrName>ppt_x</p:attrName>
                                        </p:attrNameLst>
                                      </p:cBhvr>
                                      <p:tavLst>
                                        <p:tav tm="0">
                                          <p:val>
                                            <p:strVal val="#ppt_x"/>
                                          </p:val>
                                        </p:tav>
                                        <p:tav tm="100000">
                                          <p:val>
                                            <p:strVal val="#ppt_x"/>
                                          </p:val>
                                        </p:tav>
                                      </p:tavLst>
                                    </p:anim>
                                    <p:anim calcmode="lin" valueType="num">
                                      <p:cBhvr>
                                        <p:cTn id="4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1000" fill="hold"/>
                                        <p:tgtEl>
                                          <p:spTgt spid="5"/>
                                        </p:tgtEl>
                                        <p:attrNameLst>
                                          <p:attrName>ppt_w</p:attrName>
                                        </p:attrNameLst>
                                      </p:cBhvr>
                                      <p:tavLst>
                                        <p:tav tm="0">
                                          <p:val>
                                            <p:fltVal val="0"/>
                                          </p:val>
                                        </p:tav>
                                        <p:tav tm="100000">
                                          <p:val>
                                            <p:strVal val="#ppt_w"/>
                                          </p:val>
                                        </p:tav>
                                      </p:tavLst>
                                    </p:anim>
                                    <p:anim calcmode="lin" valueType="num">
                                      <p:cBhvr>
                                        <p:cTn id="52" dur="1000" fill="hold"/>
                                        <p:tgtEl>
                                          <p:spTgt spid="5"/>
                                        </p:tgtEl>
                                        <p:attrNameLst>
                                          <p:attrName>ppt_h</p:attrName>
                                        </p:attrNameLst>
                                      </p:cBhvr>
                                      <p:tavLst>
                                        <p:tav tm="0">
                                          <p:val>
                                            <p:fltVal val="0"/>
                                          </p:val>
                                        </p:tav>
                                        <p:tav tm="100000">
                                          <p:val>
                                            <p:strVal val="#ppt_h"/>
                                          </p:val>
                                        </p:tav>
                                      </p:tavLst>
                                    </p:anim>
                                    <p:anim calcmode="lin" valueType="num">
                                      <p:cBhvr>
                                        <p:cTn id="53" dur="1000" fill="hold"/>
                                        <p:tgtEl>
                                          <p:spTgt spid="5"/>
                                        </p:tgtEl>
                                        <p:attrNameLst>
                                          <p:attrName>style.rotation</p:attrName>
                                        </p:attrNameLst>
                                      </p:cBhvr>
                                      <p:tavLst>
                                        <p:tav tm="0">
                                          <p:val>
                                            <p:fltVal val="90"/>
                                          </p:val>
                                        </p:tav>
                                        <p:tav tm="100000">
                                          <p:val>
                                            <p:fltVal val="0"/>
                                          </p:val>
                                        </p:tav>
                                      </p:tavLst>
                                    </p:anim>
                                    <p:animEffect transition="in" filter="fade">
                                      <p:cBhvr>
                                        <p:cTn id="5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Organization</a:t>
            </a:r>
          </a:p>
        </p:txBody>
      </p:sp>
      <p:grpSp>
        <p:nvGrpSpPr>
          <p:cNvPr id="103" name="Group 102"/>
          <p:cNvGrpSpPr/>
          <p:nvPr/>
        </p:nvGrpSpPr>
        <p:grpSpPr>
          <a:xfrm>
            <a:off x="251520" y="601646"/>
            <a:ext cx="8640960" cy="4418376"/>
            <a:chOff x="809373" y="313952"/>
            <a:chExt cx="7148040" cy="4201726"/>
          </a:xfrm>
        </p:grpSpPr>
        <p:sp>
          <p:nvSpPr>
            <p:cNvPr id="104" name="Rounded Rectangle 103"/>
            <p:cNvSpPr/>
            <p:nvPr/>
          </p:nvSpPr>
          <p:spPr bwMode="auto">
            <a:xfrm>
              <a:off x="2972741" y="348735"/>
              <a:ext cx="4917681" cy="239946"/>
            </a:xfrm>
            <a:prstGeom prst="roundRect">
              <a:avLst>
                <a:gd name="adj" fmla="val 40667"/>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05" name="Rounded Rectangle 104"/>
            <p:cNvSpPr/>
            <p:nvPr/>
          </p:nvSpPr>
          <p:spPr bwMode="auto">
            <a:xfrm>
              <a:off x="1436507" y="2548188"/>
              <a:ext cx="6520905" cy="1317854"/>
            </a:xfrm>
            <a:prstGeom prst="roundRect">
              <a:avLst>
                <a:gd name="adj" fmla="val 7292"/>
              </a:avLst>
            </a:prstGeom>
            <a:solidFill>
              <a:srgbClr val="50B3CF">
                <a:lumMod val="40000"/>
                <a:lumOff val="60000"/>
              </a:srgbClr>
            </a:solid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06" name="Rounded Rectangle 105"/>
            <p:cNvSpPr/>
            <p:nvPr/>
          </p:nvSpPr>
          <p:spPr bwMode="auto">
            <a:xfrm>
              <a:off x="2964019" y="2651205"/>
              <a:ext cx="2142706" cy="1137013"/>
            </a:xfrm>
            <a:prstGeom prst="roundRect">
              <a:avLst>
                <a:gd name="adj" fmla="val 5372"/>
              </a:avLst>
            </a:prstGeom>
            <a:solidFill>
              <a:sysClr val="window" lastClr="FFFFFF"/>
            </a:solidFill>
            <a:ln w="12700" cap="flat" cmpd="sng" algn="ctr">
              <a:solidFill>
                <a:srgbClr val="EEECE1">
                  <a:lumMod val="25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07" name="Rounded Rectangle 106"/>
            <p:cNvSpPr/>
            <p:nvPr/>
          </p:nvSpPr>
          <p:spPr bwMode="auto">
            <a:xfrm>
              <a:off x="809373" y="1687849"/>
              <a:ext cx="619392" cy="860339"/>
            </a:xfrm>
            <a:prstGeom prst="roundRect">
              <a:avLst/>
            </a:prstGeom>
            <a:solidFill>
              <a:srgbClr val="387C2C">
                <a:lumMod val="60000"/>
                <a:lumOff val="40000"/>
              </a:srgbClr>
            </a:solidFill>
            <a:ln w="12700" cap="flat" cmpd="sng" algn="ctr">
              <a:solidFill>
                <a:sysClr val="window" lastClr="FFFFFF"/>
              </a:solidFill>
              <a:prstDash val="solid"/>
            </a:ln>
            <a:effectLst/>
          </p:spPr>
          <p:txBody>
            <a:bodyPr vert="vert270"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S PGothic" pitchFamily="34" charset="-128"/>
                  <a:cs typeface="Calibri" panose="020F0502020204030204" pitchFamily="34" charset="0"/>
                </a:rPr>
                <a:t>PROGRAM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S PGothic" pitchFamily="34" charset="-128"/>
                  <a:cs typeface="Calibri" panose="020F0502020204030204" pitchFamily="34" charset="0"/>
                </a:rPr>
                <a:t>MANAGEMENT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S PGothic" pitchFamily="34" charset="-128"/>
                  <a:cs typeface="Calibri" panose="020F0502020204030204" pitchFamily="34" charset="0"/>
                </a:rPr>
                <a:t>OFFICE</a:t>
              </a:r>
            </a:p>
          </p:txBody>
        </p:sp>
        <p:sp>
          <p:nvSpPr>
            <p:cNvPr id="108" name="Rounded Rectangle 107"/>
            <p:cNvSpPr/>
            <p:nvPr/>
          </p:nvSpPr>
          <p:spPr bwMode="auto">
            <a:xfrm>
              <a:off x="809373" y="2621398"/>
              <a:ext cx="619392" cy="1244643"/>
            </a:xfrm>
            <a:prstGeom prst="roundRect">
              <a:avLst/>
            </a:prstGeom>
            <a:solidFill>
              <a:srgbClr val="50B3CF">
                <a:lumMod val="75000"/>
              </a:srgbClr>
            </a:solidFill>
            <a:ln w="12700" cap="flat" cmpd="sng" algn="ctr">
              <a:solidFill>
                <a:sysClr val="window" lastClr="FFFFFF"/>
              </a:solidFill>
              <a:prstDash val="solid"/>
            </a:ln>
            <a:effectLst/>
          </p:spPr>
          <p:txBody>
            <a:bodyPr vert="vert27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S PGothic" pitchFamily="34" charset="-128"/>
                  <a:cs typeface="Calibri" panose="020F0502020204030204" pitchFamily="34" charset="0"/>
                </a:rPr>
                <a:t>PROJECT DELIVERY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S PGothic" pitchFamily="34" charset="-128"/>
                  <a:cs typeface="Calibri" panose="020F0502020204030204" pitchFamily="34" charset="0"/>
                </a:rPr>
                <a:t>TEAM</a:t>
              </a:r>
            </a:p>
          </p:txBody>
        </p:sp>
        <p:sp>
          <p:nvSpPr>
            <p:cNvPr id="109" name="Rounded Rectangle 108"/>
            <p:cNvSpPr/>
            <p:nvPr/>
          </p:nvSpPr>
          <p:spPr bwMode="auto">
            <a:xfrm>
              <a:off x="1553229" y="2651205"/>
              <a:ext cx="1057754" cy="1137013"/>
            </a:xfrm>
            <a:prstGeom prst="roundRect">
              <a:avLst>
                <a:gd name="adj" fmla="val 6053"/>
              </a:avLst>
            </a:prstGeom>
            <a:solidFill>
              <a:srgbClr val="FFFFFF"/>
            </a:solidFill>
            <a:ln w="12700" cap="flat" cmpd="sng" algn="ctr">
              <a:solidFill>
                <a:srgbClr val="F2750E"/>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10" name="Rounded Rectangle 109"/>
            <p:cNvSpPr/>
            <p:nvPr/>
          </p:nvSpPr>
          <p:spPr bwMode="auto">
            <a:xfrm>
              <a:off x="1453343" y="1748776"/>
              <a:ext cx="6504070" cy="747903"/>
            </a:xfrm>
            <a:prstGeom prst="roundRect">
              <a:avLst>
                <a:gd name="adj" fmla="val 7292"/>
              </a:avLst>
            </a:prstGeom>
            <a:solidFill>
              <a:srgbClr val="387C2C">
                <a:lumMod val="20000"/>
                <a:lumOff val="80000"/>
              </a:srgbClr>
            </a:solid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11" name="Rounded Rectangle 110"/>
            <p:cNvSpPr/>
            <p:nvPr/>
          </p:nvSpPr>
          <p:spPr bwMode="auto">
            <a:xfrm>
              <a:off x="1537111" y="1796174"/>
              <a:ext cx="1072340" cy="575248"/>
            </a:xfrm>
            <a:prstGeom prst="roundRect">
              <a:avLst>
                <a:gd name="adj" fmla="val 8432"/>
              </a:avLst>
            </a:prstGeom>
            <a:solidFill>
              <a:srgbClr val="FFFFFF"/>
            </a:solidFill>
            <a:ln w="12700" cap="flat" cmpd="sng" algn="ctr">
              <a:solidFill>
                <a:srgbClr val="F2750E"/>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12" name="Rounded Rectangle 111"/>
            <p:cNvSpPr/>
            <p:nvPr/>
          </p:nvSpPr>
          <p:spPr bwMode="auto">
            <a:xfrm>
              <a:off x="1453343" y="892666"/>
              <a:ext cx="6504070" cy="769056"/>
            </a:xfrm>
            <a:prstGeom prst="roundRect">
              <a:avLst>
                <a:gd name="adj" fmla="val 7292"/>
              </a:avLst>
            </a:prstGeom>
            <a:solidFill>
              <a:srgbClr val="72CDF4">
                <a:lumMod val="40000"/>
                <a:lumOff val="60000"/>
              </a:srgbClr>
            </a:solidFill>
            <a:ln w="9525"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13" name="Rounded Rectangle 112"/>
            <p:cNvSpPr/>
            <p:nvPr/>
          </p:nvSpPr>
          <p:spPr bwMode="auto">
            <a:xfrm>
              <a:off x="5423221" y="944250"/>
              <a:ext cx="2467200" cy="620122"/>
            </a:xfrm>
            <a:prstGeom prst="roundRect">
              <a:avLst>
                <a:gd name="adj" fmla="val 8432"/>
              </a:avLst>
            </a:prstGeom>
            <a:solidFill>
              <a:sysClr val="window" lastClr="FFFFFF"/>
            </a:solidFill>
            <a:ln w="12700" cap="flat" cmpd="sng" algn="ctr">
              <a:solidFill>
                <a:srgbClr val="1587D5"/>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14" name="Rounded Rectangle 113"/>
            <p:cNvSpPr/>
            <p:nvPr/>
          </p:nvSpPr>
          <p:spPr bwMode="auto">
            <a:xfrm>
              <a:off x="2964019" y="944250"/>
              <a:ext cx="2110759" cy="620122"/>
            </a:xfrm>
            <a:prstGeom prst="roundRect">
              <a:avLst>
                <a:gd name="adj" fmla="val 8432"/>
              </a:avLst>
            </a:prstGeom>
            <a:solidFill>
              <a:sysClr val="window" lastClr="FFFFFF"/>
            </a:solidFill>
            <a:ln w="12700" cap="flat" cmpd="sng" algn="ctr">
              <a:solidFill>
                <a:srgbClr val="1587D5"/>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15" name="Rounded Rectangle 114"/>
            <p:cNvSpPr/>
            <p:nvPr/>
          </p:nvSpPr>
          <p:spPr bwMode="auto">
            <a:xfrm>
              <a:off x="2971297" y="1786755"/>
              <a:ext cx="2109113" cy="568179"/>
            </a:xfrm>
            <a:prstGeom prst="roundRect">
              <a:avLst>
                <a:gd name="adj" fmla="val 8432"/>
              </a:avLst>
            </a:prstGeom>
            <a:solidFill>
              <a:sysClr val="window" lastClr="FFFFFF"/>
            </a:solidFill>
            <a:ln w="12700" cap="flat" cmpd="sng" algn="ctr">
              <a:solidFill>
                <a:srgbClr val="9BBB59">
                  <a:lumMod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16" name="Rounded Rectangle 115"/>
            <p:cNvSpPr/>
            <p:nvPr/>
          </p:nvSpPr>
          <p:spPr bwMode="auto">
            <a:xfrm>
              <a:off x="1542573" y="935447"/>
              <a:ext cx="1067397" cy="650493"/>
            </a:xfrm>
            <a:prstGeom prst="roundRect">
              <a:avLst>
                <a:gd name="adj" fmla="val 8432"/>
              </a:avLst>
            </a:prstGeom>
            <a:solidFill>
              <a:srgbClr val="FFFFFF"/>
            </a:solidFill>
            <a:ln w="12700" cap="flat" cmpd="sng" algn="ctr">
              <a:solidFill>
                <a:srgbClr val="F2750E"/>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17" name="Rounded Rectangle 116"/>
            <p:cNvSpPr/>
            <p:nvPr/>
          </p:nvSpPr>
          <p:spPr bwMode="auto">
            <a:xfrm>
              <a:off x="1499834" y="348680"/>
              <a:ext cx="1233206" cy="239946"/>
            </a:xfrm>
            <a:prstGeom prst="roundRect">
              <a:avLst>
                <a:gd name="adj" fmla="val 40667"/>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18" name="Text Box 32"/>
            <p:cNvSpPr txBox="1">
              <a:spLocks noChangeArrowheads="1"/>
            </p:cNvSpPr>
            <p:nvPr/>
          </p:nvSpPr>
          <p:spPr bwMode="auto">
            <a:xfrm>
              <a:off x="1499834" y="387297"/>
              <a:ext cx="1233206" cy="169133"/>
            </a:xfrm>
            <a:prstGeom prst="rect">
              <a:avLst/>
            </a:prstGeom>
            <a:noFill/>
            <a:ln w="9525">
              <a:noFill/>
              <a:miter lim="800000"/>
              <a:headEnd/>
              <a:tailEnd/>
            </a:ln>
            <a:effectLst/>
          </p:spPr>
          <p:txBody>
            <a:bodyPr wrap="square"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dirty="0">
                  <a:ln>
                    <a:noFill/>
                  </a:ln>
                  <a:solidFill>
                    <a:schemeClr val="bg1"/>
                  </a:solidFill>
                  <a:effectLst/>
                  <a:uLnTx/>
                  <a:uFillTx/>
                  <a:latin typeface="Calibri" panose="020F0502020204030204" pitchFamily="34" charset="0"/>
                  <a:ea typeface="MS PGothic" pitchFamily="34" charset="-128"/>
                  <a:cs typeface="Calibri" panose="020F0502020204030204" pitchFamily="34" charset="0"/>
                </a:rPr>
                <a:t>Signet Team</a:t>
              </a:r>
            </a:p>
          </p:txBody>
        </p:sp>
        <p:grpSp>
          <p:nvGrpSpPr>
            <p:cNvPr id="119" name="Group 118"/>
            <p:cNvGrpSpPr/>
            <p:nvPr/>
          </p:nvGrpSpPr>
          <p:grpSpPr>
            <a:xfrm>
              <a:off x="4279867" y="4094078"/>
              <a:ext cx="2455584" cy="364205"/>
              <a:chOff x="9550400" y="5705413"/>
              <a:chExt cx="3329559" cy="550331"/>
            </a:xfrm>
            <a:effectLst/>
          </p:grpSpPr>
          <p:sp>
            <p:nvSpPr>
              <p:cNvPr id="199" name="Text Box 39"/>
              <p:cNvSpPr txBox="1">
                <a:spLocks noChangeArrowheads="1"/>
              </p:cNvSpPr>
              <p:nvPr/>
            </p:nvSpPr>
            <p:spPr bwMode="auto">
              <a:xfrm>
                <a:off x="10050306" y="5705413"/>
                <a:ext cx="2802119" cy="38367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Cognizant – Client Communication</a:t>
                </a:r>
              </a:p>
            </p:txBody>
          </p:sp>
          <p:sp>
            <p:nvSpPr>
              <p:cNvPr id="200" name="Line 44"/>
              <p:cNvSpPr>
                <a:spLocks noChangeShapeType="1"/>
              </p:cNvSpPr>
              <p:nvPr/>
            </p:nvSpPr>
            <p:spPr bwMode="auto">
              <a:xfrm>
                <a:off x="9550400" y="5859933"/>
                <a:ext cx="544720" cy="0"/>
              </a:xfrm>
              <a:prstGeom prst="line">
                <a:avLst/>
              </a:prstGeom>
              <a:noFill/>
              <a:ln w="9525">
                <a:solidFill>
                  <a:sysClr val="windowText" lastClr="000000"/>
                </a:solidFill>
                <a:prstDash val="dash"/>
                <a:round/>
                <a:headEnd type="triangl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p:txBody>
          </p:sp>
          <p:sp>
            <p:nvSpPr>
              <p:cNvPr id="201" name="Text Box 40"/>
              <p:cNvSpPr txBox="1">
                <a:spLocks noChangeArrowheads="1"/>
              </p:cNvSpPr>
              <p:nvPr/>
            </p:nvSpPr>
            <p:spPr bwMode="auto">
              <a:xfrm>
                <a:off x="10016980" y="5872065"/>
                <a:ext cx="2862979" cy="383679"/>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 Cognizant Internal Communication</a:t>
                </a:r>
              </a:p>
            </p:txBody>
          </p:sp>
          <p:sp>
            <p:nvSpPr>
              <p:cNvPr id="202" name="Line 45"/>
              <p:cNvSpPr>
                <a:spLocks noChangeShapeType="1"/>
              </p:cNvSpPr>
              <p:nvPr/>
            </p:nvSpPr>
            <p:spPr bwMode="auto">
              <a:xfrm>
                <a:off x="9550400" y="6024332"/>
                <a:ext cx="544720" cy="0"/>
              </a:xfrm>
              <a:prstGeom prst="line">
                <a:avLst/>
              </a:prstGeom>
              <a:noFill/>
              <a:ln w="9525">
                <a:solidFill>
                  <a:sysClr val="windowText" lastClr="000000"/>
                </a:solidFill>
                <a:round/>
                <a:headEnd type="triangle" w="med" len="med"/>
                <a:tailEnd type="triangl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p:txBody>
          </p:sp>
        </p:grpSp>
        <p:sp>
          <p:nvSpPr>
            <p:cNvPr id="120" name="Rectangle 52"/>
            <p:cNvSpPr>
              <a:spLocks noChangeArrowheads="1"/>
            </p:cNvSpPr>
            <p:nvPr/>
          </p:nvSpPr>
          <p:spPr bwMode="auto">
            <a:xfrm>
              <a:off x="1564422" y="1247436"/>
              <a:ext cx="1034460" cy="154523"/>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Business Sponsor(s)</a:t>
              </a:r>
            </a:p>
          </p:txBody>
        </p:sp>
        <p:pic>
          <p:nvPicPr>
            <p:cNvPr id="121" name="Picture 45" descr="1"/>
            <p:cNvPicPr>
              <a:picLocks noChangeAspect="1" noChangeArrowheads="1"/>
            </p:cNvPicPr>
            <p:nvPr/>
          </p:nvPicPr>
          <p:blipFill>
            <a:blip r:embed="rId2" cstate="print">
              <a:duotone>
                <a:srgbClr val="DF7A1C">
                  <a:shade val="45000"/>
                  <a:satMod val="135000"/>
                </a:srgbClr>
                <a:prstClr val="white"/>
              </a:duotone>
            </a:blip>
            <a:srcRect/>
            <a:stretch>
              <a:fillRect/>
            </a:stretch>
          </p:blipFill>
          <p:spPr bwMode="auto">
            <a:xfrm>
              <a:off x="1963285" y="1054708"/>
              <a:ext cx="235318" cy="154523"/>
            </a:xfrm>
            <a:prstGeom prst="rect">
              <a:avLst/>
            </a:prstGeom>
            <a:noFill/>
            <a:ln w="9525">
              <a:noFill/>
              <a:miter lim="800000"/>
              <a:headEnd/>
              <a:tailEnd/>
            </a:ln>
            <a:effectLst>
              <a:reflection blurRad="6350" stA="50000" endA="300" endPos="55000" dir="5400000" sy="-100000" algn="bl" rotWithShape="0"/>
            </a:effectLst>
          </p:spPr>
        </p:pic>
        <p:pic>
          <p:nvPicPr>
            <p:cNvPr id="122" name="Picture 45" descr="1"/>
            <p:cNvPicPr>
              <a:picLocks noChangeAspect="1" noChangeArrowheads="1"/>
            </p:cNvPicPr>
            <p:nvPr/>
          </p:nvPicPr>
          <p:blipFill>
            <a:blip r:embed="rId2" cstate="print">
              <a:duotone>
                <a:srgbClr val="DF7A1C">
                  <a:shade val="45000"/>
                  <a:satMod val="135000"/>
                </a:srgbClr>
                <a:prstClr val="white"/>
              </a:duotone>
            </a:blip>
            <a:srcRect/>
            <a:stretch>
              <a:fillRect/>
            </a:stretch>
          </p:blipFill>
          <p:spPr bwMode="auto">
            <a:xfrm>
              <a:off x="2139793" y="2731868"/>
              <a:ext cx="235317" cy="154523"/>
            </a:xfrm>
            <a:prstGeom prst="rect">
              <a:avLst/>
            </a:prstGeom>
            <a:noFill/>
            <a:ln w="9525">
              <a:noFill/>
              <a:miter lim="800000"/>
              <a:headEnd/>
              <a:tailEnd/>
            </a:ln>
            <a:effectLst>
              <a:reflection blurRad="6350" stA="50000" endA="300" endPos="55000" dir="5400000" sy="-100000" algn="bl" rotWithShape="0"/>
            </a:effectLst>
          </p:spPr>
        </p:pic>
        <p:pic>
          <p:nvPicPr>
            <p:cNvPr id="123" name="Picture 45" descr="1"/>
            <p:cNvPicPr>
              <a:picLocks noChangeAspect="1" noChangeArrowheads="1"/>
            </p:cNvPicPr>
            <p:nvPr/>
          </p:nvPicPr>
          <p:blipFill>
            <a:blip r:embed="rId2" cstate="print">
              <a:duotone>
                <a:srgbClr val="DF7A1C">
                  <a:shade val="45000"/>
                  <a:satMod val="135000"/>
                </a:srgbClr>
                <a:prstClr val="white"/>
              </a:duotone>
            </a:blip>
            <a:srcRect/>
            <a:stretch>
              <a:fillRect/>
            </a:stretch>
          </p:blipFill>
          <p:spPr bwMode="auto">
            <a:xfrm>
              <a:off x="1967970" y="1878585"/>
              <a:ext cx="235318" cy="154523"/>
            </a:xfrm>
            <a:prstGeom prst="rect">
              <a:avLst/>
            </a:prstGeom>
            <a:noFill/>
            <a:ln w="9525">
              <a:noFill/>
              <a:miter lim="800000"/>
              <a:headEnd/>
              <a:tailEnd/>
            </a:ln>
            <a:effectLst>
              <a:reflection blurRad="6350" stA="50000" endA="300" endPos="55000" dir="5400000" sy="-100000" algn="bl" rotWithShape="0"/>
            </a:effectLst>
          </p:spPr>
        </p:pic>
        <p:cxnSp>
          <p:nvCxnSpPr>
            <p:cNvPr id="124" name="Straight Arrow Connector 123"/>
            <p:cNvCxnSpPr>
              <a:endCxn id="116" idx="3"/>
            </p:cNvCxnSpPr>
            <p:nvPr/>
          </p:nvCxnSpPr>
          <p:spPr bwMode="auto">
            <a:xfrm flipH="1">
              <a:off x="2609969" y="1254312"/>
              <a:ext cx="335837" cy="6381"/>
            </a:xfrm>
            <a:prstGeom prst="straightConnector1">
              <a:avLst/>
            </a:prstGeom>
            <a:noFill/>
            <a:ln w="19050">
              <a:solidFill>
                <a:sysClr val="windowText" lastClr="000000"/>
              </a:solidFill>
              <a:prstDash val="sysDash"/>
              <a:round/>
              <a:headEnd type="triangle" w="med" len="med"/>
              <a:tailEnd type="triangle" w="med" len="med"/>
            </a:ln>
            <a:effectLst/>
          </p:spPr>
        </p:cxnSp>
        <p:sp>
          <p:nvSpPr>
            <p:cNvPr id="125" name="Text Box 33"/>
            <p:cNvSpPr txBox="1">
              <a:spLocks noChangeArrowheads="1"/>
            </p:cNvSpPr>
            <p:nvPr/>
          </p:nvSpPr>
          <p:spPr bwMode="auto">
            <a:xfrm>
              <a:off x="5436638" y="603704"/>
              <a:ext cx="2434325" cy="223968"/>
            </a:xfrm>
            <a:prstGeom prst="rect">
              <a:avLst/>
            </a:prstGeom>
            <a:solidFill>
              <a:srgbClr val="00728F">
                <a:lumMod val="60000"/>
                <a:lumOff val="40000"/>
              </a:srgbClr>
            </a:solidFill>
            <a:ln w="9525">
              <a:noFill/>
              <a:miter lim="800000"/>
              <a:headEnd/>
              <a:tailEnd/>
            </a:ln>
            <a:effectLst/>
          </p:spPr>
          <p:txBody>
            <a:bodyPr wrap="square"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Offshore</a:t>
              </a:r>
            </a:p>
          </p:txBody>
        </p:sp>
        <p:sp>
          <p:nvSpPr>
            <p:cNvPr id="126" name="Text Box 34"/>
            <p:cNvSpPr txBox="1">
              <a:spLocks noChangeArrowheads="1"/>
            </p:cNvSpPr>
            <p:nvPr/>
          </p:nvSpPr>
          <p:spPr bwMode="auto">
            <a:xfrm>
              <a:off x="2976669" y="603973"/>
              <a:ext cx="2098110" cy="226352"/>
            </a:xfrm>
            <a:prstGeom prst="rect">
              <a:avLst/>
            </a:prstGeom>
            <a:solidFill>
              <a:srgbClr val="00728F">
                <a:lumMod val="60000"/>
                <a:lumOff val="40000"/>
              </a:srgbClr>
            </a:solidFill>
            <a:ln w="9525">
              <a:noFill/>
              <a:miter lim="800000"/>
              <a:headEnd/>
              <a:tailEnd/>
            </a:ln>
            <a:effectLst/>
          </p:spPr>
          <p:txBody>
            <a:bodyPr wrap="square"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Onsite</a:t>
              </a:r>
            </a:p>
          </p:txBody>
        </p:sp>
        <p:sp>
          <p:nvSpPr>
            <p:cNvPr id="127" name="Text Box 36"/>
            <p:cNvSpPr txBox="1">
              <a:spLocks noChangeArrowheads="1"/>
            </p:cNvSpPr>
            <p:nvPr/>
          </p:nvSpPr>
          <p:spPr bwMode="auto">
            <a:xfrm>
              <a:off x="6119338" y="1337521"/>
              <a:ext cx="1093611" cy="181702"/>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Delivery Manager</a:t>
              </a: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p:txBody>
        </p:sp>
        <p:sp>
          <p:nvSpPr>
            <p:cNvPr id="128" name="Rectangle 54"/>
            <p:cNvSpPr>
              <a:spLocks noChangeArrowheads="1"/>
            </p:cNvSpPr>
            <p:nvPr/>
          </p:nvSpPr>
          <p:spPr bwMode="auto">
            <a:xfrm>
              <a:off x="3187960" y="2153722"/>
              <a:ext cx="1711145" cy="235438"/>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Program Manager</a:t>
              </a:r>
            </a:p>
          </p:txBody>
        </p:sp>
        <p:cxnSp>
          <p:nvCxnSpPr>
            <p:cNvPr id="129" name="Straight Arrow Connector 128"/>
            <p:cNvCxnSpPr/>
            <p:nvPr/>
          </p:nvCxnSpPr>
          <p:spPr bwMode="auto">
            <a:xfrm flipV="1">
              <a:off x="6657956" y="1582599"/>
              <a:ext cx="0" cy="222382"/>
            </a:xfrm>
            <a:prstGeom prst="straightConnector1">
              <a:avLst/>
            </a:prstGeom>
            <a:noFill/>
            <a:ln w="9525">
              <a:solidFill>
                <a:sysClr val="windowText" lastClr="000000"/>
              </a:solidFill>
              <a:round/>
              <a:headEnd/>
              <a:tailEnd type="triangle" w="med" len="med"/>
            </a:ln>
            <a:effectLst/>
          </p:spPr>
        </p:cxnSp>
        <p:sp>
          <p:nvSpPr>
            <p:cNvPr id="130" name="Rounded Rectangle 129"/>
            <p:cNvSpPr/>
            <p:nvPr/>
          </p:nvSpPr>
          <p:spPr bwMode="auto">
            <a:xfrm>
              <a:off x="5423221" y="2651205"/>
              <a:ext cx="2467200" cy="1137013"/>
            </a:xfrm>
            <a:prstGeom prst="roundRect">
              <a:avLst>
                <a:gd name="adj" fmla="val 5372"/>
              </a:avLst>
            </a:prstGeom>
            <a:solidFill>
              <a:sysClr val="window" lastClr="FFFFFF"/>
            </a:solidFill>
            <a:ln w="12700" cap="flat" cmpd="sng" algn="ctr">
              <a:solidFill>
                <a:srgbClr val="EEECE1">
                  <a:lumMod val="25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cxnSp>
          <p:nvCxnSpPr>
            <p:cNvPr id="131" name="Straight Arrow Connector 130"/>
            <p:cNvCxnSpPr>
              <a:stCxn id="113" idx="1"/>
              <a:endCxn id="114" idx="3"/>
            </p:cNvCxnSpPr>
            <p:nvPr/>
          </p:nvCxnSpPr>
          <p:spPr bwMode="auto">
            <a:xfrm flipH="1">
              <a:off x="5074777" y="1254311"/>
              <a:ext cx="348443" cy="0"/>
            </a:xfrm>
            <a:prstGeom prst="straightConnector1">
              <a:avLst/>
            </a:prstGeom>
            <a:noFill/>
            <a:ln w="19050">
              <a:solidFill>
                <a:sysClr val="windowText" lastClr="000000"/>
              </a:solidFill>
              <a:round/>
              <a:headEnd type="triangle" w="med" len="med"/>
              <a:tailEnd type="triangle" w="med" len="med"/>
            </a:ln>
            <a:effectLst/>
          </p:spPr>
        </p:cxnSp>
        <p:cxnSp>
          <p:nvCxnSpPr>
            <p:cNvPr id="132" name="Straight Arrow Connector 131"/>
            <p:cNvCxnSpPr/>
            <p:nvPr/>
          </p:nvCxnSpPr>
          <p:spPr bwMode="auto">
            <a:xfrm flipV="1">
              <a:off x="2099541" y="1600171"/>
              <a:ext cx="0" cy="185428"/>
            </a:xfrm>
            <a:prstGeom prst="straightConnector1">
              <a:avLst/>
            </a:prstGeom>
            <a:noFill/>
            <a:ln w="19050">
              <a:solidFill>
                <a:sysClr val="windowText" lastClr="000000"/>
              </a:solidFill>
              <a:round/>
              <a:headEnd type="triangle" w="med" len="med"/>
              <a:tailEnd type="triangle" w="med" len="med"/>
            </a:ln>
            <a:effectLst/>
          </p:spPr>
        </p:cxnSp>
        <p:sp>
          <p:nvSpPr>
            <p:cNvPr id="133" name="Rounded Rectangle 132"/>
            <p:cNvSpPr/>
            <p:nvPr/>
          </p:nvSpPr>
          <p:spPr bwMode="auto">
            <a:xfrm>
              <a:off x="809373" y="892667"/>
              <a:ext cx="619392" cy="782898"/>
            </a:xfrm>
            <a:prstGeom prst="roundRect">
              <a:avLst/>
            </a:prstGeom>
            <a:solidFill>
              <a:srgbClr val="72CDF4">
                <a:lumMod val="75000"/>
              </a:srgbClr>
            </a:solidFill>
            <a:ln w="12700" cap="flat" cmpd="sng" algn="ctr">
              <a:solidFill>
                <a:sysClr val="window" lastClr="FFFFFF"/>
              </a:solidFill>
              <a:prstDash val="solid"/>
            </a:ln>
            <a:effectLst/>
          </p:spPr>
          <p:txBody>
            <a:bodyPr vert="vert27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panose="020F0502020204030204" pitchFamily="34" charset="0"/>
                  <a:ea typeface="MS PGothic" pitchFamily="34" charset="-128"/>
                  <a:cs typeface="Calibri" panose="020F0502020204030204" pitchFamily="34" charset="0"/>
                </a:rPr>
                <a:t>STEERING COMMITTEE</a:t>
              </a:r>
            </a:p>
          </p:txBody>
        </p:sp>
        <p:sp>
          <p:nvSpPr>
            <p:cNvPr id="134" name="Rectangle 52"/>
            <p:cNvSpPr>
              <a:spLocks noChangeArrowheads="1"/>
            </p:cNvSpPr>
            <p:nvPr/>
          </p:nvSpPr>
          <p:spPr bwMode="auto">
            <a:xfrm>
              <a:off x="1960525" y="2914861"/>
              <a:ext cx="600328" cy="45719"/>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Business SMEs</a:t>
              </a:r>
            </a:p>
          </p:txBody>
        </p:sp>
        <p:sp>
          <p:nvSpPr>
            <p:cNvPr id="135" name="Rectangle 134"/>
            <p:cNvSpPr>
              <a:spLocks noChangeArrowheads="1"/>
            </p:cNvSpPr>
            <p:nvPr/>
          </p:nvSpPr>
          <p:spPr bwMode="auto">
            <a:xfrm>
              <a:off x="1645428" y="2059301"/>
              <a:ext cx="940008" cy="170182"/>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Engagement Lead</a:t>
              </a:r>
            </a:p>
          </p:txBody>
        </p:sp>
        <p:cxnSp>
          <p:nvCxnSpPr>
            <p:cNvPr id="136" name="Straight Arrow Connector 135"/>
            <p:cNvCxnSpPr/>
            <p:nvPr/>
          </p:nvCxnSpPr>
          <p:spPr bwMode="auto">
            <a:xfrm flipH="1">
              <a:off x="2609448" y="2953838"/>
              <a:ext cx="335837" cy="6413"/>
            </a:xfrm>
            <a:prstGeom prst="straightConnector1">
              <a:avLst/>
            </a:prstGeom>
            <a:noFill/>
            <a:ln w="19050">
              <a:solidFill>
                <a:sysClr val="windowText" lastClr="000000"/>
              </a:solidFill>
              <a:prstDash val="sysDash"/>
              <a:round/>
              <a:headEnd type="triangle" w="med" len="med"/>
              <a:tailEnd type="triangle" w="med" len="med"/>
            </a:ln>
            <a:effectLst/>
          </p:spPr>
        </p:cxnSp>
        <p:cxnSp>
          <p:nvCxnSpPr>
            <p:cNvPr id="137" name="Straight Arrow Connector 136"/>
            <p:cNvCxnSpPr/>
            <p:nvPr/>
          </p:nvCxnSpPr>
          <p:spPr bwMode="auto">
            <a:xfrm flipH="1" flipV="1">
              <a:off x="4049878" y="1548476"/>
              <a:ext cx="1" cy="222382"/>
            </a:xfrm>
            <a:prstGeom prst="straightConnector1">
              <a:avLst/>
            </a:prstGeom>
            <a:noFill/>
            <a:ln w="9525">
              <a:solidFill>
                <a:sysClr val="windowText" lastClr="000000"/>
              </a:solidFill>
              <a:round/>
              <a:headEnd/>
              <a:tailEnd type="triangle" w="med" len="med"/>
            </a:ln>
            <a:effectLst/>
          </p:spPr>
        </p:cxnSp>
        <p:cxnSp>
          <p:nvCxnSpPr>
            <p:cNvPr id="138" name="Straight Arrow Connector 137"/>
            <p:cNvCxnSpPr/>
            <p:nvPr/>
          </p:nvCxnSpPr>
          <p:spPr bwMode="auto">
            <a:xfrm flipV="1">
              <a:off x="2096182" y="2354934"/>
              <a:ext cx="6721" cy="296269"/>
            </a:xfrm>
            <a:prstGeom prst="straightConnector1">
              <a:avLst/>
            </a:prstGeom>
            <a:noFill/>
            <a:ln w="19050">
              <a:solidFill>
                <a:sysClr val="windowText" lastClr="000000"/>
              </a:solidFill>
              <a:round/>
              <a:headEnd type="triangle" w="med" len="med"/>
              <a:tailEnd type="triangle" w="med" len="med"/>
            </a:ln>
            <a:effectLst/>
          </p:spPr>
        </p:cxnSp>
        <p:cxnSp>
          <p:nvCxnSpPr>
            <p:cNvPr id="139" name="Straight Arrow Connector 138"/>
            <p:cNvCxnSpPr/>
            <p:nvPr/>
          </p:nvCxnSpPr>
          <p:spPr>
            <a:xfrm rot="10800000">
              <a:off x="4071303" y="2348545"/>
              <a:ext cx="0" cy="296270"/>
            </a:xfrm>
            <a:prstGeom prst="straightConnector1">
              <a:avLst/>
            </a:prstGeom>
            <a:noFill/>
            <a:ln w="9525">
              <a:solidFill>
                <a:sysClr val="windowText" lastClr="000000"/>
              </a:solidFill>
              <a:round/>
              <a:headEnd/>
              <a:tailEnd type="triangle" w="med" len="med"/>
            </a:ln>
            <a:effectLst/>
          </p:spPr>
        </p:cxnSp>
        <p:sp>
          <p:nvSpPr>
            <p:cNvPr id="140" name="Rounded Rectangle 139"/>
            <p:cNvSpPr/>
            <p:nvPr/>
          </p:nvSpPr>
          <p:spPr bwMode="auto">
            <a:xfrm>
              <a:off x="5423221" y="1786756"/>
              <a:ext cx="2467200" cy="568180"/>
            </a:xfrm>
            <a:prstGeom prst="roundRect">
              <a:avLst>
                <a:gd name="adj" fmla="val 8432"/>
              </a:avLst>
            </a:prstGeom>
            <a:solidFill>
              <a:sysClr val="window" lastClr="FFFFFF"/>
            </a:solidFill>
            <a:ln w="12700" cap="flat" cmpd="sng" algn="ctr">
              <a:solidFill>
                <a:srgbClr val="1587D5"/>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41" name="Text Box 36"/>
            <p:cNvSpPr txBox="1">
              <a:spLocks noChangeArrowheads="1"/>
            </p:cNvSpPr>
            <p:nvPr/>
          </p:nvSpPr>
          <p:spPr bwMode="auto">
            <a:xfrm>
              <a:off x="5952021" y="2157883"/>
              <a:ext cx="1383154" cy="181702"/>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Project Manager</a:t>
              </a:r>
            </a:p>
          </p:txBody>
        </p:sp>
        <p:cxnSp>
          <p:nvCxnSpPr>
            <p:cNvPr id="142" name="Straight Arrow Connector 141"/>
            <p:cNvCxnSpPr>
              <a:stCxn id="140" idx="1"/>
              <a:endCxn id="115" idx="3"/>
            </p:cNvCxnSpPr>
            <p:nvPr/>
          </p:nvCxnSpPr>
          <p:spPr bwMode="auto">
            <a:xfrm flipH="1" flipV="1">
              <a:off x="5080409" y="2070845"/>
              <a:ext cx="342811" cy="2"/>
            </a:xfrm>
            <a:prstGeom prst="straightConnector1">
              <a:avLst/>
            </a:prstGeom>
            <a:noFill/>
            <a:ln w="19050">
              <a:solidFill>
                <a:sysClr val="windowText" lastClr="000000"/>
              </a:solidFill>
              <a:round/>
              <a:headEnd type="triangle" w="med" len="med"/>
              <a:tailEnd type="triangle" w="med" len="med"/>
            </a:ln>
            <a:effectLst/>
          </p:spPr>
        </p:cxnSp>
        <p:cxnSp>
          <p:nvCxnSpPr>
            <p:cNvPr id="143" name="Straight Arrow Connector 142"/>
            <p:cNvCxnSpPr/>
            <p:nvPr/>
          </p:nvCxnSpPr>
          <p:spPr>
            <a:xfrm rot="10800000">
              <a:off x="6673626" y="2371423"/>
              <a:ext cx="0" cy="296270"/>
            </a:xfrm>
            <a:prstGeom prst="straightConnector1">
              <a:avLst/>
            </a:prstGeom>
            <a:noFill/>
            <a:ln w="9525">
              <a:solidFill>
                <a:sysClr val="windowText" lastClr="000000"/>
              </a:solidFill>
              <a:round/>
              <a:headEnd/>
              <a:tailEnd type="triangle" w="med" len="med"/>
            </a:ln>
            <a:effectLst/>
          </p:spPr>
        </p:cxnSp>
        <p:pic>
          <p:nvPicPr>
            <p:cNvPr id="144" name="Picture 19" descr="bh2"/>
            <p:cNvPicPr>
              <a:picLocks noChangeAspect="1" noChangeArrowheads="1"/>
            </p:cNvPicPr>
            <p:nvPr/>
          </p:nvPicPr>
          <p:blipFill>
            <a:blip r:embed="rId3" cstate="print">
              <a:lum contrast="40000"/>
            </a:blip>
            <a:srcRect/>
            <a:stretch>
              <a:fillRect/>
            </a:stretch>
          </p:blipFill>
          <p:spPr bwMode="auto">
            <a:xfrm>
              <a:off x="3933323" y="1887189"/>
              <a:ext cx="235318" cy="154523"/>
            </a:xfrm>
            <a:prstGeom prst="rect">
              <a:avLst/>
            </a:prstGeom>
            <a:noFill/>
            <a:ln w="9525">
              <a:noFill/>
              <a:miter lim="800000"/>
              <a:headEnd/>
              <a:tailEnd/>
            </a:ln>
            <a:effectLst>
              <a:reflection blurRad="6350" stA="50000" endA="300" endPos="55000" dir="5400000" sy="-100000" algn="bl" rotWithShape="0"/>
            </a:effectLst>
          </p:spPr>
        </p:pic>
        <p:pic>
          <p:nvPicPr>
            <p:cNvPr id="145" name="Picture 20" descr="gh2"/>
            <p:cNvPicPr>
              <a:picLocks noChangeAspect="1" noChangeArrowheads="1"/>
            </p:cNvPicPr>
            <p:nvPr/>
          </p:nvPicPr>
          <p:blipFill>
            <a:blip r:embed="rId4" cstate="print">
              <a:lum contrast="40000"/>
            </a:blip>
            <a:srcRect/>
            <a:stretch>
              <a:fillRect/>
            </a:stretch>
          </p:blipFill>
          <p:spPr bwMode="auto">
            <a:xfrm>
              <a:off x="6554637" y="1030433"/>
              <a:ext cx="235318" cy="154523"/>
            </a:xfrm>
            <a:prstGeom prst="rect">
              <a:avLst/>
            </a:prstGeom>
            <a:noFill/>
            <a:ln w="9525">
              <a:noFill/>
              <a:miter lim="800000"/>
              <a:headEnd/>
              <a:tailEnd/>
            </a:ln>
            <a:effectLst>
              <a:reflection blurRad="6350" stA="50000" endA="300" endPos="55000" dir="5400000" sy="-100000" algn="bl" rotWithShape="0"/>
            </a:effectLst>
          </p:spPr>
        </p:pic>
        <p:pic>
          <p:nvPicPr>
            <p:cNvPr id="146" name="Picture 20" descr="gh2"/>
            <p:cNvPicPr>
              <a:picLocks noChangeAspect="1" noChangeArrowheads="1"/>
            </p:cNvPicPr>
            <p:nvPr/>
          </p:nvPicPr>
          <p:blipFill>
            <a:blip r:embed="rId4" cstate="print">
              <a:lum contrast="40000"/>
            </a:blip>
            <a:srcRect/>
            <a:stretch>
              <a:fillRect/>
            </a:stretch>
          </p:blipFill>
          <p:spPr bwMode="auto">
            <a:xfrm>
              <a:off x="6539162" y="1879862"/>
              <a:ext cx="235318" cy="154523"/>
            </a:xfrm>
            <a:prstGeom prst="rect">
              <a:avLst/>
            </a:prstGeom>
            <a:noFill/>
            <a:ln w="9525">
              <a:noFill/>
              <a:miter lim="800000"/>
              <a:headEnd/>
              <a:tailEnd/>
            </a:ln>
            <a:effectLst>
              <a:reflection blurRad="6350" stA="50000" endA="300" endPos="55000" dir="5400000" sy="-100000" algn="bl" rotWithShape="0"/>
            </a:effectLst>
          </p:spPr>
        </p:pic>
        <p:sp>
          <p:nvSpPr>
            <p:cNvPr id="147" name="Rounded Rectangle 146"/>
            <p:cNvSpPr/>
            <p:nvPr/>
          </p:nvSpPr>
          <p:spPr bwMode="auto">
            <a:xfrm>
              <a:off x="6692150" y="2943495"/>
              <a:ext cx="938553" cy="256229"/>
            </a:xfrm>
            <a:prstGeom prst="roundRect">
              <a:avLst>
                <a:gd name="adj" fmla="val 10667"/>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p:txBody>
        </p:sp>
        <p:sp>
          <p:nvSpPr>
            <p:cNvPr id="148" name="Rounded Rectangle 147"/>
            <p:cNvSpPr/>
            <p:nvPr/>
          </p:nvSpPr>
          <p:spPr bwMode="auto">
            <a:xfrm>
              <a:off x="3901373" y="3335299"/>
              <a:ext cx="1158657" cy="200779"/>
            </a:xfrm>
            <a:prstGeom prst="roundRect">
              <a:avLst>
                <a:gd name="adj" fmla="val 10667"/>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p:txBody>
        </p:sp>
        <p:pic>
          <p:nvPicPr>
            <p:cNvPr id="149" name="Picture 19" descr="bh2"/>
            <p:cNvPicPr>
              <a:picLocks noChangeAspect="1" noChangeArrowheads="1"/>
            </p:cNvPicPr>
            <p:nvPr/>
          </p:nvPicPr>
          <p:blipFill>
            <a:blip r:embed="rId3" cstate="print">
              <a:lum contrast="40000"/>
            </a:blip>
            <a:srcRect/>
            <a:stretch>
              <a:fillRect/>
            </a:stretch>
          </p:blipFill>
          <p:spPr bwMode="auto">
            <a:xfrm>
              <a:off x="3941535" y="1028814"/>
              <a:ext cx="235318" cy="154523"/>
            </a:xfrm>
            <a:prstGeom prst="rect">
              <a:avLst/>
            </a:prstGeom>
            <a:noFill/>
            <a:ln w="9525">
              <a:noFill/>
              <a:miter lim="800000"/>
              <a:headEnd/>
              <a:tailEnd/>
            </a:ln>
            <a:effectLst>
              <a:reflection blurRad="6350" stA="50000" endA="300" endPos="55000" dir="5400000" sy="-100000" algn="bl" rotWithShape="0"/>
            </a:effectLst>
          </p:spPr>
        </p:pic>
        <p:sp>
          <p:nvSpPr>
            <p:cNvPr id="150" name="Rectangle 54"/>
            <p:cNvSpPr>
              <a:spLocks noChangeArrowheads="1"/>
            </p:cNvSpPr>
            <p:nvPr/>
          </p:nvSpPr>
          <p:spPr bwMode="auto">
            <a:xfrm>
              <a:off x="3534532" y="1294703"/>
              <a:ext cx="1211216" cy="45719"/>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b="0" kern="0" dirty="0">
                  <a:solidFill>
                    <a:prstClr val="black"/>
                  </a:solidFill>
                  <a:latin typeface="Calibri" panose="020F0502020204030204" pitchFamily="34" charset="0"/>
                  <a:ea typeface="MS PGothic" pitchFamily="34" charset="-128"/>
                  <a:cs typeface="Calibri" panose="020F0502020204030204" pitchFamily="34" charset="0"/>
                </a:rPr>
                <a:t>Engagement Partner</a:t>
              </a: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endParaRPr>
            </a:p>
          </p:txBody>
        </p:sp>
        <p:grpSp>
          <p:nvGrpSpPr>
            <p:cNvPr id="151" name="Group 150"/>
            <p:cNvGrpSpPr/>
            <p:nvPr/>
          </p:nvGrpSpPr>
          <p:grpSpPr>
            <a:xfrm>
              <a:off x="1032967" y="4071675"/>
              <a:ext cx="3131468" cy="444003"/>
              <a:chOff x="248438" y="5640182"/>
              <a:chExt cx="3476734" cy="693491"/>
            </a:xfrm>
            <a:effectLst/>
          </p:grpSpPr>
          <p:sp>
            <p:nvSpPr>
              <p:cNvPr id="193" name="Text Box 38"/>
              <p:cNvSpPr txBox="1">
                <a:spLocks noChangeArrowheads="1"/>
              </p:cNvSpPr>
              <p:nvPr/>
            </p:nvSpPr>
            <p:spPr bwMode="auto">
              <a:xfrm>
                <a:off x="1528600" y="5684704"/>
                <a:ext cx="933401" cy="648969"/>
              </a:xfrm>
              <a:prstGeom prst="rect">
                <a:avLst/>
              </a:prstGeom>
              <a:noFill/>
              <a:ln w="9525">
                <a:noFill/>
                <a:miter lim="800000"/>
                <a:headEnd/>
                <a:tailEnd/>
              </a:ln>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Cognizant Onsite</a:t>
                </a:r>
              </a:p>
            </p:txBody>
          </p:sp>
          <p:sp>
            <p:nvSpPr>
              <p:cNvPr id="194" name="Text Box 43"/>
              <p:cNvSpPr txBox="1">
                <a:spLocks noChangeArrowheads="1"/>
              </p:cNvSpPr>
              <p:nvPr/>
            </p:nvSpPr>
            <p:spPr bwMode="auto">
              <a:xfrm>
                <a:off x="622854" y="5640182"/>
                <a:ext cx="723220" cy="648969"/>
              </a:xfrm>
              <a:prstGeom prst="rect">
                <a:avLst/>
              </a:prstGeom>
              <a:noFill/>
              <a:ln w="9525">
                <a:noFill/>
                <a:miter lim="800000"/>
                <a:headEnd/>
                <a:tailEnd/>
              </a:ln>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Signet Team</a:t>
                </a:r>
              </a:p>
            </p:txBody>
          </p:sp>
          <p:sp>
            <p:nvSpPr>
              <p:cNvPr id="195" name="Text Box 38"/>
              <p:cNvSpPr txBox="1">
                <a:spLocks noChangeArrowheads="1"/>
              </p:cNvSpPr>
              <p:nvPr/>
            </p:nvSpPr>
            <p:spPr bwMode="auto">
              <a:xfrm>
                <a:off x="2577868" y="5669233"/>
                <a:ext cx="1147304" cy="648969"/>
              </a:xfrm>
              <a:prstGeom prst="rect">
                <a:avLst/>
              </a:prstGeom>
              <a:noFill/>
              <a:ln w="9525">
                <a:noFill/>
                <a:miter lim="800000"/>
                <a:headEnd/>
                <a:tailEnd/>
              </a:ln>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Cognizant Offshore</a:t>
                </a:r>
              </a:p>
            </p:txBody>
          </p:sp>
          <p:pic>
            <p:nvPicPr>
              <p:cNvPr id="196" name="Picture 19" descr="bh2"/>
              <p:cNvPicPr>
                <a:picLocks noChangeAspect="1" noChangeArrowheads="1"/>
              </p:cNvPicPr>
              <p:nvPr/>
            </p:nvPicPr>
            <p:blipFill>
              <a:blip r:embed="rId3" cstate="print">
                <a:lum contrast="40000"/>
              </a:blip>
              <a:srcRect/>
              <a:stretch>
                <a:fillRect/>
              </a:stretch>
            </p:blipFill>
            <p:spPr bwMode="auto">
              <a:xfrm>
                <a:off x="1219201" y="5799401"/>
                <a:ext cx="319071" cy="228600"/>
              </a:xfrm>
              <a:prstGeom prst="rect">
                <a:avLst/>
              </a:prstGeom>
              <a:noFill/>
              <a:ln w="9525">
                <a:noFill/>
                <a:miter lim="800000"/>
                <a:headEnd/>
                <a:tailEnd/>
              </a:ln>
              <a:effectLst>
                <a:outerShdw blurRad="63500" sx="102000" sy="102000" algn="ctr" rotWithShape="0">
                  <a:prstClr val="black">
                    <a:alpha val="40000"/>
                  </a:prstClr>
                </a:outerShdw>
                <a:reflection blurRad="6350" stA="50000" endA="300" endPos="55000" dir="5400000" sy="-100000" algn="bl" rotWithShape="0"/>
              </a:effectLst>
            </p:spPr>
          </p:pic>
          <p:pic>
            <p:nvPicPr>
              <p:cNvPr id="197" name="Picture 196" descr="1"/>
              <p:cNvPicPr>
                <a:picLocks noChangeAspect="1" noChangeArrowheads="1"/>
              </p:cNvPicPr>
              <p:nvPr/>
            </p:nvPicPr>
            <p:blipFill>
              <a:blip r:embed="rId5" cstate="print">
                <a:lum contrast="40000"/>
                <a:extLst>
                  <a:ext uri="{BEBA8EAE-BF5A-486C-A8C5-ECC9F3942E4B}">
                    <a14:imgProps xmlns:a14="http://schemas.microsoft.com/office/drawing/2010/main">
                      <a14:imgLayer r:embed="rId6">
                        <a14:imgEffect>
                          <a14:saturation sat="33000"/>
                        </a14:imgEffect>
                      </a14:imgLayer>
                    </a14:imgProps>
                  </a:ext>
                </a:extLst>
              </a:blip>
              <a:srcRect/>
              <a:stretch>
                <a:fillRect/>
              </a:stretch>
            </p:blipFill>
            <p:spPr bwMode="auto">
              <a:xfrm>
                <a:off x="248438" y="5783636"/>
                <a:ext cx="319069" cy="271784"/>
              </a:xfrm>
              <a:prstGeom prst="rect">
                <a:avLst/>
              </a:prstGeom>
              <a:noFill/>
              <a:ln w="9525">
                <a:noFill/>
                <a:miter lim="800000"/>
                <a:headEnd/>
                <a:tailEnd/>
              </a:ln>
              <a:effectLst>
                <a:outerShdw blurRad="63500" sx="102000" sy="102000" algn="ctr" rotWithShape="0">
                  <a:prstClr val="black">
                    <a:alpha val="40000"/>
                  </a:prstClr>
                </a:outerShdw>
                <a:reflection blurRad="6350" stA="50000" endA="300" endPos="55000" dir="5400000" sy="-100000" algn="bl" rotWithShape="0"/>
              </a:effectLst>
            </p:spPr>
          </p:pic>
          <p:pic>
            <p:nvPicPr>
              <p:cNvPr id="198" name="Picture 20" descr="gh2"/>
              <p:cNvPicPr>
                <a:picLocks noChangeAspect="1" noChangeArrowheads="1"/>
              </p:cNvPicPr>
              <p:nvPr/>
            </p:nvPicPr>
            <p:blipFill>
              <a:blip r:embed="rId4" cstate="print">
                <a:lum contrast="40000"/>
              </a:blip>
              <a:srcRect/>
              <a:stretch>
                <a:fillRect/>
              </a:stretch>
            </p:blipFill>
            <p:spPr bwMode="auto">
              <a:xfrm>
                <a:off x="2239641" y="5799373"/>
                <a:ext cx="319071" cy="228600"/>
              </a:xfrm>
              <a:prstGeom prst="rect">
                <a:avLst/>
              </a:prstGeom>
              <a:noFill/>
              <a:ln w="9525">
                <a:noFill/>
                <a:miter lim="800000"/>
                <a:headEnd/>
                <a:tailEnd/>
              </a:ln>
              <a:effectLst>
                <a:outerShdw blurRad="63500" sx="102000" sy="102000" algn="ctr" rotWithShape="0">
                  <a:prstClr val="black">
                    <a:alpha val="40000"/>
                  </a:prstClr>
                </a:outerShdw>
                <a:reflection blurRad="6350" stA="50000" endA="300" endPos="55000" dir="5400000" sy="-100000" algn="bl" rotWithShape="0"/>
              </a:effectLst>
            </p:spPr>
          </p:pic>
        </p:grpSp>
        <p:pic>
          <p:nvPicPr>
            <p:cNvPr id="152" name="Picture 45" descr="1"/>
            <p:cNvPicPr>
              <a:picLocks noChangeAspect="1" noChangeArrowheads="1"/>
            </p:cNvPicPr>
            <p:nvPr/>
          </p:nvPicPr>
          <p:blipFill>
            <a:blip r:embed="rId2" cstate="print">
              <a:duotone>
                <a:srgbClr val="DF7A1C">
                  <a:shade val="45000"/>
                  <a:satMod val="135000"/>
                </a:srgbClr>
                <a:prstClr val="white"/>
              </a:duotone>
            </a:blip>
            <a:srcRect/>
            <a:stretch>
              <a:fillRect/>
            </a:stretch>
          </p:blipFill>
          <p:spPr bwMode="auto">
            <a:xfrm>
              <a:off x="1655724" y="3070964"/>
              <a:ext cx="235317" cy="154523"/>
            </a:xfrm>
            <a:prstGeom prst="rect">
              <a:avLst/>
            </a:prstGeom>
            <a:noFill/>
            <a:ln w="9525">
              <a:noFill/>
              <a:miter lim="800000"/>
              <a:headEnd/>
              <a:tailEnd/>
            </a:ln>
            <a:effectLst>
              <a:reflection blurRad="6350" stA="50000" endA="300" endPos="55000" dir="5400000" sy="-100000" algn="bl" rotWithShape="0"/>
            </a:effectLst>
          </p:spPr>
        </p:pic>
        <p:sp>
          <p:nvSpPr>
            <p:cNvPr id="153" name="Rectangle 52"/>
            <p:cNvSpPr>
              <a:spLocks noChangeArrowheads="1"/>
            </p:cNvSpPr>
            <p:nvPr/>
          </p:nvSpPr>
          <p:spPr bwMode="auto">
            <a:xfrm>
              <a:off x="1529454" y="3255127"/>
              <a:ext cx="544677" cy="84615"/>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IT SMEs</a:t>
              </a:r>
            </a:p>
          </p:txBody>
        </p:sp>
        <p:cxnSp>
          <p:nvCxnSpPr>
            <p:cNvPr id="154" name="Straight Arrow Connector 153"/>
            <p:cNvCxnSpPr/>
            <p:nvPr/>
          </p:nvCxnSpPr>
          <p:spPr bwMode="auto">
            <a:xfrm flipH="1">
              <a:off x="2609448" y="2045082"/>
              <a:ext cx="335837" cy="6381"/>
            </a:xfrm>
            <a:prstGeom prst="straightConnector1">
              <a:avLst/>
            </a:prstGeom>
            <a:noFill/>
            <a:ln w="19050">
              <a:solidFill>
                <a:sysClr val="windowText" lastClr="000000"/>
              </a:solidFill>
              <a:prstDash val="sysDash"/>
              <a:round/>
              <a:headEnd type="triangle" w="med" len="med"/>
              <a:tailEnd type="triangle" w="med" len="med"/>
            </a:ln>
            <a:effectLst/>
          </p:spPr>
        </p:cxnSp>
        <p:grpSp>
          <p:nvGrpSpPr>
            <p:cNvPr id="155" name="Group 154"/>
            <p:cNvGrpSpPr/>
            <p:nvPr/>
          </p:nvGrpSpPr>
          <p:grpSpPr>
            <a:xfrm>
              <a:off x="5573178" y="2737428"/>
              <a:ext cx="430341" cy="158404"/>
              <a:chOff x="6786499" y="4521554"/>
              <a:chExt cx="583505" cy="216037"/>
            </a:xfrm>
            <a:effectLst/>
          </p:grpSpPr>
          <p:pic>
            <p:nvPicPr>
              <p:cNvPr id="191" name="Picture 20" descr="gh2"/>
              <p:cNvPicPr>
                <a:picLocks noChangeAspect="1" noChangeArrowheads="1"/>
              </p:cNvPicPr>
              <p:nvPr/>
            </p:nvPicPr>
            <p:blipFill>
              <a:blip r:embed="rId4" cstate="print">
                <a:lum contrast="40000"/>
              </a:blip>
              <a:srcRect/>
              <a:stretch>
                <a:fillRect/>
              </a:stretch>
            </p:blipFill>
            <p:spPr bwMode="auto">
              <a:xfrm>
                <a:off x="6786499" y="4526846"/>
                <a:ext cx="319071" cy="210745"/>
              </a:xfrm>
              <a:prstGeom prst="rect">
                <a:avLst/>
              </a:prstGeom>
              <a:noFill/>
              <a:ln w="9525">
                <a:noFill/>
                <a:miter lim="800000"/>
                <a:headEnd/>
                <a:tailEnd/>
              </a:ln>
              <a:effectLst>
                <a:outerShdw blurRad="63500" sx="102000" sy="102000" algn="ctr" rotWithShape="0">
                  <a:prstClr val="black">
                    <a:alpha val="40000"/>
                  </a:prstClr>
                </a:outerShdw>
                <a:reflection blurRad="6350" stA="50000" endA="300" endPos="55000" dir="5400000" sy="-100000" algn="bl" rotWithShape="0"/>
              </a:effectLst>
            </p:spPr>
          </p:pic>
          <p:pic>
            <p:nvPicPr>
              <p:cNvPr id="192" name="Picture 20" descr="gh2"/>
              <p:cNvPicPr>
                <a:picLocks noChangeAspect="1" noChangeArrowheads="1"/>
              </p:cNvPicPr>
              <p:nvPr/>
            </p:nvPicPr>
            <p:blipFill>
              <a:blip r:embed="rId4" cstate="print">
                <a:lum contrast="40000"/>
              </a:blip>
              <a:srcRect/>
              <a:stretch>
                <a:fillRect/>
              </a:stretch>
            </p:blipFill>
            <p:spPr bwMode="auto">
              <a:xfrm>
                <a:off x="7050933" y="4521554"/>
                <a:ext cx="319071" cy="210745"/>
              </a:xfrm>
              <a:prstGeom prst="rect">
                <a:avLst/>
              </a:prstGeom>
              <a:noFill/>
              <a:ln w="9525">
                <a:noFill/>
                <a:miter lim="800000"/>
                <a:headEnd/>
                <a:tailEnd/>
              </a:ln>
              <a:effectLst>
                <a:outerShdw blurRad="63500" sx="102000" sy="102000" algn="ctr" rotWithShape="0">
                  <a:prstClr val="black">
                    <a:alpha val="40000"/>
                  </a:prstClr>
                </a:outerShdw>
                <a:reflection blurRad="6350" stA="50000" endA="300" endPos="55000" dir="5400000" sy="-100000" algn="bl" rotWithShape="0"/>
              </a:effectLst>
            </p:spPr>
          </p:pic>
        </p:grpSp>
        <p:cxnSp>
          <p:nvCxnSpPr>
            <p:cNvPr id="156" name="Straight Arrow Connector 155"/>
            <p:cNvCxnSpPr/>
            <p:nvPr/>
          </p:nvCxnSpPr>
          <p:spPr bwMode="auto">
            <a:xfrm flipH="1" flipV="1">
              <a:off x="5093827" y="2960133"/>
              <a:ext cx="342811" cy="2"/>
            </a:xfrm>
            <a:prstGeom prst="straightConnector1">
              <a:avLst/>
            </a:prstGeom>
            <a:noFill/>
            <a:ln w="19050">
              <a:solidFill>
                <a:sysClr val="windowText" lastClr="000000"/>
              </a:solidFill>
              <a:round/>
              <a:headEnd type="triangle" w="med" len="med"/>
              <a:tailEnd type="triangle" w="med" len="med"/>
            </a:ln>
            <a:effectLst/>
          </p:spPr>
        </p:cxnSp>
        <p:sp>
          <p:nvSpPr>
            <p:cNvPr id="157" name="Rectangle 156"/>
            <p:cNvSpPr>
              <a:spLocks noChangeArrowheads="1"/>
            </p:cNvSpPr>
            <p:nvPr/>
          </p:nvSpPr>
          <p:spPr bwMode="auto">
            <a:xfrm>
              <a:off x="5455885" y="2939814"/>
              <a:ext cx="663452" cy="179110"/>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Delphi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Specialists</a:t>
              </a:r>
            </a:p>
          </p:txBody>
        </p:sp>
        <p:grpSp>
          <p:nvGrpSpPr>
            <p:cNvPr id="158" name="Group 157"/>
            <p:cNvGrpSpPr/>
            <p:nvPr/>
          </p:nvGrpSpPr>
          <p:grpSpPr>
            <a:xfrm>
              <a:off x="2997426" y="2708230"/>
              <a:ext cx="719246" cy="443048"/>
              <a:chOff x="3693533" y="2920402"/>
              <a:chExt cx="719246" cy="443048"/>
            </a:xfrm>
          </p:grpSpPr>
          <p:sp>
            <p:nvSpPr>
              <p:cNvPr id="189" name="Rectangle 188"/>
              <p:cNvSpPr>
                <a:spLocks noChangeArrowheads="1"/>
              </p:cNvSpPr>
              <p:nvPr/>
            </p:nvSpPr>
            <p:spPr bwMode="auto">
              <a:xfrm>
                <a:off x="3693533" y="3184520"/>
                <a:ext cx="719246" cy="178930"/>
              </a:xfrm>
              <a:prstGeom prst="rect">
                <a:avLst/>
              </a:prstGeom>
              <a:noFill/>
              <a:ln w="9525">
                <a:noFill/>
                <a:miter lim="800000"/>
                <a:headEnd/>
                <a:tailEnd/>
              </a:ln>
              <a:effectLst/>
            </p:spPr>
            <p:txBody>
              <a:bodyPr wrap="square" lIns="0" tIns="0" rIns="0" bIns="0" anchor="t">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Business Analyst</a:t>
                </a:r>
              </a:p>
            </p:txBody>
          </p:sp>
          <p:pic>
            <p:nvPicPr>
              <p:cNvPr id="190" name="Picture 19" descr="bh2"/>
              <p:cNvPicPr>
                <a:picLocks noChangeAspect="1" noChangeArrowheads="1"/>
              </p:cNvPicPr>
              <p:nvPr/>
            </p:nvPicPr>
            <p:blipFill>
              <a:blip r:embed="rId3" cstate="print">
                <a:lum contrast="40000"/>
              </a:blip>
              <a:srcRect/>
              <a:stretch>
                <a:fillRect/>
              </a:stretch>
            </p:blipFill>
            <p:spPr bwMode="auto">
              <a:xfrm>
                <a:off x="3945364" y="2920402"/>
                <a:ext cx="235318" cy="154523"/>
              </a:xfrm>
              <a:prstGeom prst="rect">
                <a:avLst/>
              </a:prstGeom>
              <a:noFill/>
              <a:ln w="9525">
                <a:noFill/>
                <a:miter lim="800000"/>
                <a:headEnd/>
                <a:tailEnd/>
              </a:ln>
              <a:effectLst>
                <a:reflection blurRad="6350" stA="50000" endA="300" endPos="55000" dir="5400000" sy="-100000" algn="bl" rotWithShape="0"/>
              </a:effectLst>
            </p:spPr>
          </p:pic>
        </p:grpSp>
        <p:sp>
          <p:nvSpPr>
            <p:cNvPr id="159" name="Rounded Rectangle 158"/>
            <p:cNvSpPr/>
            <p:nvPr/>
          </p:nvSpPr>
          <p:spPr bwMode="auto">
            <a:xfrm>
              <a:off x="2912030" y="1738782"/>
              <a:ext cx="5017068" cy="2115368"/>
            </a:xfrm>
            <a:prstGeom prst="roundRect">
              <a:avLst>
                <a:gd name="adj" fmla="val 5372"/>
              </a:avLst>
            </a:prstGeom>
            <a:noFill/>
            <a:ln w="28575" cap="flat" cmpd="sng" algn="ctr">
              <a:solidFill>
                <a:srgbClr val="0070C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160" name="Rectangle 159"/>
            <p:cNvSpPr>
              <a:spLocks noChangeArrowheads="1"/>
            </p:cNvSpPr>
            <p:nvPr/>
          </p:nvSpPr>
          <p:spPr bwMode="auto">
            <a:xfrm>
              <a:off x="6089244" y="2953232"/>
              <a:ext cx="737171" cy="351405"/>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JAVA Developers</a:t>
              </a:r>
            </a:p>
          </p:txBody>
        </p:sp>
        <p:sp>
          <p:nvSpPr>
            <p:cNvPr id="161" name="Rectangle 160"/>
            <p:cNvSpPr>
              <a:spLocks noChangeArrowheads="1"/>
            </p:cNvSpPr>
            <p:nvPr/>
          </p:nvSpPr>
          <p:spPr bwMode="auto">
            <a:xfrm>
              <a:off x="7377558" y="3035731"/>
              <a:ext cx="496736" cy="516891"/>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DevOps Specialist</a:t>
              </a:r>
            </a:p>
          </p:txBody>
        </p:sp>
        <p:sp>
          <p:nvSpPr>
            <p:cNvPr id="164" name="Rectangle 163"/>
            <p:cNvSpPr>
              <a:spLocks noChangeArrowheads="1"/>
            </p:cNvSpPr>
            <p:nvPr/>
          </p:nvSpPr>
          <p:spPr bwMode="auto">
            <a:xfrm>
              <a:off x="6877511" y="2949346"/>
              <a:ext cx="423352" cy="351405"/>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SIT &amp; UAT Testers</a:t>
              </a:r>
            </a:p>
          </p:txBody>
        </p:sp>
        <p:pic>
          <p:nvPicPr>
            <p:cNvPr id="165" name="Picture 45" descr="1"/>
            <p:cNvPicPr>
              <a:picLocks noChangeAspect="1" noChangeArrowheads="1"/>
            </p:cNvPicPr>
            <p:nvPr/>
          </p:nvPicPr>
          <p:blipFill>
            <a:blip r:embed="rId2" cstate="print">
              <a:duotone>
                <a:srgbClr val="DF7A1C">
                  <a:shade val="45000"/>
                  <a:satMod val="135000"/>
                </a:srgbClr>
                <a:prstClr val="white"/>
              </a:duotone>
            </a:blip>
            <a:srcRect/>
            <a:stretch>
              <a:fillRect/>
            </a:stretch>
          </p:blipFill>
          <p:spPr bwMode="auto">
            <a:xfrm>
              <a:off x="2079714" y="3352337"/>
              <a:ext cx="235317" cy="154523"/>
            </a:xfrm>
            <a:prstGeom prst="rect">
              <a:avLst/>
            </a:prstGeom>
            <a:noFill/>
            <a:ln w="9525">
              <a:noFill/>
              <a:miter lim="800000"/>
              <a:headEnd/>
              <a:tailEnd/>
            </a:ln>
            <a:effectLst>
              <a:reflection blurRad="6350" stA="50000" endA="300" endPos="55000" dir="5400000" sy="-100000" algn="bl" rotWithShape="0"/>
            </a:effectLst>
          </p:spPr>
        </p:pic>
        <p:sp>
          <p:nvSpPr>
            <p:cNvPr id="166" name="Rectangle 52"/>
            <p:cNvSpPr>
              <a:spLocks noChangeArrowheads="1"/>
            </p:cNvSpPr>
            <p:nvPr/>
          </p:nvSpPr>
          <p:spPr bwMode="auto">
            <a:xfrm>
              <a:off x="1850187" y="3497898"/>
              <a:ext cx="768540" cy="61935"/>
            </a:xfrm>
            <a:prstGeom prst="rect">
              <a:avLst/>
            </a:prstGeom>
            <a:noFill/>
            <a:ln w="9525">
              <a:noFill/>
              <a:miter lim="800000"/>
              <a:headEnd/>
              <a:tailEnd/>
            </a:ln>
            <a:effectLst/>
          </p:spPr>
          <p:txBody>
            <a:bodyPr wrap="square" lIns="0" tIns="0" rIns="0" bIns="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Project Manager</a:t>
              </a:r>
            </a:p>
          </p:txBody>
        </p:sp>
        <p:sp>
          <p:nvSpPr>
            <p:cNvPr id="168" name="Text Box 34"/>
            <p:cNvSpPr txBox="1">
              <a:spLocks noChangeArrowheads="1"/>
            </p:cNvSpPr>
            <p:nvPr/>
          </p:nvSpPr>
          <p:spPr bwMode="auto">
            <a:xfrm>
              <a:off x="4579916" y="422510"/>
              <a:ext cx="1443931" cy="104376"/>
            </a:xfrm>
            <a:prstGeom prst="rect">
              <a:avLst/>
            </a:prstGeom>
            <a:noFill/>
            <a:ln w="9525">
              <a:noFill/>
              <a:miter lim="800000"/>
              <a:headEnd/>
              <a:tailEnd/>
            </a:ln>
            <a:effectLst/>
          </p:spPr>
          <p:txBody>
            <a:bodyPr wrap="square" lIns="0" tIns="0" rIns="0" bIns="0" anchor="ctr">
              <a:noAutofit/>
            </a:bodyPr>
            <a:lstStyle/>
            <a:p>
              <a:pPr algn="ctr" fontAlgn="auto">
                <a:spcBef>
                  <a:spcPts val="0"/>
                </a:spcBef>
                <a:spcAft>
                  <a:spcPts val="0"/>
                </a:spcAft>
                <a:defRPr/>
              </a:pPr>
              <a:r>
                <a:rPr lang="en-US" sz="1100" kern="0" dirty="0">
                  <a:solidFill>
                    <a:schemeClr val="bg1"/>
                  </a:solidFill>
                  <a:latin typeface="Calibri" panose="020F0502020204030204" pitchFamily="34" charset="0"/>
                  <a:ea typeface="MS PGothic" pitchFamily="34" charset="-128"/>
                  <a:cs typeface="Calibri" panose="020F0502020204030204" pitchFamily="34" charset="0"/>
                </a:rPr>
                <a:t>Cognizant Team</a:t>
              </a:r>
            </a:p>
          </p:txBody>
        </p:sp>
        <p:cxnSp>
          <p:nvCxnSpPr>
            <p:cNvPr id="169" name="Straight Connector 168"/>
            <p:cNvCxnSpPr/>
            <p:nvPr/>
          </p:nvCxnSpPr>
          <p:spPr>
            <a:xfrm flipH="1">
              <a:off x="2809362" y="313952"/>
              <a:ext cx="9501" cy="3579703"/>
            </a:xfrm>
            <a:prstGeom prst="line">
              <a:avLst/>
            </a:prstGeom>
            <a:noFill/>
            <a:ln w="9525" cap="flat" cmpd="sng" algn="ctr">
              <a:solidFill>
                <a:srgbClr val="00728F">
                  <a:shade val="95000"/>
                  <a:satMod val="105000"/>
                </a:srgbClr>
              </a:solidFill>
              <a:prstDash val="solid"/>
            </a:ln>
            <a:effectLst/>
          </p:spPr>
        </p:cxnSp>
        <p:grpSp>
          <p:nvGrpSpPr>
            <p:cNvPr id="171" name="Group 170"/>
            <p:cNvGrpSpPr/>
            <p:nvPr/>
          </p:nvGrpSpPr>
          <p:grpSpPr>
            <a:xfrm>
              <a:off x="3762537" y="2834233"/>
              <a:ext cx="719246" cy="443048"/>
              <a:chOff x="3882370" y="3035178"/>
              <a:chExt cx="719246" cy="443048"/>
            </a:xfrm>
          </p:grpSpPr>
          <p:sp>
            <p:nvSpPr>
              <p:cNvPr id="187" name="Rectangle 186"/>
              <p:cNvSpPr>
                <a:spLocks noChangeArrowheads="1"/>
              </p:cNvSpPr>
              <p:nvPr/>
            </p:nvSpPr>
            <p:spPr bwMode="auto">
              <a:xfrm>
                <a:off x="3882370" y="3299296"/>
                <a:ext cx="719246" cy="178930"/>
              </a:xfrm>
              <a:prstGeom prst="rect">
                <a:avLst/>
              </a:prstGeom>
              <a:noFill/>
              <a:ln w="9525">
                <a:noFill/>
                <a:miter lim="800000"/>
                <a:headEnd/>
                <a:tailEnd/>
              </a:ln>
              <a:effectLst/>
            </p:spPr>
            <p:txBody>
              <a:bodyPr wrap="square" lIns="0" tIns="0" rIns="0" bIns="0" anchor="t">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Architect</a:t>
                </a:r>
              </a:p>
            </p:txBody>
          </p:sp>
          <p:pic>
            <p:nvPicPr>
              <p:cNvPr id="188" name="Picture 19" descr="bh2"/>
              <p:cNvPicPr>
                <a:picLocks noChangeAspect="1" noChangeArrowheads="1"/>
              </p:cNvPicPr>
              <p:nvPr/>
            </p:nvPicPr>
            <p:blipFill>
              <a:blip r:embed="rId3" cstate="print">
                <a:lum contrast="40000"/>
              </a:blip>
              <a:srcRect/>
              <a:stretch>
                <a:fillRect/>
              </a:stretch>
            </p:blipFill>
            <p:spPr bwMode="auto">
              <a:xfrm>
                <a:off x="4150274" y="3035178"/>
                <a:ext cx="235318" cy="154523"/>
              </a:xfrm>
              <a:prstGeom prst="rect">
                <a:avLst/>
              </a:prstGeom>
              <a:noFill/>
              <a:ln w="9525">
                <a:noFill/>
                <a:miter lim="800000"/>
                <a:headEnd/>
                <a:tailEnd/>
              </a:ln>
              <a:effectLst>
                <a:reflection blurRad="6350" stA="50000" endA="300" endPos="55000" dir="5400000" sy="-100000" algn="bl" rotWithShape="0"/>
              </a:effectLst>
            </p:spPr>
          </p:pic>
        </p:grpSp>
        <p:grpSp>
          <p:nvGrpSpPr>
            <p:cNvPr id="173" name="Group 172"/>
            <p:cNvGrpSpPr/>
            <p:nvPr/>
          </p:nvGrpSpPr>
          <p:grpSpPr>
            <a:xfrm>
              <a:off x="3186472" y="3327288"/>
              <a:ext cx="719246" cy="443048"/>
              <a:chOff x="3240304" y="3063475"/>
              <a:chExt cx="719246" cy="443048"/>
            </a:xfrm>
          </p:grpSpPr>
          <p:sp>
            <p:nvSpPr>
              <p:cNvPr id="183" name="Rectangle 182"/>
              <p:cNvSpPr>
                <a:spLocks noChangeArrowheads="1"/>
              </p:cNvSpPr>
              <p:nvPr/>
            </p:nvSpPr>
            <p:spPr bwMode="auto">
              <a:xfrm>
                <a:off x="3240304" y="3327593"/>
                <a:ext cx="719246" cy="178930"/>
              </a:xfrm>
              <a:prstGeom prst="rect">
                <a:avLst/>
              </a:prstGeom>
              <a:noFill/>
              <a:ln w="9525">
                <a:noFill/>
                <a:miter lim="800000"/>
                <a:headEnd/>
                <a:tailEnd/>
              </a:ln>
              <a:effectLst/>
            </p:spPr>
            <p:txBody>
              <a:bodyPr wrap="square" lIns="0" tIns="0" rIns="0" bIns="0" anchor="t">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Test Lead</a:t>
                </a:r>
              </a:p>
            </p:txBody>
          </p:sp>
          <p:pic>
            <p:nvPicPr>
              <p:cNvPr id="184" name="Picture 19" descr="bh2"/>
              <p:cNvPicPr>
                <a:picLocks noChangeAspect="1" noChangeArrowheads="1"/>
              </p:cNvPicPr>
              <p:nvPr/>
            </p:nvPicPr>
            <p:blipFill>
              <a:blip r:embed="rId3" cstate="print">
                <a:lum contrast="40000"/>
              </a:blip>
              <a:srcRect/>
              <a:stretch>
                <a:fillRect/>
              </a:stretch>
            </p:blipFill>
            <p:spPr bwMode="auto">
              <a:xfrm>
                <a:off x="3492135" y="3063475"/>
                <a:ext cx="235318" cy="154523"/>
              </a:xfrm>
              <a:prstGeom prst="rect">
                <a:avLst/>
              </a:prstGeom>
              <a:noFill/>
              <a:ln w="9525">
                <a:noFill/>
                <a:miter lim="800000"/>
                <a:headEnd/>
                <a:tailEnd/>
              </a:ln>
              <a:effectLst>
                <a:reflection blurRad="6350" stA="50000" endA="300" endPos="55000" dir="5400000" sy="-100000" algn="bl" rotWithShape="0"/>
              </a:effectLst>
            </p:spPr>
          </p:pic>
        </p:grpSp>
        <p:grpSp>
          <p:nvGrpSpPr>
            <p:cNvPr id="174" name="Group 173"/>
            <p:cNvGrpSpPr/>
            <p:nvPr/>
          </p:nvGrpSpPr>
          <p:grpSpPr>
            <a:xfrm>
              <a:off x="6205868" y="2778989"/>
              <a:ext cx="430341" cy="158404"/>
              <a:chOff x="6786499" y="4521554"/>
              <a:chExt cx="583505" cy="216037"/>
            </a:xfrm>
            <a:effectLst/>
          </p:grpSpPr>
          <p:pic>
            <p:nvPicPr>
              <p:cNvPr id="181" name="Picture 20" descr="gh2"/>
              <p:cNvPicPr>
                <a:picLocks noChangeAspect="1" noChangeArrowheads="1"/>
              </p:cNvPicPr>
              <p:nvPr/>
            </p:nvPicPr>
            <p:blipFill>
              <a:blip r:embed="rId4" cstate="print">
                <a:lum contrast="40000"/>
              </a:blip>
              <a:srcRect/>
              <a:stretch>
                <a:fillRect/>
              </a:stretch>
            </p:blipFill>
            <p:spPr bwMode="auto">
              <a:xfrm>
                <a:off x="6786499" y="4526846"/>
                <a:ext cx="319071" cy="210745"/>
              </a:xfrm>
              <a:prstGeom prst="rect">
                <a:avLst/>
              </a:prstGeom>
              <a:noFill/>
              <a:ln w="9525">
                <a:noFill/>
                <a:miter lim="800000"/>
                <a:headEnd/>
                <a:tailEnd/>
              </a:ln>
              <a:effectLst>
                <a:outerShdw blurRad="63500" sx="102000" sy="102000" algn="ctr" rotWithShape="0">
                  <a:prstClr val="black">
                    <a:alpha val="40000"/>
                  </a:prstClr>
                </a:outerShdw>
                <a:reflection blurRad="6350" stA="50000" endA="300" endPos="55000" dir="5400000" sy="-100000" algn="bl" rotWithShape="0"/>
              </a:effectLst>
            </p:spPr>
          </p:pic>
          <p:pic>
            <p:nvPicPr>
              <p:cNvPr id="182" name="Picture 20" descr="gh2"/>
              <p:cNvPicPr>
                <a:picLocks noChangeAspect="1" noChangeArrowheads="1"/>
              </p:cNvPicPr>
              <p:nvPr/>
            </p:nvPicPr>
            <p:blipFill>
              <a:blip r:embed="rId4" cstate="print">
                <a:lum contrast="40000"/>
              </a:blip>
              <a:srcRect/>
              <a:stretch>
                <a:fillRect/>
              </a:stretch>
            </p:blipFill>
            <p:spPr bwMode="auto">
              <a:xfrm>
                <a:off x="7050933" y="4521554"/>
                <a:ext cx="319071" cy="210745"/>
              </a:xfrm>
              <a:prstGeom prst="rect">
                <a:avLst/>
              </a:prstGeom>
              <a:noFill/>
              <a:ln w="9525">
                <a:noFill/>
                <a:miter lim="800000"/>
                <a:headEnd/>
                <a:tailEnd/>
              </a:ln>
              <a:effectLst>
                <a:outerShdw blurRad="63500" sx="102000" sy="102000" algn="ctr" rotWithShape="0">
                  <a:prstClr val="black">
                    <a:alpha val="40000"/>
                  </a:prstClr>
                </a:outerShdw>
                <a:reflection blurRad="6350" stA="50000" endA="300" endPos="55000" dir="5400000" sy="-100000" algn="bl" rotWithShape="0"/>
              </a:effectLst>
            </p:spPr>
          </p:pic>
        </p:grpSp>
        <p:grpSp>
          <p:nvGrpSpPr>
            <p:cNvPr id="175" name="Group 174"/>
            <p:cNvGrpSpPr/>
            <p:nvPr/>
          </p:nvGrpSpPr>
          <p:grpSpPr>
            <a:xfrm>
              <a:off x="6861650" y="2788226"/>
              <a:ext cx="430341" cy="158404"/>
              <a:chOff x="6786499" y="4521554"/>
              <a:chExt cx="583505" cy="216037"/>
            </a:xfrm>
            <a:effectLst/>
          </p:grpSpPr>
          <p:pic>
            <p:nvPicPr>
              <p:cNvPr id="179" name="Picture 20" descr="gh2"/>
              <p:cNvPicPr>
                <a:picLocks noChangeAspect="1" noChangeArrowheads="1"/>
              </p:cNvPicPr>
              <p:nvPr/>
            </p:nvPicPr>
            <p:blipFill>
              <a:blip r:embed="rId4" cstate="print">
                <a:lum contrast="40000"/>
              </a:blip>
              <a:srcRect/>
              <a:stretch>
                <a:fillRect/>
              </a:stretch>
            </p:blipFill>
            <p:spPr bwMode="auto">
              <a:xfrm>
                <a:off x="6786499" y="4526846"/>
                <a:ext cx="319071" cy="210745"/>
              </a:xfrm>
              <a:prstGeom prst="rect">
                <a:avLst/>
              </a:prstGeom>
              <a:noFill/>
              <a:ln w="9525">
                <a:noFill/>
                <a:miter lim="800000"/>
                <a:headEnd/>
                <a:tailEnd/>
              </a:ln>
              <a:effectLst>
                <a:outerShdw blurRad="63500" sx="102000" sy="102000" algn="ctr" rotWithShape="0">
                  <a:prstClr val="black">
                    <a:alpha val="40000"/>
                  </a:prstClr>
                </a:outerShdw>
                <a:reflection blurRad="6350" stA="50000" endA="300" endPos="55000" dir="5400000" sy="-100000" algn="bl" rotWithShape="0"/>
              </a:effectLst>
            </p:spPr>
          </p:pic>
          <p:pic>
            <p:nvPicPr>
              <p:cNvPr id="180" name="Picture 20" descr="gh2"/>
              <p:cNvPicPr>
                <a:picLocks noChangeAspect="1" noChangeArrowheads="1"/>
              </p:cNvPicPr>
              <p:nvPr/>
            </p:nvPicPr>
            <p:blipFill>
              <a:blip r:embed="rId4" cstate="print">
                <a:lum contrast="40000"/>
              </a:blip>
              <a:srcRect/>
              <a:stretch>
                <a:fillRect/>
              </a:stretch>
            </p:blipFill>
            <p:spPr bwMode="auto">
              <a:xfrm>
                <a:off x="7050933" y="4521554"/>
                <a:ext cx="319071" cy="210745"/>
              </a:xfrm>
              <a:prstGeom prst="rect">
                <a:avLst/>
              </a:prstGeom>
              <a:noFill/>
              <a:ln w="9525">
                <a:noFill/>
                <a:miter lim="800000"/>
                <a:headEnd/>
                <a:tailEnd/>
              </a:ln>
              <a:effectLst>
                <a:outerShdw blurRad="63500" sx="102000" sy="102000" algn="ctr" rotWithShape="0">
                  <a:prstClr val="black">
                    <a:alpha val="40000"/>
                  </a:prstClr>
                </a:outerShdw>
                <a:reflection blurRad="6350" stA="50000" endA="300" endPos="55000" dir="5400000" sy="-100000" algn="bl" rotWithShape="0"/>
              </a:effectLst>
            </p:spPr>
          </p:pic>
        </p:grpSp>
        <p:grpSp>
          <p:nvGrpSpPr>
            <p:cNvPr id="176" name="Group 175"/>
            <p:cNvGrpSpPr/>
            <p:nvPr/>
          </p:nvGrpSpPr>
          <p:grpSpPr>
            <a:xfrm>
              <a:off x="7415824" y="2825172"/>
              <a:ext cx="430341" cy="158404"/>
              <a:chOff x="6786499" y="4521554"/>
              <a:chExt cx="583505" cy="216037"/>
            </a:xfrm>
            <a:effectLst/>
          </p:grpSpPr>
          <p:pic>
            <p:nvPicPr>
              <p:cNvPr id="177" name="Picture 20" descr="gh2"/>
              <p:cNvPicPr>
                <a:picLocks noChangeAspect="1" noChangeArrowheads="1"/>
              </p:cNvPicPr>
              <p:nvPr/>
            </p:nvPicPr>
            <p:blipFill>
              <a:blip r:embed="rId4" cstate="print">
                <a:lum contrast="40000"/>
              </a:blip>
              <a:srcRect/>
              <a:stretch>
                <a:fillRect/>
              </a:stretch>
            </p:blipFill>
            <p:spPr bwMode="auto">
              <a:xfrm>
                <a:off x="6786499" y="4526846"/>
                <a:ext cx="319071" cy="210745"/>
              </a:xfrm>
              <a:prstGeom prst="rect">
                <a:avLst/>
              </a:prstGeom>
              <a:noFill/>
              <a:ln w="9525">
                <a:noFill/>
                <a:miter lim="800000"/>
                <a:headEnd/>
                <a:tailEnd/>
              </a:ln>
              <a:effectLst>
                <a:outerShdw blurRad="63500" sx="102000" sy="102000" algn="ctr" rotWithShape="0">
                  <a:prstClr val="black">
                    <a:alpha val="40000"/>
                  </a:prstClr>
                </a:outerShdw>
                <a:reflection blurRad="6350" stA="50000" endA="300" endPos="55000" dir="5400000" sy="-100000" algn="bl" rotWithShape="0"/>
              </a:effectLst>
            </p:spPr>
          </p:pic>
          <p:pic>
            <p:nvPicPr>
              <p:cNvPr id="178" name="Picture 20" descr="gh2"/>
              <p:cNvPicPr>
                <a:picLocks noChangeAspect="1" noChangeArrowheads="1"/>
              </p:cNvPicPr>
              <p:nvPr/>
            </p:nvPicPr>
            <p:blipFill>
              <a:blip r:embed="rId4" cstate="print">
                <a:lum contrast="40000"/>
              </a:blip>
              <a:srcRect/>
              <a:stretch>
                <a:fillRect/>
              </a:stretch>
            </p:blipFill>
            <p:spPr bwMode="auto">
              <a:xfrm>
                <a:off x="7050933" y="4521554"/>
                <a:ext cx="319071" cy="210745"/>
              </a:xfrm>
              <a:prstGeom prst="rect">
                <a:avLst/>
              </a:prstGeom>
              <a:noFill/>
              <a:ln w="9525">
                <a:noFill/>
                <a:miter lim="800000"/>
                <a:headEnd/>
                <a:tailEnd/>
              </a:ln>
              <a:effectLst>
                <a:outerShdw blurRad="63500" sx="102000" sy="102000" algn="ctr" rotWithShape="0">
                  <a:prstClr val="black">
                    <a:alpha val="40000"/>
                  </a:prstClr>
                </a:outerShdw>
                <a:reflection blurRad="6350" stA="50000" endA="300" endPos="55000" dir="5400000" sy="-100000" algn="bl" rotWithShape="0"/>
              </a:effectLst>
            </p:spPr>
          </p:pic>
        </p:grpSp>
      </p:grpSp>
      <p:grpSp>
        <p:nvGrpSpPr>
          <p:cNvPr id="3" name="Group 2"/>
          <p:cNvGrpSpPr/>
          <p:nvPr/>
        </p:nvGrpSpPr>
        <p:grpSpPr>
          <a:xfrm>
            <a:off x="3996770" y="3723878"/>
            <a:ext cx="719246" cy="443048"/>
            <a:chOff x="3996770" y="3723878"/>
            <a:chExt cx="719246" cy="443048"/>
          </a:xfrm>
        </p:grpSpPr>
        <p:sp>
          <p:nvSpPr>
            <p:cNvPr id="203" name="Rectangle 202"/>
            <p:cNvSpPr>
              <a:spLocks noChangeArrowheads="1"/>
            </p:cNvSpPr>
            <p:nvPr/>
          </p:nvSpPr>
          <p:spPr bwMode="auto">
            <a:xfrm>
              <a:off x="3996770" y="3987996"/>
              <a:ext cx="719246" cy="178930"/>
            </a:xfrm>
            <a:prstGeom prst="rect">
              <a:avLst/>
            </a:prstGeom>
            <a:noFill/>
            <a:ln w="9525">
              <a:noFill/>
              <a:miter lim="800000"/>
              <a:headEnd/>
              <a:tailEnd/>
            </a:ln>
            <a:effectLst/>
          </p:spPr>
          <p:txBody>
            <a:bodyPr wrap="square" lIns="0" tIns="0" rIns="0" bIns="0" anchor="t">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S PGothic" pitchFamily="34" charset="-128"/>
                  <a:cs typeface="Calibri" panose="020F0502020204030204" pitchFamily="34" charset="0"/>
                </a:rPr>
                <a:t>JAVA Lead</a:t>
              </a:r>
            </a:p>
          </p:txBody>
        </p:sp>
        <p:pic>
          <p:nvPicPr>
            <p:cNvPr id="204" name="Picture 19" descr="bh2"/>
            <p:cNvPicPr>
              <a:picLocks noChangeAspect="1" noChangeArrowheads="1"/>
            </p:cNvPicPr>
            <p:nvPr/>
          </p:nvPicPr>
          <p:blipFill>
            <a:blip r:embed="rId3" cstate="print">
              <a:lum contrast="40000"/>
            </a:blip>
            <a:srcRect/>
            <a:stretch>
              <a:fillRect/>
            </a:stretch>
          </p:blipFill>
          <p:spPr bwMode="auto">
            <a:xfrm>
              <a:off x="4248601" y="3723878"/>
              <a:ext cx="235318" cy="154523"/>
            </a:xfrm>
            <a:prstGeom prst="rect">
              <a:avLst/>
            </a:prstGeom>
            <a:noFill/>
            <a:ln w="9525">
              <a:noFill/>
              <a:miter lim="800000"/>
              <a:headEnd/>
              <a:tailEnd/>
            </a:ln>
            <a:effectLst>
              <a:reflection blurRad="6350" stA="50000" endA="300" endPos="55000" dir="5400000" sy="-100000" algn="bl" rotWithShape="0"/>
            </a:effectLst>
          </p:spPr>
        </p:pic>
      </p:grpSp>
    </p:spTree>
    <p:extLst>
      <p:ext uri="{BB962C8B-B14F-4D97-AF65-F5344CB8AC3E}">
        <p14:creationId xmlns:p14="http://schemas.microsoft.com/office/powerpoint/2010/main" val="11046971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44967" y="6215"/>
            <a:ext cx="7619399" cy="417531"/>
          </a:xfrm>
          <a:prstGeom prst="rect">
            <a:avLst/>
          </a:prstGeom>
        </p:spPr>
        <p:txBody>
          <a:bodyPr vert="horz" lIns="91440" tIns="45720" rIns="91440" bIns="45720" rtlCol="0" anchor="ctr">
            <a:normAutofit/>
          </a:bodyPr>
          <a:lstStyle>
            <a:lvl1pPr algn="l" defTabSz="685783" rtl="0" eaLnBrk="1" latinLnBrk="0" hangingPunct="1">
              <a:lnSpc>
                <a:spcPct val="90000"/>
              </a:lnSpc>
              <a:spcBef>
                <a:spcPct val="0"/>
              </a:spcBef>
              <a:buNone/>
              <a:defRPr sz="1800" b="1" kern="1200">
                <a:solidFill>
                  <a:schemeClr val="tx1"/>
                </a:solidFill>
                <a:latin typeface="Calibri" panose="020F0502020204030204" pitchFamily="34" charset="0"/>
                <a:ea typeface="+mj-ea"/>
                <a:cs typeface="Calibri" panose="020F0502020204030204" pitchFamily="34" charset="0"/>
              </a:defRPr>
            </a:lvl1pPr>
          </a:lstStyle>
          <a:p>
            <a:pPr fontAlgn="auto">
              <a:spcAft>
                <a:spcPts val="0"/>
              </a:spcAft>
            </a:pPr>
            <a:r>
              <a:rPr lang="en-US" dirty="0"/>
              <a:t>Program Governance Structure</a:t>
            </a:r>
          </a:p>
        </p:txBody>
      </p:sp>
      <p:grpSp>
        <p:nvGrpSpPr>
          <p:cNvPr id="4" name="Group 3"/>
          <p:cNvGrpSpPr/>
          <p:nvPr/>
        </p:nvGrpSpPr>
        <p:grpSpPr>
          <a:xfrm>
            <a:off x="283202" y="627534"/>
            <a:ext cx="8602806" cy="3908543"/>
            <a:chOff x="676555" y="581379"/>
            <a:chExt cx="8388793" cy="4104400"/>
          </a:xfrm>
        </p:grpSpPr>
        <p:sp>
          <p:nvSpPr>
            <p:cNvPr id="5" name="Oval 4"/>
            <p:cNvSpPr/>
            <p:nvPr/>
          </p:nvSpPr>
          <p:spPr>
            <a:xfrm>
              <a:off x="7843838" y="1679614"/>
              <a:ext cx="206699" cy="179418"/>
            </a:xfrm>
            <a:prstGeom prst="ellipse">
              <a:avLst/>
            </a:prstGeom>
            <a:solidFill>
              <a:srgbClr val="FFFFFF"/>
            </a:solidFill>
            <a:ln w="25400" cap="flat" cmpd="sng" algn="ctr">
              <a:solidFill>
                <a:srgbClr val="FFFFFF"/>
              </a:solid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342830" fontAlgn="auto">
                <a:spcBef>
                  <a:spcPts val="0"/>
                </a:spcBef>
                <a:spcAft>
                  <a:spcPts val="0"/>
                </a:spcAft>
                <a:defRPr/>
              </a:pPr>
              <a:r>
                <a:rPr lang="en-US" sz="825" kern="0" dirty="0">
                  <a:solidFill>
                    <a:srgbClr val="1F497D">
                      <a:lumMod val="60000"/>
                      <a:lumOff val="40000"/>
                    </a:srgbClr>
                  </a:solidFill>
                  <a:latin typeface="Calibri Light" panose="020F0302020204030204"/>
                  <a:ea typeface="+mn-ea"/>
                  <a:cs typeface="Arial" pitchFamily="34" charset="0"/>
                </a:rPr>
                <a:t>1</a:t>
              </a:r>
            </a:p>
          </p:txBody>
        </p:sp>
        <p:sp>
          <p:nvSpPr>
            <p:cNvPr id="6" name="Oval 5"/>
            <p:cNvSpPr/>
            <p:nvPr/>
          </p:nvSpPr>
          <p:spPr>
            <a:xfrm>
              <a:off x="7879682" y="2256590"/>
              <a:ext cx="212963" cy="179418"/>
            </a:xfrm>
            <a:prstGeom prst="ellipse">
              <a:avLst/>
            </a:prstGeom>
            <a:solidFill>
              <a:srgbClr val="FFFFFF"/>
            </a:solidFill>
            <a:ln w="25400" cap="flat" cmpd="sng" algn="ctr">
              <a:solidFill>
                <a:srgbClr val="FFFFFF"/>
              </a:solid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342830" fontAlgn="auto">
                <a:spcBef>
                  <a:spcPts val="0"/>
                </a:spcBef>
                <a:spcAft>
                  <a:spcPts val="0"/>
                </a:spcAft>
                <a:defRPr/>
              </a:pPr>
              <a:r>
                <a:rPr lang="en-US" sz="825" kern="0" dirty="0">
                  <a:solidFill>
                    <a:srgbClr val="9BBB59">
                      <a:lumMod val="75000"/>
                    </a:srgbClr>
                  </a:solidFill>
                  <a:latin typeface="Calibri Light" panose="020F0302020204030204"/>
                  <a:ea typeface="+mn-ea"/>
                  <a:cs typeface="Arial" pitchFamily="34" charset="0"/>
                </a:rPr>
                <a:t>2</a:t>
              </a:r>
            </a:p>
          </p:txBody>
        </p:sp>
        <p:sp>
          <p:nvSpPr>
            <p:cNvPr id="7" name="Oval 6"/>
            <p:cNvSpPr/>
            <p:nvPr/>
          </p:nvSpPr>
          <p:spPr>
            <a:xfrm>
              <a:off x="7907241" y="2869259"/>
              <a:ext cx="214805" cy="179418"/>
            </a:xfrm>
            <a:prstGeom prst="ellipse">
              <a:avLst/>
            </a:prstGeom>
            <a:solidFill>
              <a:srgbClr val="FFFFFF"/>
            </a:solidFill>
            <a:ln w="25400" cap="flat" cmpd="sng" algn="ctr">
              <a:solidFill>
                <a:srgbClr val="FFFFFF"/>
              </a:solid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342830" fontAlgn="auto">
                <a:spcBef>
                  <a:spcPts val="0"/>
                </a:spcBef>
                <a:spcAft>
                  <a:spcPts val="0"/>
                </a:spcAft>
                <a:defRPr/>
              </a:pPr>
              <a:r>
                <a:rPr lang="en-US" sz="825" kern="0" dirty="0">
                  <a:solidFill>
                    <a:srgbClr val="8064A2">
                      <a:lumMod val="75000"/>
                    </a:srgbClr>
                  </a:solidFill>
                  <a:latin typeface="Calibri Light" panose="020F0302020204030204"/>
                  <a:ea typeface="+mn-ea"/>
                  <a:cs typeface="Arial" pitchFamily="34" charset="0"/>
                </a:rPr>
                <a:t>3</a:t>
              </a:r>
            </a:p>
          </p:txBody>
        </p:sp>
        <p:sp>
          <p:nvSpPr>
            <p:cNvPr id="8" name="Rounded Rectangle 7"/>
            <p:cNvSpPr/>
            <p:nvPr/>
          </p:nvSpPr>
          <p:spPr>
            <a:xfrm>
              <a:off x="718292" y="2874743"/>
              <a:ext cx="1920240" cy="480060"/>
            </a:xfrm>
            <a:prstGeom prst="roundRect">
              <a:avLst/>
            </a:prstGeom>
            <a:solidFill>
              <a:srgbClr val="92D050"/>
            </a:solidFill>
            <a:ln w="25400" cap="flat" cmpd="sng" algn="ctr">
              <a:solidFill>
                <a:srgbClr val="FFFFFF"/>
              </a:solidFill>
              <a:prstDash val="solid"/>
            </a:ln>
            <a:effectLst>
              <a:outerShdw blurRad="50800" dist="38100" dir="5400000" algn="t" rotWithShape="0">
                <a:prstClr val="black">
                  <a:alpha val="40000"/>
                </a:prstClr>
              </a:outerShdw>
            </a:effectLst>
          </p:spPr>
          <p:txBody>
            <a:bodyPr lIns="9644" tIns="9644" rIns="9644" bIns="9644" rtlCol="0" anchor="ctr"/>
            <a:lstStyle/>
            <a:p>
              <a:pPr algn="ctr" defTabSz="342830" fontAlgn="auto">
                <a:spcBef>
                  <a:spcPts val="0"/>
                </a:spcBef>
                <a:spcAft>
                  <a:spcPts val="0"/>
                </a:spcAft>
              </a:pPr>
              <a:r>
                <a:rPr lang="en-US" sz="900" b="0" kern="0" dirty="0">
                  <a:solidFill>
                    <a:srgbClr val="FFFFFF"/>
                  </a:solidFill>
                  <a:latin typeface="Calibri Light" panose="020F0302020204030204"/>
                  <a:ea typeface="+mn-ea"/>
                  <a:cs typeface="Arial" pitchFamily="34" charset="0"/>
                </a:rPr>
                <a:t>Delivery Lead, Project Manager and Team leads</a:t>
              </a:r>
            </a:p>
          </p:txBody>
        </p:sp>
        <p:sp>
          <p:nvSpPr>
            <p:cNvPr id="9" name="Rounded Rectangle 8"/>
            <p:cNvSpPr/>
            <p:nvPr/>
          </p:nvSpPr>
          <p:spPr>
            <a:xfrm>
              <a:off x="5903290" y="2925281"/>
              <a:ext cx="1920240" cy="480060"/>
            </a:xfrm>
            <a:prstGeom prst="roundRect">
              <a:avLst/>
            </a:prstGeom>
            <a:solidFill>
              <a:srgbClr val="92D050"/>
            </a:solidFill>
            <a:ln w="25400" cap="flat" cmpd="sng" algn="ctr">
              <a:solidFill>
                <a:srgbClr val="FFFFFF"/>
              </a:solidFill>
              <a:prstDash val="solid"/>
            </a:ln>
            <a:effectLst>
              <a:outerShdw blurRad="50800" dist="38100" dir="5400000" algn="t" rotWithShape="0">
                <a:prstClr val="black">
                  <a:alpha val="40000"/>
                </a:prstClr>
              </a:outerShdw>
            </a:effectLst>
          </p:spPr>
          <p:txBody>
            <a:bodyPr lIns="9644" tIns="9644" rIns="9644" bIns="9644" rtlCol="0" anchor="ctr"/>
            <a:lstStyle/>
            <a:p>
              <a:pPr algn="ctr" defTabSz="342830" fontAlgn="auto">
                <a:spcBef>
                  <a:spcPts val="0"/>
                </a:spcBef>
                <a:spcAft>
                  <a:spcPts val="0"/>
                </a:spcAft>
              </a:pPr>
              <a:r>
                <a:rPr lang="en-US" sz="900" b="0" kern="0" dirty="0">
                  <a:solidFill>
                    <a:srgbClr val="FFFFFF"/>
                  </a:solidFill>
                  <a:latin typeface="Calibri Light" panose="020F0302020204030204"/>
                  <a:ea typeface="+mn-ea"/>
                  <a:cs typeface="Arial" pitchFamily="34" charset="0"/>
                </a:rPr>
                <a:t>Delivery Managers, Application Owners, BU Leads &amp; PMO</a:t>
              </a:r>
            </a:p>
          </p:txBody>
        </p:sp>
        <p:sp>
          <p:nvSpPr>
            <p:cNvPr id="10" name="Rounded Rectangle 9"/>
            <p:cNvSpPr/>
            <p:nvPr/>
          </p:nvSpPr>
          <p:spPr>
            <a:xfrm>
              <a:off x="1066877" y="2194154"/>
              <a:ext cx="1920240" cy="480060"/>
            </a:xfrm>
            <a:prstGeom prst="roundRect">
              <a:avLst/>
            </a:prstGeom>
            <a:solidFill>
              <a:srgbClr val="00529C"/>
            </a:solidFill>
            <a:ln w="25400" cap="flat" cmpd="sng" algn="ctr">
              <a:solidFill>
                <a:srgbClr val="FFFFFF"/>
              </a:solidFill>
              <a:prstDash val="solid"/>
            </a:ln>
            <a:effectLst>
              <a:outerShdw blurRad="50800" dist="38100" dir="5400000" algn="t" rotWithShape="0">
                <a:prstClr val="black">
                  <a:alpha val="40000"/>
                </a:prstClr>
              </a:outerShdw>
            </a:effectLst>
          </p:spPr>
          <p:txBody>
            <a:bodyPr lIns="9644" tIns="9644" rIns="9644" bIns="9644" rtlCol="0" anchor="ctr"/>
            <a:lstStyle/>
            <a:p>
              <a:pPr algn="ctr" defTabSz="342830" fontAlgn="auto">
                <a:spcBef>
                  <a:spcPts val="0"/>
                </a:spcBef>
                <a:spcAft>
                  <a:spcPts val="0"/>
                </a:spcAft>
              </a:pPr>
              <a:r>
                <a:rPr lang="en-US" sz="900" b="0" kern="0" dirty="0">
                  <a:solidFill>
                    <a:srgbClr val="FFFFFF"/>
                  </a:solidFill>
                  <a:latin typeface="Calibri Light" panose="020F0302020204030204"/>
                  <a:ea typeface="+mn-ea"/>
                  <a:cs typeface="Arial" pitchFamily="34" charset="0"/>
                </a:rPr>
                <a:t>Client Partner, Delivery Partner, Engagement Partner Engagement Lead, Delivery Lead</a:t>
              </a:r>
            </a:p>
          </p:txBody>
        </p:sp>
        <p:sp>
          <p:nvSpPr>
            <p:cNvPr id="11" name="Rounded Rectangle 10"/>
            <p:cNvSpPr/>
            <p:nvPr/>
          </p:nvSpPr>
          <p:spPr>
            <a:xfrm>
              <a:off x="5476945" y="2194154"/>
              <a:ext cx="1920240" cy="480060"/>
            </a:xfrm>
            <a:prstGeom prst="roundRect">
              <a:avLst/>
            </a:prstGeom>
            <a:solidFill>
              <a:srgbClr val="00529C"/>
            </a:solidFill>
            <a:ln w="25400" cap="flat" cmpd="sng" algn="ctr">
              <a:solidFill>
                <a:srgbClr val="FFFFFF"/>
              </a:solidFill>
              <a:prstDash val="solid"/>
            </a:ln>
            <a:effectLst>
              <a:outerShdw blurRad="50800" dist="38100" dir="5400000" algn="t" rotWithShape="0">
                <a:prstClr val="black">
                  <a:alpha val="40000"/>
                </a:prstClr>
              </a:outerShdw>
            </a:effectLst>
          </p:spPr>
          <p:txBody>
            <a:bodyPr lIns="9644" tIns="9644" rIns="9644" bIns="9644" rtlCol="0" anchor="ctr"/>
            <a:lstStyle/>
            <a:p>
              <a:pPr algn="ctr" defTabSz="342830" fontAlgn="auto">
                <a:spcBef>
                  <a:spcPts val="0"/>
                </a:spcBef>
                <a:spcAft>
                  <a:spcPts val="0"/>
                </a:spcAft>
              </a:pPr>
              <a:r>
                <a:rPr lang="en-US" sz="900" b="0" kern="0" dirty="0">
                  <a:solidFill>
                    <a:srgbClr val="FFFFFF"/>
                  </a:solidFill>
                  <a:latin typeface="Calibri Light" panose="020F0302020204030204"/>
                  <a:ea typeface="+mn-ea"/>
                  <a:cs typeface="Arial" pitchFamily="34" charset="0"/>
                </a:rPr>
                <a:t>Project Sponsor, Project Manager</a:t>
              </a:r>
            </a:p>
          </p:txBody>
        </p:sp>
        <p:sp>
          <p:nvSpPr>
            <p:cNvPr id="12" name="Rounded Rectangle 11"/>
            <p:cNvSpPr/>
            <p:nvPr/>
          </p:nvSpPr>
          <p:spPr>
            <a:xfrm>
              <a:off x="1363450" y="1503148"/>
              <a:ext cx="1920240" cy="480060"/>
            </a:xfrm>
            <a:prstGeom prst="roundRect">
              <a:avLst/>
            </a:prstGeom>
            <a:solidFill>
              <a:srgbClr val="50B3CF"/>
            </a:solidFill>
            <a:ln w="25400" cap="flat" cmpd="sng" algn="ctr">
              <a:solidFill>
                <a:srgbClr val="FFFFFF"/>
              </a:solidFill>
              <a:prstDash val="solid"/>
            </a:ln>
            <a:effectLst>
              <a:outerShdw blurRad="50800" dist="38100" dir="5400000" algn="t" rotWithShape="0">
                <a:prstClr val="black">
                  <a:alpha val="40000"/>
                </a:prstClr>
              </a:outerShdw>
            </a:effectLst>
          </p:spPr>
          <p:txBody>
            <a:bodyPr lIns="9644" tIns="9644" rIns="9644" bIns="9644" rtlCol="0" anchor="ctr"/>
            <a:lstStyle/>
            <a:p>
              <a:pPr algn="ctr" defTabSz="342830" fontAlgn="auto">
                <a:spcBef>
                  <a:spcPts val="0"/>
                </a:spcBef>
                <a:spcAft>
                  <a:spcPts val="0"/>
                </a:spcAft>
              </a:pPr>
              <a:r>
                <a:rPr lang="en-US" sz="900" b="0" kern="0" dirty="0">
                  <a:solidFill>
                    <a:srgbClr val="FFFFFF"/>
                  </a:solidFill>
                  <a:latin typeface="Calibri Light" panose="020F0302020204030204"/>
                  <a:ea typeface="+mn-ea"/>
                  <a:cs typeface="Arial" pitchFamily="34" charset="0"/>
                </a:rPr>
                <a:t>Client Partner, Engagement Partner &amp; Delivery Partner</a:t>
              </a:r>
            </a:p>
          </p:txBody>
        </p:sp>
        <p:sp>
          <p:nvSpPr>
            <p:cNvPr id="13" name="Rounded Rectangle 12"/>
            <p:cNvSpPr/>
            <p:nvPr/>
          </p:nvSpPr>
          <p:spPr>
            <a:xfrm>
              <a:off x="5171810" y="1503148"/>
              <a:ext cx="1920240" cy="480060"/>
            </a:xfrm>
            <a:prstGeom prst="roundRect">
              <a:avLst/>
            </a:prstGeom>
            <a:solidFill>
              <a:srgbClr val="50B3CF"/>
            </a:solidFill>
            <a:ln w="25400" cap="flat" cmpd="sng" algn="ctr">
              <a:solidFill>
                <a:srgbClr val="FFFFFF"/>
              </a:solidFill>
              <a:prstDash val="solid"/>
            </a:ln>
            <a:effectLst>
              <a:outerShdw blurRad="50800" dist="38100" dir="5400000" algn="t" rotWithShape="0">
                <a:prstClr val="black">
                  <a:alpha val="40000"/>
                </a:prstClr>
              </a:outerShdw>
            </a:effectLst>
          </p:spPr>
          <p:txBody>
            <a:bodyPr lIns="9644" tIns="9644" rIns="9644" bIns="9644" rtlCol="0" anchor="ctr"/>
            <a:lstStyle/>
            <a:p>
              <a:pPr algn="ctr" defTabSz="342830" fontAlgn="auto">
                <a:spcBef>
                  <a:spcPts val="0"/>
                </a:spcBef>
                <a:spcAft>
                  <a:spcPts val="0"/>
                </a:spcAft>
              </a:pPr>
              <a:r>
                <a:rPr lang="en-US" sz="900" b="0" kern="0" dirty="0">
                  <a:solidFill>
                    <a:srgbClr val="FFFFFF"/>
                  </a:solidFill>
                  <a:latin typeface="Calibri Light" panose="020F0302020204030204"/>
                  <a:ea typeface="+mn-ea"/>
                  <a:cs typeface="Arial" pitchFamily="34" charset="0"/>
                </a:rPr>
                <a:t>Signet Business Leadership</a:t>
              </a:r>
            </a:p>
          </p:txBody>
        </p:sp>
        <p:sp>
          <p:nvSpPr>
            <p:cNvPr id="14" name="TextBox 13"/>
            <p:cNvSpPr txBox="1"/>
            <p:nvPr/>
          </p:nvSpPr>
          <p:spPr>
            <a:xfrm>
              <a:off x="8004187" y="1575154"/>
              <a:ext cx="810960" cy="319888"/>
            </a:xfrm>
            <a:prstGeom prst="rect">
              <a:avLst/>
            </a:prstGeom>
            <a:noFill/>
          </p:spPr>
          <p:txBody>
            <a:bodyPr wrap="square" lIns="68577" tIns="34289" rIns="68577" bIns="34289" rtlCol="0">
              <a:spAutoFit/>
            </a:bodyPr>
            <a:lstStyle/>
            <a:p>
              <a:pPr defTabSz="342830" fontAlgn="auto">
                <a:spcBef>
                  <a:spcPts val="0"/>
                </a:spcBef>
                <a:spcAft>
                  <a:spcPts val="0"/>
                </a:spcAft>
                <a:defRPr/>
              </a:pPr>
              <a:r>
                <a:rPr lang="en-US" sz="825" kern="0" dirty="0">
                  <a:solidFill>
                    <a:prstClr val="black"/>
                  </a:solidFill>
                  <a:latin typeface="Calibri Light" panose="020F0302020204030204"/>
                  <a:ea typeface="+mn-ea"/>
                  <a:cs typeface="+mn-cs"/>
                </a:rPr>
                <a:t>Strategic (</a:t>
              </a:r>
              <a:r>
                <a:rPr lang="en-US" sz="825" b="0" i="1" kern="0" dirty="0">
                  <a:solidFill>
                    <a:prstClr val="black"/>
                  </a:solidFill>
                  <a:latin typeface="Calibri Light" panose="020F0302020204030204"/>
                  <a:ea typeface="+mn-ea"/>
                  <a:cs typeface="+mn-cs"/>
                </a:rPr>
                <a:t>Quarterly)</a:t>
              </a:r>
            </a:p>
          </p:txBody>
        </p:sp>
        <p:sp>
          <p:nvSpPr>
            <p:cNvPr id="15" name="TextBox 14"/>
            <p:cNvSpPr txBox="1"/>
            <p:nvPr/>
          </p:nvSpPr>
          <p:spPr>
            <a:xfrm>
              <a:off x="8070232" y="2155747"/>
              <a:ext cx="682242" cy="319888"/>
            </a:xfrm>
            <a:prstGeom prst="rect">
              <a:avLst/>
            </a:prstGeom>
            <a:noFill/>
          </p:spPr>
          <p:txBody>
            <a:bodyPr wrap="square" lIns="68577" tIns="34289" rIns="68577" bIns="34289" rtlCol="0">
              <a:spAutoFit/>
            </a:bodyPr>
            <a:lstStyle/>
            <a:p>
              <a:pPr defTabSz="342830" fontAlgn="auto">
                <a:spcBef>
                  <a:spcPts val="0"/>
                </a:spcBef>
                <a:spcAft>
                  <a:spcPts val="0"/>
                </a:spcAft>
                <a:defRPr/>
              </a:pPr>
              <a:r>
                <a:rPr lang="en-US" sz="825" kern="0" dirty="0">
                  <a:solidFill>
                    <a:prstClr val="black"/>
                  </a:solidFill>
                  <a:latin typeface="Calibri Light" panose="020F0302020204030204"/>
                  <a:ea typeface="+mn-ea"/>
                  <a:cs typeface="+mn-cs"/>
                </a:rPr>
                <a:t>Tactical </a:t>
              </a:r>
            </a:p>
            <a:p>
              <a:pPr defTabSz="342830" fontAlgn="auto">
                <a:spcBef>
                  <a:spcPts val="0"/>
                </a:spcBef>
                <a:spcAft>
                  <a:spcPts val="0"/>
                </a:spcAft>
                <a:defRPr/>
              </a:pPr>
              <a:r>
                <a:rPr lang="en-US" sz="825" b="0" i="1" kern="0" dirty="0">
                  <a:solidFill>
                    <a:prstClr val="black"/>
                  </a:solidFill>
                  <a:latin typeface="Calibri Light" panose="020F0302020204030204"/>
                  <a:ea typeface="+mn-ea"/>
                  <a:cs typeface="+mn-cs"/>
                </a:rPr>
                <a:t>(Monthly) </a:t>
              </a:r>
            </a:p>
          </p:txBody>
        </p:sp>
        <p:sp>
          <p:nvSpPr>
            <p:cNvPr id="16" name="TextBox 15"/>
            <p:cNvSpPr txBox="1"/>
            <p:nvPr/>
          </p:nvSpPr>
          <p:spPr>
            <a:xfrm>
              <a:off x="8050535" y="2785846"/>
              <a:ext cx="764613" cy="319888"/>
            </a:xfrm>
            <a:prstGeom prst="rect">
              <a:avLst/>
            </a:prstGeom>
            <a:noFill/>
          </p:spPr>
          <p:txBody>
            <a:bodyPr wrap="square" lIns="68577" tIns="34289" rIns="68577" bIns="34289" rtlCol="0">
              <a:spAutoFit/>
            </a:bodyPr>
            <a:lstStyle/>
            <a:p>
              <a:pPr defTabSz="342830" fontAlgn="auto">
                <a:spcBef>
                  <a:spcPts val="0"/>
                </a:spcBef>
                <a:spcAft>
                  <a:spcPts val="0"/>
                </a:spcAft>
                <a:defRPr/>
              </a:pPr>
              <a:r>
                <a:rPr lang="en-US" sz="825" kern="0" dirty="0">
                  <a:solidFill>
                    <a:prstClr val="black"/>
                  </a:solidFill>
                  <a:latin typeface="Calibri Light" panose="020F0302020204030204"/>
                  <a:ea typeface="+mn-ea"/>
                  <a:cs typeface="+mn-cs"/>
                </a:rPr>
                <a:t>Operational</a:t>
              </a:r>
            </a:p>
            <a:p>
              <a:pPr defTabSz="342830" fontAlgn="auto">
                <a:spcBef>
                  <a:spcPts val="0"/>
                </a:spcBef>
                <a:spcAft>
                  <a:spcPts val="0"/>
                </a:spcAft>
                <a:defRPr/>
              </a:pPr>
              <a:r>
                <a:rPr lang="en-US" sz="825" b="0" i="1" kern="0" dirty="0">
                  <a:solidFill>
                    <a:prstClr val="black"/>
                  </a:solidFill>
                  <a:latin typeface="Calibri Light" panose="020F0302020204030204"/>
                  <a:ea typeface="+mn-ea"/>
                  <a:cs typeface="+mn-cs"/>
                </a:rPr>
                <a:t>(Daily)</a:t>
              </a:r>
            </a:p>
          </p:txBody>
        </p:sp>
        <p:sp>
          <p:nvSpPr>
            <p:cNvPr id="17" name="Freeform 16"/>
            <p:cNvSpPr/>
            <p:nvPr/>
          </p:nvSpPr>
          <p:spPr>
            <a:xfrm>
              <a:off x="3336576" y="1505515"/>
              <a:ext cx="1728719" cy="1115666"/>
            </a:xfrm>
            <a:custGeom>
              <a:avLst/>
              <a:gdLst>
                <a:gd name="connsiteX0" fmla="*/ 289560 w 2194560"/>
                <a:gd name="connsiteY0" fmla="*/ 0 h 457200"/>
                <a:gd name="connsiteX1" fmla="*/ 1859280 w 2194560"/>
                <a:gd name="connsiteY1" fmla="*/ 30480 h 457200"/>
                <a:gd name="connsiteX2" fmla="*/ 2194560 w 2194560"/>
                <a:gd name="connsiteY2" fmla="*/ 457200 h 457200"/>
                <a:gd name="connsiteX3" fmla="*/ 0 w 2194560"/>
                <a:gd name="connsiteY3" fmla="*/ 411480 h 457200"/>
                <a:gd name="connsiteX4" fmla="*/ 289560 w 2194560"/>
                <a:gd name="connsiteY4" fmla="*/ 0 h 45720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890278"/>
                <a:gd name="connsiteX1" fmla="*/ 1859280 w 2194560"/>
                <a:gd name="connsiteY1" fmla="*/ 30480 h 890278"/>
                <a:gd name="connsiteX2" fmla="*/ 2194560 w 2194560"/>
                <a:gd name="connsiteY2" fmla="*/ 457200 h 890278"/>
                <a:gd name="connsiteX3" fmla="*/ 0 w 2194560"/>
                <a:gd name="connsiteY3" fmla="*/ 411480 h 890278"/>
                <a:gd name="connsiteX4" fmla="*/ 289560 w 2194560"/>
                <a:gd name="connsiteY4" fmla="*/ 0 h 890278"/>
                <a:gd name="connsiteX0" fmla="*/ 289560 w 2194560"/>
                <a:gd name="connsiteY0" fmla="*/ 0 h 890276"/>
                <a:gd name="connsiteX1" fmla="*/ 1859280 w 2194560"/>
                <a:gd name="connsiteY1" fmla="*/ 30480 h 890276"/>
                <a:gd name="connsiteX2" fmla="*/ 2194560 w 2194560"/>
                <a:gd name="connsiteY2" fmla="*/ 457200 h 890276"/>
                <a:gd name="connsiteX3" fmla="*/ 0 w 2194560"/>
                <a:gd name="connsiteY3" fmla="*/ 411480 h 890276"/>
                <a:gd name="connsiteX4" fmla="*/ 289560 w 2194560"/>
                <a:gd name="connsiteY4" fmla="*/ 0 h 890276"/>
                <a:gd name="connsiteX0" fmla="*/ 329180 w 2234180"/>
                <a:gd name="connsiteY0" fmla="*/ 0 h 905006"/>
                <a:gd name="connsiteX1" fmla="*/ 1898900 w 2234180"/>
                <a:gd name="connsiteY1" fmla="*/ 30480 h 905006"/>
                <a:gd name="connsiteX2" fmla="*/ 2234180 w 2234180"/>
                <a:gd name="connsiteY2" fmla="*/ 457200 h 905006"/>
                <a:gd name="connsiteX3" fmla="*/ 0 w 2234180"/>
                <a:gd name="connsiteY3" fmla="*/ 448153 h 905006"/>
                <a:gd name="connsiteX4" fmla="*/ 329180 w 2234180"/>
                <a:gd name="connsiteY4" fmla="*/ 0 h 90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4180" h="905006">
                  <a:moveTo>
                    <a:pt x="329180" y="0"/>
                  </a:moveTo>
                  <a:cubicBezTo>
                    <a:pt x="1031651" y="480187"/>
                    <a:pt x="1381667" y="376338"/>
                    <a:pt x="1898900" y="30480"/>
                  </a:cubicBezTo>
                  <a:lnTo>
                    <a:pt x="2234180" y="457200"/>
                  </a:lnTo>
                  <a:cubicBezTo>
                    <a:pt x="1472180" y="1188720"/>
                    <a:pt x="518160" y="905353"/>
                    <a:pt x="0" y="448153"/>
                  </a:cubicBezTo>
                  <a:cubicBezTo>
                    <a:pt x="96520" y="310993"/>
                    <a:pt x="232660" y="137160"/>
                    <a:pt x="329180" y="0"/>
                  </a:cubicBezTo>
                  <a:close/>
                </a:path>
              </a:pathLst>
            </a:custGeom>
            <a:solidFill>
              <a:srgbClr val="50B3CF"/>
            </a:solidFill>
            <a:ln w="25400" cap="flat" cmpd="sng" algn="ctr">
              <a:solidFill>
                <a:srgbClr val="FFFFFF"/>
              </a:solidFill>
              <a:prstDash val="solid"/>
            </a:ln>
            <a:effectLst>
              <a:outerShdw blurRad="50800" dist="38100" dir="5400000" algn="t" rotWithShape="0">
                <a:prstClr val="black">
                  <a:alpha val="40000"/>
                </a:prstClr>
              </a:outerShdw>
            </a:effectLst>
          </p:spPr>
          <p:txBody>
            <a:bodyPr lIns="9644" tIns="9644" rIns="9644" bIns="9644" rtlCol="0" anchor="ctr"/>
            <a:lstStyle/>
            <a:p>
              <a:pPr algn="ctr" defTabSz="342830" fontAlgn="auto">
                <a:spcBef>
                  <a:spcPts val="0"/>
                </a:spcBef>
                <a:spcAft>
                  <a:spcPts val="0"/>
                </a:spcAft>
                <a:defRPr/>
              </a:pPr>
              <a:endParaRPr lang="en-US" sz="1200" b="0" kern="0" dirty="0">
                <a:solidFill>
                  <a:srgbClr val="FFFFFF"/>
                </a:solidFill>
                <a:latin typeface="Calibri Light" panose="020F0302020204030204"/>
                <a:ea typeface="+mn-ea"/>
                <a:cs typeface="Arial" pitchFamily="34" charset="0"/>
              </a:endParaRPr>
            </a:p>
          </p:txBody>
        </p:sp>
        <p:sp>
          <p:nvSpPr>
            <p:cNvPr id="18" name="Freeform 17"/>
            <p:cNvSpPr/>
            <p:nvPr/>
          </p:nvSpPr>
          <p:spPr>
            <a:xfrm>
              <a:off x="2974964" y="2039497"/>
              <a:ext cx="2488599" cy="1427601"/>
            </a:xfrm>
            <a:custGeom>
              <a:avLst/>
              <a:gdLst>
                <a:gd name="connsiteX0" fmla="*/ 289560 w 2194560"/>
                <a:gd name="connsiteY0" fmla="*/ 0 h 457200"/>
                <a:gd name="connsiteX1" fmla="*/ 1859280 w 2194560"/>
                <a:gd name="connsiteY1" fmla="*/ 30480 h 457200"/>
                <a:gd name="connsiteX2" fmla="*/ 2194560 w 2194560"/>
                <a:gd name="connsiteY2" fmla="*/ 457200 h 457200"/>
                <a:gd name="connsiteX3" fmla="*/ 0 w 2194560"/>
                <a:gd name="connsiteY3" fmla="*/ 411480 h 457200"/>
                <a:gd name="connsiteX4" fmla="*/ 289560 w 2194560"/>
                <a:gd name="connsiteY4" fmla="*/ 0 h 45720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315180"/>
                <a:gd name="connsiteX1" fmla="*/ 1859280 w 2194560"/>
                <a:gd name="connsiteY1" fmla="*/ 30480 h 1315180"/>
                <a:gd name="connsiteX2" fmla="*/ 2194560 w 2194560"/>
                <a:gd name="connsiteY2" fmla="*/ 457200 h 1315180"/>
                <a:gd name="connsiteX3" fmla="*/ 0 w 2194560"/>
                <a:gd name="connsiteY3" fmla="*/ 411480 h 1315180"/>
                <a:gd name="connsiteX4" fmla="*/ 289560 w 2194560"/>
                <a:gd name="connsiteY4" fmla="*/ 0 h 1315180"/>
                <a:gd name="connsiteX0" fmla="*/ 289560 w 2194560"/>
                <a:gd name="connsiteY0" fmla="*/ 0 h 1315180"/>
                <a:gd name="connsiteX1" fmla="*/ 1859280 w 2194560"/>
                <a:gd name="connsiteY1" fmla="*/ 30480 h 1315180"/>
                <a:gd name="connsiteX2" fmla="*/ 2194560 w 2194560"/>
                <a:gd name="connsiteY2" fmla="*/ 457200 h 1315180"/>
                <a:gd name="connsiteX3" fmla="*/ 0 w 2194560"/>
                <a:gd name="connsiteY3" fmla="*/ 411480 h 1315180"/>
                <a:gd name="connsiteX4" fmla="*/ 289560 w 2194560"/>
                <a:gd name="connsiteY4" fmla="*/ 0 h 1315180"/>
                <a:gd name="connsiteX0" fmla="*/ 289560 w 2194560"/>
                <a:gd name="connsiteY0" fmla="*/ 0 h 967257"/>
                <a:gd name="connsiteX1" fmla="*/ 1859280 w 2194560"/>
                <a:gd name="connsiteY1" fmla="*/ 30480 h 967257"/>
                <a:gd name="connsiteX2" fmla="*/ 2194560 w 2194560"/>
                <a:gd name="connsiteY2" fmla="*/ 457200 h 967257"/>
                <a:gd name="connsiteX3" fmla="*/ 0 w 2194560"/>
                <a:gd name="connsiteY3" fmla="*/ 411480 h 967257"/>
                <a:gd name="connsiteX4" fmla="*/ 289560 w 2194560"/>
                <a:gd name="connsiteY4" fmla="*/ 0 h 967257"/>
                <a:gd name="connsiteX0" fmla="*/ 289560 w 2194560"/>
                <a:gd name="connsiteY0" fmla="*/ 0 h 967256"/>
                <a:gd name="connsiteX1" fmla="*/ 1859280 w 2194560"/>
                <a:gd name="connsiteY1" fmla="*/ 30480 h 967256"/>
                <a:gd name="connsiteX2" fmla="*/ 2194560 w 2194560"/>
                <a:gd name="connsiteY2" fmla="*/ 457200 h 967256"/>
                <a:gd name="connsiteX3" fmla="*/ 0 w 2194560"/>
                <a:gd name="connsiteY3" fmla="*/ 411480 h 967256"/>
                <a:gd name="connsiteX4" fmla="*/ 289560 w 2194560"/>
                <a:gd name="connsiteY4" fmla="*/ 0 h 967256"/>
                <a:gd name="connsiteX0" fmla="*/ 289560 w 2194560"/>
                <a:gd name="connsiteY0" fmla="*/ 0 h 967256"/>
                <a:gd name="connsiteX1" fmla="*/ 1859280 w 2194560"/>
                <a:gd name="connsiteY1" fmla="*/ 30480 h 967256"/>
                <a:gd name="connsiteX2" fmla="*/ 2194560 w 2194560"/>
                <a:gd name="connsiteY2" fmla="*/ 457200 h 967256"/>
                <a:gd name="connsiteX3" fmla="*/ 0 w 2194560"/>
                <a:gd name="connsiteY3" fmla="*/ 411480 h 967256"/>
                <a:gd name="connsiteX4" fmla="*/ 289560 w 2194560"/>
                <a:gd name="connsiteY4" fmla="*/ 0 h 967256"/>
                <a:gd name="connsiteX0" fmla="*/ 289560 w 2226053"/>
                <a:gd name="connsiteY0" fmla="*/ 0 h 1015807"/>
                <a:gd name="connsiteX1" fmla="*/ 1859280 w 2226053"/>
                <a:gd name="connsiteY1" fmla="*/ 30480 h 1015807"/>
                <a:gd name="connsiteX2" fmla="*/ 2226053 w 2226053"/>
                <a:gd name="connsiteY2" fmla="*/ 535078 h 1015807"/>
                <a:gd name="connsiteX3" fmla="*/ 0 w 2226053"/>
                <a:gd name="connsiteY3" fmla="*/ 411480 h 1015807"/>
                <a:gd name="connsiteX4" fmla="*/ 289560 w 2226053"/>
                <a:gd name="connsiteY4" fmla="*/ 0 h 1015807"/>
                <a:gd name="connsiteX0" fmla="*/ 297433 w 2233926"/>
                <a:gd name="connsiteY0" fmla="*/ 0 h 1036475"/>
                <a:gd name="connsiteX1" fmla="*/ 1867153 w 2233926"/>
                <a:gd name="connsiteY1" fmla="*/ 30480 h 1036475"/>
                <a:gd name="connsiteX2" fmla="*/ 2233926 w 2233926"/>
                <a:gd name="connsiteY2" fmla="*/ 535078 h 1036475"/>
                <a:gd name="connsiteX3" fmla="*/ 0 w 2233926"/>
                <a:gd name="connsiteY3" fmla="*/ 467106 h 1036475"/>
                <a:gd name="connsiteX4" fmla="*/ 297433 w 2233926"/>
                <a:gd name="connsiteY4" fmla="*/ 0 h 1036475"/>
                <a:gd name="connsiteX0" fmla="*/ 297433 w 2233926"/>
                <a:gd name="connsiteY0" fmla="*/ 0 h 1012994"/>
                <a:gd name="connsiteX1" fmla="*/ 1867153 w 2233926"/>
                <a:gd name="connsiteY1" fmla="*/ 30480 h 1012994"/>
                <a:gd name="connsiteX2" fmla="*/ 2233926 w 2233926"/>
                <a:gd name="connsiteY2" fmla="*/ 535078 h 1012994"/>
                <a:gd name="connsiteX3" fmla="*/ 0 w 2233926"/>
                <a:gd name="connsiteY3" fmla="*/ 467106 h 1012994"/>
                <a:gd name="connsiteX4" fmla="*/ 297433 w 2233926"/>
                <a:gd name="connsiteY4" fmla="*/ 0 h 1012994"/>
                <a:gd name="connsiteX0" fmla="*/ 297433 w 2233926"/>
                <a:gd name="connsiteY0" fmla="*/ 0 h 979644"/>
                <a:gd name="connsiteX1" fmla="*/ 1867153 w 2233926"/>
                <a:gd name="connsiteY1" fmla="*/ 30480 h 979644"/>
                <a:gd name="connsiteX2" fmla="*/ 2233926 w 2233926"/>
                <a:gd name="connsiteY2" fmla="*/ 535078 h 979644"/>
                <a:gd name="connsiteX3" fmla="*/ 0 w 2233926"/>
                <a:gd name="connsiteY3" fmla="*/ 467106 h 979644"/>
                <a:gd name="connsiteX4" fmla="*/ 297433 w 2233926"/>
                <a:gd name="connsiteY4" fmla="*/ 0 h 979644"/>
                <a:gd name="connsiteX0" fmla="*/ 324344 w 2260837"/>
                <a:gd name="connsiteY0" fmla="*/ 0 h 995854"/>
                <a:gd name="connsiteX1" fmla="*/ 1894064 w 2260837"/>
                <a:gd name="connsiteY1" fmla="*/ 30480 h 995854"/>
                <a:gd name="connsiteX2" fmla="*/ 2260837 w 2260837"/>
                <a:gd name="connsiteY2" fmla="*/ 535078 h 995854"/>
                <a:gd name="connsiteX3" fmla="*/ 0 w 2260837"/>
                <a:gd name="connsiteY3" fmla="*/ 509521 h 995854"/>
                <a:gd name="connsiteX4" fmla="*/ 324344 w 2260837"/>
                <a:gd name="connsiteY4" fmla="*/ 0 h 995854"/>
                <a:gd name="connsiteX0" fmla="*/ 324344 w 2260837"/>
                <a:gd name="connsiteY0" fmla="*/ 0 h 995854"/>
                <a:gd name="connsiteX1" fmla="*/ 1908689 w 2260837"/>
                <a:gd name="connsiteY1" fmla="*/ 1668 h 995854"/>
                <a:gd name="connsiteX2" fmla="*/ 2260837 w 2260837"/>
                <a:gd name="connsiteY2" fmla="*/ 535078 h 995854"/>
                <a:gd name="connsiteX3" fmla="*/ 0 w 2260837"/>
                <a:gd name="connsiteY3" fmla="*/ 509521 h 995854"/>
                <a:gd name="connsiteX4" fmla="*/ 324344 w 2260837"/>
                <a:gd name="connsiteY4" fmla="*/ 0 h 995854"/>
                <a:gd name="connsiteX0" fmla="*/ 338969 w 2260837"/>
                <a:gd name="connsiteY0" fmla="*/ 0 h 1018903"/>
                <a:gd name="connsiteX1" fmla="*/ 1908689 w 2260837"/>
                <a:gd name="connsiteY1" fmla="*/ 24717 h 1018903"/>
                <a:gd name="connsiteX2" fmla="*/ 2260837 w 2260837"/>
                <a:gd name="connsiteY2" fmla="*/ 558127 h 1018903"/>
                <a:gd name="connsiteX3" fmla="*/ 0 w 2260837"/>
                <a:gd name="connsiteY3" fmla="*/ 532570 h 1018903"/>
                <a:gd name="connsiteX4" fmla="*/ 338969 w 2260837"/>
                <a:gd name="connsiteY4" fmla="*/ 0 h 1018903"/>
                <a:gd name="connsiteX0" fmla="*/ 338969 w 2260837"/>
                <a:gd name="connsiteY0" fmla="*/ 0 h 1004497"/>
                <a:gd name="connsiteX1" fmla="*/ 1908689 w 2260837"/>
                <a:gd name="connsiteY1" fmla="*/ 10311 h 1004497"/>
                <a:gd name="connsiteX2" fmla="*/ 2260837 w 2260837"/>
                <a:gd name="connsiteY2" fmla="*/ 543721 h 1004497"/>
                <a:gd name="connsiteX3" fmla="*/ 0 w 2260837"/>
                <a:gd name="connsiteY3" fmla="*/ 518164 h 1004497"/>
                <a:gd name="connsiteX4" fmla="*/ 338969 w 2260837"/>
                <a:gd name="connsiteY4" fmla="*/ 0 h 1004497"/>
                <a:gd name="connsiteX0" fmla="*/ 338969 w 2260837"/>
                <a:gd name="connsiteY0" fmla="*/ 0 h 1004497"/>
                <a:gd name="connsiteX1" fmla="*/ 1908689 w 2260837"/>
                <a:gd name="connsiteY1" fmla="*/ 10311 h 1004497"/>
                <a:gd name="connsiteX2" fmla="*/ 2260837 w 2260837"/>
                <a:gd name="connsiteY2" fmla="*/ 543721 h 1004497"/>
                <a:gd name="connsiteX3" fmla="*/ 0 w 2260837"/>
                <a:gd name="connsiteY3" fmla="*/ 518164 h 1004497"/>
                <a:gd name="connsiteX4" fmla="*/ 338969 w 2260837"/>
                <a:gd name="connsiteY4" fmla="*/ 0 h 1004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0837" h="1004497">
                  <a:moveTo>
                    <a:pt x="338969" y="0"/>
                  </a:moveTo>
                  <a:cubicBezTo>
                    <a:pt x="866600" y="551149"/>
                    <a:pt x="1463334" y="533975"/>
                    <a:pt x="1908689" y="10311"/>
                  </a:cubicBezTo>
                  <a:lnTo>
                    <a:pt x="2260837" y="543721"/>
                  </a:lnTo>
                  <a:cubicBezTo>
                    <a:pt x="1409753" y="1323824"/>
                    <a:pt x="477191" y="973363"/>
                    <a:pt x="0" y="518164"/>
                  </a:cubicBezTo>
                  <a:lnTo>
                    <a:pt x="338969" y="0"/>
                  </a:lnTo>
                  <a:close/>
                </a:path>
              </a:pathLst>
            </a:custGeom>
            <a:solidFill>
              <a:srgbClr val="00529C"/>
            </a:solidFill>
            <a:ln w="25400" cap="flat" cmpd="sng" algn="ctr">
              <a:solidFill>
                <a:srgbClr val="FFFFFF"/>
              </a:solidFill>
              <a:prstDash val="solid"/>
            </a:ln>
            <a:effectLst>
              <a:outerShdw blurRad="50800" dist="38100" dir="5400000" algn="t" rotWithShape="0">
                <a:prstClr val="black">
                  <a:alpha val="40000"/>
                </a:prstClr>
              </a:outerShdw>
            </a:effectLst>
          </p:spPr>
          <p:txBody>
            <a:bodyPr lIns="9644" tIns="9644" rIns="9644" bIns="9644" rtlCol="0" anchor="ctr"/>
            <a:lstStyle/>
            <a:p>
              <a:pPr algn="ctr" defTabSz="342830" fontAlgn="auto">
                <a:spcBef>
                  <a:spcPts val="0"/>
                </a:spcBef>
                <a:spcAft>
                  <a:spcPts val="0"/>
                </a:spcAft>
                <a:defRPr/>
              </a:pPr>
              <a:endParaRPr lang="en-US" sz="1200" b="0" kern="0" dirty="0">
                <a:solidFill>
                  <a:srgbClr val="FFFFFF"/>
                </a:solidFill>
                <a:latin typeface="Calibri Light" panose="020F0302020204030204"/>
                <a:ea typeface="+mn-ea"/>
                <a:cs typeface="Arial" pitchFamily="34" charset="0"/>
              </a:endParaRPr>
            </a:p>
          </p:txBody>
        </p:sp>
        <p:sp>
          <p:nvSpPr>
            <p:cNvPr id="19" name="Freeform 18"/>
            <p:cNvSpPr/>
            <p:nvPr/>
          </p:nvSpPr>
          <p:spPr>
            <a:xfrm>
              <a:off x="2558694" y="2786791"/>
              <a:ext cx="3321136" cy="1495094"/>
            </a:xfrm>
            <a:custGeom>
              <a:avLst/>
              <a:gdLst>
                <a:gd name="connsiteX0" fmla="*/ 289560 w 2194560"/>
                <a:gd name="connsiteY0" fmla="*/ 0 h 457200"/>
                <a:gd name="connsiteX1" fmla="*/ 1859280 w 2194560"/>
                <a:gd name="connsiteY1" fmla="*/ 30480 h 457200"/>
                <a:gd name="connsiteX2" fmla="*/ 2194560 w 2194560"/>
                <a:gd name="connsiteY2" fmla="*/ 457200 h 457200"/>
                <a:gd name="connsiteX3" fmla="*/ 0 w 2194560"/>
                <a:gd name="connsiteY3" fmla="*/ 411480 h 457200"/>
                <a:gd name="connsiteX4" fmla="*/ 289560 w 2194560"/>
                <a:gd name="connsiteY4" fmla="*/ 0 h 45720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188720"/>
                <a:gd name="connsiteX1" fmla="*/ 1859280 w 2194560"/>
                <a:gd name="connsiteY1" fmla="*/ 30480 h 1188720"/>
                <a:gd name="connsiteX2" fmla="*/ 2194560 w 2194560"/>
                <a:gd name="connsiteY2" fmla="*/ 457200 h 1188720"/>
                <a:gd name="connsiteX3" fmla="*/ 0 w 2194560"/>
                <a:gd name="connsiteY3" fmla="*/ 411480 h 1188720"/>
                <a:gd name="connsiteX4" fmla="*/ 289560 w 2194560"/>
                <a:gd name="connsiteY4" fmla="*/ 0 h 1188720"/>
                <a:gd name="connsiteX0" fmla="*/ 289560 w 2194560"/>
                <a:gd name="connsiteY0" fmla="*/ 0 h 1315180"/>
                <a:gd name="connsiteX1" fmla="*/ 1859280 w 2194560"/>
                <a:gd name="connsiteY1" fmla="*/ 30480 h 1315180"/>
                <a:gd name="connsiteX2" fmla="*/ 2194560 w 2194560"/>
                <a:gd name="connsiteY2" fmla="*/ 457200 h 1315180"/>
                <a:gd name="connsiteX3" fmla="*/ 0 w 2194560"/>
                <a:gd name="connsiteY3" fmla="*/ 411480 h 1315180"/>
                <a:gd name="connsiteX4" fmla="*/ 289560 w 2194560"/>
                <a:gd name="connsiteY4" fmla="*/ 0 h 1315180"/>
                <a:gd name="connsiteX0" fmla="*/ 289560 w 2194560"/>
                <a:gd name="connsiteY0" fmla="*/ 0 h 1315180"/>
                <a:gd name="connsiteX1" fmla="*/ 1859280 w 2194560"/>
                <a:gd name="connsiteY1" fmla="*/ 30480 h 1315180"/>
                <a:gd name="connsiteX2" fmla="*/ 2194560 w 2194560"/>
                <a:gd name="connsiteY2" fmla="*/ 457200 h 1315180"/>
                <a:gd name="connsiteX3" fmla="*/ 0 w 2194560"/>
                <a:gd name="connsiteY3" fmla="*/ 411480 h 1315180"/>
                <a:gd name="connsiteX4" fmla="*/ 289560 w 2194560"/>
                <a:gd name="connsiteY4" fmla="*/ 0 h 1315180"/>
                <a:gd name="connsiteX0" fmla="*/ 289560 w 2194560"/>
                <a:gd name="connsiteY0" fmla="*/ 0 h 1315180"/>
                <a:gd name="connsiteX1" fmla="*/ 1859280 w 2194560"/>
                <a:gd name="connsiteY1" fmla="*/ 30480 h 1315180"/>
                <a:gd name="connsiteX2" fmla="*/ 2194560 w 2194560"/>
                <a:gd name="connsiteY2" fmla="*/ 457200 h 1315180"/>
                <a:gd name="connsiteX3" fmla="*/ 0 w 2194560"/>
                <a:gd name="connsiteY3" fmla="*/ 411480 h 1315180"/>
                <a:gd name="connsiteX4" fmla="*/ 289560 w 2194560"/>
                <a:gd name="connsiteY4" fmla="*/ 0 h 1315180"/>
                <a:gd name="connsiteX0" fmla="*/ 289560 w 2194560"/>
                <a:gd name="connsiteY0" fmla="*/ 0 h 1315180"/>
                <a:gd name="connsiteX1" fmla="*/ 1859280 w 2194560"/>
                <a:gd name="connsiteY1" fmla="*/ 30480 h 1315180"/>
                <a:gd name="connsiteX2" fmla="*/ 2194560 w 2194560"/>
                <a:gd name="connsiteY2" fmla="*/ 457200 h 1315180"/>
                <a:gd name="connsiteX3" fmla="*/ 0 w 2194560"/>
                <a:gd name="connsiteY3" fmla="*/ 411480 h 1315180"/>
                <a:gd name="connsiteX4" fmla="*/ 289560 w 2194560"/>
                <a:gd name="connsiteY4" fmla="*/ 0 h 1315180"/>
                <a:gd name="connsiteX0" fmla="*/ 219222 w 2124222"/>
                <a:gd name="connsiteY0" fmla="*/ 0 h 1315180"/>
                <a:gd name="connsiteX1" fmla="*/ 1788942 w 2124222"/>
                <a:gd name="connsiteY1" fmla="*/ 30480 h 1315180"/>
                <a:gd name="connsiteX2" fmla="*/ 2124222 w 2124222"/>
                <a:gd name="connsiteY2" fmla="*/ 457200 h 1315180"/>
                <a:gd name="connsiteX3" fmla="*/ 0 w 2124222"/>
                <a:gd name="connsiteY3" fmla="*/ 404671 h 1315180"/>
                <a:gd name="connsiteX4" fmla="*/ 219222 w 2124222"/>
                <a:gd name="connsiteY4" fmla="*/ 0 h 1315180"/>
                <a:gd name="connsiteX0" fmla="*/ 219222 w 2039816"/>
                <a:gd name="connsiteY0" fmla="*/ 0 h 1262651"/>
                <a:gd name="connsiteX1" fmla="*/ 1788942 w 2039816"/>
                <a:gd name="connsiteY1" fmla="*/ 30480 h 1262651"/>
                <a:gd name="connsiteX2" fmla="*/ 2039816 w 2039816"/>
                <a:gd name="connsiteY2" fmla="*/ 404671 h 1262651"/>
                <a:gd name="connsiteX3" fmla="*/ 0 w 2039816"/>
                <a:gd name="connsiteY3" fmla="*/ 404671 h 1262651"/>
                <a:gd name="connsiteX4" fmla="*/ 219222 w 2039816"/>
                <a:gd name="connsiteY4" fmla="*/ 0 h 1262651"/>
                <a:gd name="connsiteX0" fmla="*/ 219222 w 2039816"/>
                <a:gd name="connsiteY0" fmla="*/ 0 h 933247"/>
                <a:gd name="connsiteX1" fmla="*/ 1788942 w 2039816"/>
                <a:gd name="connsiteY1" fmla="*/ 30480 h 933247"/>
                <a:gd name="connsiteX2" fmla="*/ 2039816 w 2039816"/>
                <a:gd name="connsiteY2" fmla="*/ 404671 h 933247"/>
                <a:gd name="connsiteX3" fmla="*/ 0 w 2039816"/>
                <a:gd name="connsiteY3" fmla="*/ 404671 h 933247"/>
                <a:gd name="connsiteX4" fmla="*/ 219222 w 2039816"/>
                <a:gd name="connsiteY4" fmla="*/ 0 h 933247"/>
                <a:gd name="connsiteX0" fmla="*/ 219222 w 2039816"/>
                <a:gd name="connsiteY0" fmla="*/ 0 h 933248"/>
                <a:gd name="connsiteX1" fmla="*/ 1788942 w 2039816"/>
                <a:gd name="connsiteY1" fmla="*/ 30480 h 933248"/>
                <a:gd name="connsiteX2" fmla="*/ 2039816 w 2039816"/>
                <a:gd name="connsiteY2" fmla="*/ 404671 h 933248"/>
                <a:gd name="connsiteX3" fmla="*/ 0 w 2039816"/>
                <a:gd name="connsiteY3" fmla="*/ 404671 h 933248"/>
                <a:gd name="connsiteX4" fmla="*/ 219222 w 2039816"/>
                <a:gd name="connsiteY4" fmla="*/ 0 h 933248"/>
                <a:gd name="connsiteX0" fmla="*/ 224572 w 2045166"/>
                <a:gd name="connsiteY0" fmla="*/ 0 h 952253"/>
                <a:gd name="connsiteX1" fmla="*/ 1794292 w 2045166"/>
                <a:gd name="connsiteY1" fmla="*/ 30480 h 952253"/>
                <a:gd name="connsiteX2" fmla="*/ 2045166 w 2045166"/>
                <a:gd name="connsiteY2" fmla="*/ 404671 h 952253"/>
                <a:gd name="connsiteX3" fmla="*/ 0 w 2045166"/>
                <a:gd name="connsiteY3" fmla="*/ 449173 h 952253"/>
                <a:gd name="connsiteX4" fmla="*/ 224572 w 2045166"/>
                <a:gd name="connsiteY4" fmla="*/ 0 h 952253"/>
                <a:gd name="connsiteX0" fmla="*/ 224572 w 2045166"/>
                <a:gd name="connsiteY0" fmla="*/ 0 h 943192"/>
                <a:gd name="connsiteX1" fmla="*/ 1794292 w 2045166"/>
                <a:gd name="connsiteY1" fmla="*/ 30480 h 943192"/>
                <a:gd name="connsiteX2" fmla="*/ 2045166 w 2045166"/>
                <a:gd name="connsiteY2" fmla="*/ 404671 h 943192"/>
                <a:gd name="connsiteX3" fmla="*/ 0 w 2045166"/>
                <a:gd name="connsiteY3" fmla="*/ 449173 h 943192"/>
                <a:gd name="connsiteX4" fmla="*/ 224572 w 2045166"/>
                <a:gd name="connsiteY4" fmla="*/ 0 h 943192"/>
                <a:gd name="connsiteX0" fmla="*/ 224572 w 2045166"/>
                <a:gd name="connsiteY0" fmla="*/ 0 h 914473"/>
                <a:gd name="connsiteX1" fmla="*/ 1794292 w 2045166"/>
                <a:gd name="connsiteY1" fmla="*/ 30480 h 914473"/>
                <a:gd name="connsiteX2" fmla="*/ 2045166 w 2045166"/>
                <a:gd name="connsiteY2" fmla="*/ 404671 h 914473"/>
                <a:gd name="connsiteX3" fmla="*/ 0 w 2045166"/>
                <a:gd name="connsiteY3" fmla="*/ 449173 h 914473"/>
                <a:gd name="connsiteX4" fmla="*/ 224572 w 2045166"/>
                <a:gd name="connsiteY4" fmla="*/ 0 h 914473"/>
                <a:gd name="connsiteX0" fmla="*/ 224572 w 2050135"/>
                <a:gd name="connsiteY0" fmla="*/ 0 h 924382"/>
                <a:gd name="connsiteX1" fmla="*/ 1794292 w 2050135"/>
                <a:gd name="connsiteY1" fmla="*/ 30480 h 924382"/>
                <a:gd name="connsiteX2" fmla="*/ 2050135 w 2050135"/>
                <a:gd name="connsiteY2" fmla="*/ 422393 h 924382"/>
                <a:gd name="connsiteX3" fmla="*/ 0 w 2050135"/>
                <a:gd name="connsiteY3" fmla="*/ 449173 h 924382"/>
                <a:gd name="connsiteX4" fmla="*/ 224572 w 2050135"/>
                <a:gd name="connsiteY4" fmla="*/ 0 h 924382"/>
                <a:gd name="connsiteX0" fmla="*/ 224572 w 2050135"/>
                <a:gd name="connsiteY0" fmla="*/ 0 h 924382"/>
                <a:gd name="connsiteX1" fmla="*/ 1804230 w 2050135"/>
                <a:gd name="connsiteY1" fmla="*/ 12758 h 924382"/>
                <a:gd name="connsiteX2" fmla="*/ 2050135 w 2050135"/>
                <a:gd name="connsiteY2" fmla="*/ 422393 h 924382"/>
                <a:gd name="connsiteX3" fmla="*/ 0 w 2050135"/>
                <a:gd name="connsiteY3" fmla="*/ 449173 h 924382"/>
                <a:gd name="connsiteX4" fmla="*/ 224572 w 2050135"/>
                <a:gd name="connsiteY4" fmla="*/ 0 h 924382"/>
                <a:gd name="connsiteX0" fmla="*/ 241963 w 2050135"/>
                <a:gd name="connsiteY0" fmla="*/ 0 h 924382"/>
                <a:gd name="connsiteX1" fmla="*/ 1804230 w 2050135"/>
                <a:gd name="connsiteY1" fmla="*/ 12758 h 924382"/>
                <a:gd name="connsiteX2" fmla="*/ 2050135 w 2050135"/>
                <a:gd name="connsiteY2" fmla="*/ 422393 h 924382"/>
                <a:gd name="connsiteX3" fmla="*/ 0 w 2050135"/>
                <a:gd name="connsiteY3" fmla="*/ 449173 h 924382"/>
                <a:gd name="connsiteX4" fmla="*/ 241963 w 2050135"/>
                <a:gd name="connsiteY4" fmla="*/ 0 h 924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135" h="924382">
                  <a:moveTo>
                    <a:pt x="241963" y="0"/>
                  </a:moveTo>
                  <a:cubicBezTo>
                    <a:pt x="883516" y="640536"/>
                    <a:pt x="1432418" y="487262"/>
                    <a:pt x="1804230" y="12758"/>
                  </a:cubicBezTo>
                  <a:cubicBezTo>
                    <a:pt x="1887855" y="137488"/>
                    <a:pt x="1966510" y="297663"/>
                    <a:pt x="2050135" y="422393"/>
                  </a:cubicBezTo>
                  <a:cubicBezTo>
                    <a:pt x="1277784" y="1209171"/>
                    <a:pt x="504545" y="955548"/>
                    <a:pt x="0" y="449173"/>
                  </a:cubicBezTo>
                  <a:lnTo>
                    <a:pt x="241963" y="0"/>
                  </a:lnTo>
                  <a:close/>
                </a:path>
              </a:pathLst>
            </a:custGeom>
            <a:solidFill>
              <a:srgbClr val="92D050"/>
            </a:solidFill>
            <a:ln w="25400" cap="flat" cmpd="sng" algn="ctr">
              <a:solidFill>
                <a:srgbClr val="FFFFFF"/>
              </a:solidFill>
              <a:prstDash val="solid"/>
            </a:ln>
            <a:effectLst>
              <a:outerShdw blurRad="50800" dist="38100" dir="5400000" algn="t" rotWithShape="0">
                <a:prstClr val="black">
                  <a:alpha val="40000"/>
                </a:prstClr>
              </a:outerShdw>
            </a:effectLst>
          </p:spPr>
          <p:txBody>
            <a:bodyPr lIns="9644" tIns="9644" rIns="9644" bIns="9644" rtlCol="0" anchor="ctr"/>
            <a:lstStyle/>
            <a:p>
              <a:pPr algn="ctr" defTabSz="342830" fontAlgn="auto">
                <a:spcBef>
                  <a:spcPts val="0"/>
                </a:spcBef>
                <a:spcAft>
                  <a:spcPts val="0"/>
                </a:spcAft>
                <a:defRPr/>
              </a:pPr>
              <a:endParaRPr lang="en-US" sz="1200" b="0" kern="0" dirty="0">
                <a:solidFill>
                  <a:srgbClr val="FFFFFF"/>
                </a:solidFill>
                <a:latin typeface="Calibri Light" panose="020F0302020204030204"/>
                <a:ea typeface="+mn-ea"/>
                <a:cs typeface="Arial" pitchFamily="34" charset="0"/>
              </a:endParaRPr>
            </a:p>
          </p:txBody>
        </p:sp>
        <p:sp>
          <p:nvSpPr>
            <p:cNvPr id="20" name="Oval 19"/>
            <p:cNvSpPr/>
            <p:nvPr/>
          </p:nvSpPr>
          <p:spPr>
            <a:xfrm>
              <a:off x="3526795" y="983085"/>
              <a:ext cx="1319138" cy="968963"/>
            </a:xfrm>
            <a:prstGeom prst="ellipse">
              <a:avLst/>
            </a:prstGeom>
            <a:solidFill>
              <a:srgbClr val="FFFFFF">
                <a:lumMod val="85000"/>
              </a:srgbClr>
            </a:solidFill>
            <a:ln w="25400" cap="flat" cmpd="sng" algn="ctr">
              <a:solidFill>
                <a:srgbClr val="FFFFFF"/>
              </a:solid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342830" fontAlgn="auto">
                <a:spcBef>
                  <a:spcPts val="0"/>
                </a:spcBef>
                <a:spcAft>
                  <a:spcPts val="0"/>
                </a:spcAft>
                <a:defRPr/>
              </a:pPr>
              <a:endParaRPr lang="en-US" sz="1200" kern="0" dirty="0">
                <a:solidFill>
                  <a:prstClr val="black"/>
                </a:solidFill>
                <a:latin typeface="Calibri Light" panose="020F0302020204030204"/>
                <a:ea typeface="+mn-ea"/>
                <a:cs typeface="Arial" pitchFamily="34" charset="0"/>
              </a:endParaRPr>
            </a:p>
            <a:p>
              <a:pPr algn="ctr" defTabSz="342830" fontAlgn="auto">
                <a:spcBef>
                  <a:spcPts val="0"/>
                </a:spcBef>
                <a:spcAft>
                  <a:spcPts val="0"/>
                </a:spcAft>
                <a:defRPr/>
              </a:pPr>
              <a:r>
                <a:rPr lang="en-US" sz="1200" kern="0" dirty="0">
                  <a:solidFill>
                    <a:prstClr val="black"/>
                  </a:solidFill>
                  <a:latin typeface="Calibri Light" panose="020F0302020204030204"/>
                  <a:ea typeface="+mn-ea"/>
                  <a:cs typeface="Arial" pitchFamily="34" charset="0"/>
                </a:rPr>
                <a:t>Joint</a:t>
              </a:r>
            </a:p>
            <a:p>
              <a:pPr algn="ctr" defTabSz="342830" fontAlgn="auto">
                <a:spcBef>
                  <a:spcPts val="0"/>
                </a:spcBef>
                <a:spcAft>
                  <a:spcPts val="0"/>
                </a:spcAft>
                <a:defRPr/>
              </a:pPr>
              <a:r>
                <a:rPr lang="en-US" sz="1200" kern="0" dirty="0">
                  <a:solidFill>
                    <a:prstClr val="black"/>
                  </a:solidFill>
                  <a:latin typeface="Calibri Light" panose="020F0302020204030204"/>
                  <a:ea typeface="+mn-ea"/>
                  <a:cs typeface="Arial" pitchFamily="34" charset="0"/>
                </a:rPr>
                <a:t>Governance</a:t>
              </a:r>
            </a:p>
            <a:p>
              <a:pPr algn="ctr" defTabSz="342830" fontAlgn="auto">
                <a:spcBef>
                  <a:spcPts val="0"/>
                </a:spcBef>
                <a:spcAft>
                  <a:spcPts val="0"/>
                </a:spcAft>
                <a:defRPr/>
              </a:pPr>
              <a:endParaRPr lang="en-US" sz="1200" kern="0" dirty="0">
                <a:solidFill>
                  <a:prstClr val="black"/>
                </a:solidFill>
                <a:latin typeface="Calibri Light" panose="020F0302020204030204"/>
                <a:ea typeface="+mn-ea"/>
                <a:cs typeface="Arial" pitchFamily="34" charset="0"/>
              </a:endParaRPr>
            </a:p>
          </p:txBody>
        </p:sp>
        <p:sp>
          <p:nvSpPr>
            <p:cNvPr id="21" name="Rectangle 20"/>
            <p:cNvSpPr/>
            <p:nvPr/>
          </p:nvSpPr>
          <p:spPr>
            <a:xfrm>
              <a:off x="3816296" y="2137290"/>
              <a:ext cx="811251" cy="224272"/>
            </a:xfrm>
            <a:prstGeom prst="rect">
              <a:avLst/>
            </a:prstGeom>
            <a:noFill/>
            <a:ln w="25400" cap="flat" cmpd="sng" algn="ctr">
              <a:noFill/>
              <a:prstDash val="solid"/>
            </a:ln>
            <a:effectLst/>
          </p:spPr>
          <p:txBody>
            <a:bodyPr lIns="9644" tIns="9644" rIns="9644" bIns="9644" rtlCol="0" anchor="ctr"/>
            <a:lstStyle/>
            <a:p>
              <a:pPr algn="ctr" defTabSz="342830" fontAlgn="auto">
                <a:spcBef>
                  <a:spcPts val="0"/>
                </a:spcBef>
                <a:spcAft>
                  <a:spcPts val="0"/>
                </a:spcAft>
                <a:defRPr/>
              </a:pPr>
              <a:r>
                <a:rPr lang="en-US" sz="1200" kern="0" dirty="0">
                  <a:solidFill>
                    <a:srgbClr val="FFFFFF"/>
                  </a:solidFill>
                  <a:latin typeface="Calibri Light" panose="020F0302020204030204"/>
                  <a:ea typeface="+mn-ea"/>
                  <a:cs typeface="Arial" pitchFamily="34" charset="0"/>
                </a:rPr>
                <a:t>Executive Steering Committee</a:t>
              </a:r>
            </a:p>
          </p:txBody>
        </p:sp>
        <p:sp>
          <p:nvSpPr>
            <p:cNvPr id="22" name="Rectangle 21"/>
            <p:cNvSpPr/>
            <p:nvPr/>
          </p:nvSpPr>
          <p:spPr>
            <a:xfrm>
              <a:off x="3710980" y="2856267"/>
              <a:ext cx="1021880" cy="239740"/>
            </a:xfrm>
            <a:prstGeom prst="rect">
              <a:avLst/>
            </a:prstGeom>
            <a:noFill/>
            <a:ln w="25400" cap="flat" cmpd="sng" algn="ctr">
              <a:noFill/>
              <a:prstDash val="solid"/>
            </a:ln>
            <a:effectLst/>
          </p:spPr>
          <p:txBody>
            <a:bodyPr lIns="9644" tIns="9644" rIns="9644" bIns="9644" rtlCol="0" anchor="ctr"/>
            <a:lstStyle/>
            <a:p>
              <a:pPr algn="ctr" defTabSz="342830" fontAlgn="auto">
                <a:spcBef>
                  <a:spcPts val="0"/>
                </a:spcBef>
                <a:spcAft>
                  <a:spcPts val="0"/>
                </a:spcAft>
                <a:defRPr/>
              </a:pPr>
              <a:r>
                <a:rPr lang="en-US" sz="1200" kern="0" dirty="0">
                  <a:solidFill>
                    <a:srgbClr val="FFFFFF"/>
                  </a:solidFill>
                  <a:latin typeface="Calibri Light" panose="020F0302020204030204"/>
                  <a:ea typeface="+mn-ea"/>
                  <a:cs typeface="Arial" pitchFamily="34" charset="0"/>
                </a:rPr>
                <a:t>Engagement Management</a:t>
              </a:r>
            </a:p>
            <a:p>
              <a:pPr algn="ctr" defTabSz="342830" fontAlgn="auto">
                <a:spcBef>
                  <a:spcPts val="0"/>
                </a:spcBef>
                <a:spcAft>
                  <a:spcPts val="0"/>
                </a:spcAft>
                <a:defRPr/>
              </a:pPr>
              <a:r>
                <a:rPr lang="en-US" sz="1200" kern="0" dirty="0">
                  <a:solidFill>
                    <a:srgbClr val="FFFFFF"/>
                  </a:solidFill>
                  <a:latin typeface="Calibri Light" panose="020F0302020204030204"/>
                  <a:ea typeface="+mn-ea"/>
                  <a:cs typeface="Arial" pitchFamily="34" charset="0"/>
                </a:rPr>
                <a:t>Committee </a:t>
              </a:r>
            </a:p>
          </p:txBody>
        </p:sp>
        <p:sp>
          <p:nvSpPr>
            <p:cNvPr id="23" name="Rectangle 22"/>
            <p:cNvSpPr/>
            <p:nvPr/>
          </p:nvSpPr>
          <p:spPr>
            <a:xfrm>
              <a:off x="3750937" y="3689442"/>
              <a:ext cx="1021880" cy="239740"/>
            </a:xfrm>
            <a:prstGeom prst="rect">
              <a:avLst/>
            </a:prstGeom>
            <a:noFill/>
            <a:ln w="25400" cap="flat" cmpd="sng" algn="ctr">
              <a:noFill/>
              <a:prstDash val="solid"/>
            </a:ln>
            <a:effectLst/>
          </p:spPr>
          <p:txBody>
            <a:bodyPr lIns="9644" tIns="9644" rIns="9644" bIns="9644" rtlCol="0" anchor="ctr"/>
            <a:lstStyle/>
            <a:p>
              <a:pPr algn="ctr" defTabSz="342830" fontAlgn="auto">
                <a:spcBef>
                  <a:spcPts val="0"/>
                </a:spcBef>
                <a:spcAft>
                  <a:spcPts val="0"/>
                </a:spcAft>
                <a:defRPr/>
              </a:pPr>
              <a:r>
                <a:rPr lang="en-US" sz="1200" kern="0" dirty="0">
                  <a:solidFill>
                    <a:srgbClr val="FFFFFF"/>
                  </a:solidFill>
                  <a:latin typeface="Calibri Light" panose="020F0302020204030204"/>
                  <a:ea typeface="+mn-ea"/>
                  <a:cs typeface="Arial" pitchFamily="34" charset="0"/>
                </a:rPr>
                <a:t>Program Management</a:t>
              </a:r>
            </a:p>
          </p:txBody>
        </p:sp>
        <p:sp>
          <p:nvSpPr>
            <p:cNvPr id="24" name="Oval 23"/>
            <p:cNvSpPr/>
            <p:nvPr/>
          </p:nvSpPr>
          <p:spPr>
            <a:xfrm>
              <a:off x="3461151" y="1851017"/>
              <a:ext cx="206699" cy="179418"/>
            </a:xfrm>
            <a:prstGeom prst="ellipse">
              <a:avLst/>
            </a:prstGeom>
            <a:solidFill>
              <a:srgbClr val="FFFFFF"/>
            </a:solidFill>
            <a:ln w="25400" cap="flat" cmpd="sng" algn="ctr">
              <a:solidFill>
                <a:srgbClr val="FFFFFF"/>
              </a:solid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342830" fontAlgn="auto">
                <a:spcBef>
                  <a:spcPts val="0"/>
                </a:spcBef>
                <a:spcAft>
                  <a:spcPts val="0"/>
                </a:spcAft>
                <a:defRPr/>
              </a:pPr>
              <a:r>
                <a:rPr lang="en-US" sz="1200" kern="0" dirty="0">
                  <a:solidFill>
                    <a:srgbClr val="1F497D">
                      <a:lumMod val="60000"/>
                      <a:lumOff val="40000"/>
                    </a:srgbClr>
                  </a:solidFill>
                  <a:latin typeface="Calibri Light" panose="020F0302020204030204"/>
                  <a:ea typeface="+mn-ea"/>
                  <a:cs typeface="Arial" pitchFamily="34" charset="0"/>
                </a:rPr>
                <a:t>1</a:t>
              </a:r>
            </a:p>
          </p:txBody>
        </p:sp>
        <p:sp>
          <p:nvSpPr>
            <p:cNvPr id="25" name="Oval 24"/>
            <p:cNvSpPr/>
            <p:nvPr/>
          </p:nvSpPr>
          <p:spPr>
            <a:xfrm>
              <a:off x="3087634" y="2575397"/>
              <a:ext cx="212963" cy="179418"/>
            </a:xfrm>
            <a:prstGeom prst="ellipse">
              <a:avLst/>
            </a:prstGeom>
            <a:solidFill>
              <a:srgbClr val="FFFFFF"/>
            </a:solidFill>
            <a:ln w="25400" cap="flat" cmpd="sng" algn="ctr">
              <a:solidFill>
                <a:srgbClr val="FFFFFF"/>
              </a:solid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342830" fontAlgn="auto">
                <a:spcBef>
                  <a:spcPts val="0"/>
                </a:spcBef>
                <a:spcAft>
                  <a:spcPts val="0"/>
                </a:spcAft>
                <a:defRPr/>
              </a:pPr>
              <a:r>
                <a:rPr lang="en-US" sz="1200" kern="0" dirty="0">
                  <a:solidFill>
                    <a:srgbClr val="9BBB59">
                      <a:lumMod val="75000"/>
                    </a:srgbClr>
                  </a:solidFill>
                  <a:latin typeface="Calibri Light" panose="020F0302020204030204"/>
                  <a:ea typeface="+mn-ea"/>
                  <a:cs typeface="Arial" pitchFamily="34" charset="0"/>
                </a:rPr>
                <a:t>2</a:t>
              </a:r>
            </a:p>
          </p:txBody>
        </p:sp>
        <p:sp>
          <p:nvSpPr>
            <p:cNvPr id="26" name="Oval 25"/>
            <p:cNvSpPr/>
            <p:nvPr/>
          </p:nvSpPr>
          <p:spPr>
            <a:xfrm>
              <a:off x="2779976" y="3203357"/>
              <a:ext cx="214805" cy="179418"/>
            </a:xfrm>
            <a:prstGeom prst="ellipse">
              <a:avLst/>
            </a:prstGeom>
            <a:solidFill>
              <a:srgbClr val="FFFFFF"/>
            </a:solidFill>
            <a:ln w="25400" cap="flat" cmpd="sng" algn="ctr">
              <a:solidFill>
                <a:srgbClr val="FFFFFF"/>
              </a:solidFill>
              <a:prstDash val="solid"/>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txBody>
            <a:bodyPr lIns="0" tIns="0" rIns="0" bIns="0" rtlCol="0" anchor="ctr"/>
            <a:lstStyle/>
            <a:p>
              <a:pPr algn="ctr" defTabSz="342830" fontAlgn="auto">
                <a:spcBef>
                  <a:spcPts val="0"/>
                </a:spcBef>
                <a:spcAft>
                  <a:spcPts val="0"/>
                </a:spcAft>
                <a:defRPr/>
              </a:pPr>
              <a:r>
                <a:rPr lang="en-US" sz="1200" kern="0" dirty="0">
                  <a:solidFill>
                    <a:srgbClr val="8064A2">
                      <a:lumMod val="75000"/>
                    </a:srgbClr>
                  </a:solidFill>
                  <a:latin typeface="Calibri Light" panose="020F0302020204030204"/>
                  <a:ea typeface="+mn-ea"/>
                  <a:cs typeface="Arial" pitchFamily="34" charset="0"/>
                </a:rPr>
                <a:t>3</a:t>
              </a:r>
            </a:p>
          </p:txBody>
        </p:sp>
        <p:pic>
          <p:nvPicPr>
            <p:cNvPr id="27" name="Picture 26" descr="gmen.png"/>
            <p:cNvPicPr>
              <a:picLocks noChangeAspect="1"/>
            </p:cNvPicPr>
            <p:nvPr/>
          </p:nvPicPr>
          <p:blipFill>
            <a:blip r:embed="rId2" cstate="print"/>
            <a:stretch>
              <a:fillRect/>
            </a:stretch>
          </p:blipFill>
          <p:spPr>
            <a:xfrm>
              <a:off x="4966630" y="2524406"/>
              <a:ext cx="143162" cy="183995"/>
            </a:xfrm>
            <a:prstGeom prst="rect">
              <a:avLst/>
            </a:prstGeom>
          </p:spPr>
        </p:pic>
        <p:pic>
          <p:nvPicPr>
            <p:cNvPr id="28" name="Picture 27" descr="viomen.png"/>
            <p:cNvPicPr>
              <a:picLocks noChangeAspect="1"/>
            </p:cNvPicPr>
            <p:nvPr/>
          </p:nvPicPr>
          <p:blipFill>
            <a:blip r:embed="rId3" cstate="print"/>
            <a:stretch>
              <a:fillRect/>
            </a:stretch>
          </p:blipFill>
          <p:spPr>
            <a:xfrm>
              <a:off x="5229064" y="3353008"/>
              <a:ext cx="143162" cy="183995"/>
            </a:xfrm>
            <a:prstGeom prst="rect">
              <a:avLst/>
            </a:prstGeom>
          </p:spPr>
        </p:pic>
        <p:pic>
          <p:nvPicPr>
            <p:cNvPr id="29" name="Picture 28" descr="men12.png"/>
            <p:cNvPicPr>
              <a:picLocks noChangeAspect="1"/>
            </p:cNvPicPr>
            <p:nvPr/>
          </p:nvPicPr>
          <p:blipFill>
            <a:blip r:embed="rId4" cstate="print"/>
            <a:stretch>
              <a:fillRect/>
            </a:stretch>
          </p:blipFill>
          <p:spPr>
            <a:xfrm>
              <a:off x="4758891" y="1867111"/>
              <a:ext cx="152689" cy="196238"/>
            </a:xfrm>
            <a:prstGeom prst="rect">
              <a:avLst/>
            </a:prstGeom>
          </p:spPr>
        </p:pic>
        <p:pic>
          <p:nvPicPr>
            <p:cNvPr id="30" name="Picture 29" descr="gmen.png"/>
            <p:cNvPicPr>
              <a:picLocks noChangeAspect="1"/>
            </p:cNvPicPr>
            <p:nvPr/>
          </p:nvPicPr>
          <p:blipFill>
            <a:blip r:embed="rId2" cstate="print"/>
            <a:stretch>
              <a:fillRect/>
            </a:stretch>
          </p:blipFill>
          <p:spPr>
            <a:xfrm>
              <a:off x="5109793" y="2479551"/>
              <a:ext cx="143162" cy="183995"/>
            </a:xfrm>
            <a:prstGeom prst="rect">
              <a:avLst/>
            </a:prstGeom>
          </p:spPr>
        </p:pic>
        <p:pic>
          <p:nvPicPr>
            <p:cNvPr id="31" name="Picture 30" descr="viomen.png"/>
            <p:cNvPicPr>
              <a:picLocks noChangeAspect="1"/>
            </p:cNvPicPr>
            <p:nvPr/>
          </p:nvPicPr>
          <p:blipFill>
            <a:blip r:embed="rId3" cstate="print"/>
            <a:stretch>
              <a:fillRect/>
            </a:stretch>
          </p:blipFill>
          <p:spPr>
            <a:xfrm>
              <a:off x="5372224" y="3263298"/>
              <a:ext cx="143162" cy="183995"/>
            </a:xfrm>
            <a:prstGeom prst="rect">
              <a:avLst/>
            </a:prstGeom>
          </p:spPr>
        </p:pic>
        <p:pic>
          <p:nvPicPr>
            <p:cNvPr id="32" name="Picture 31" descr="viomen.png"/>
            <p:cNvPicPr>
              <a:picLocks noChangeAspect="1"/>
            </p:cNvPicPr>
            <p:nvPr/>
          </p:nvPicPr>
          <p:blipFill>
            <a:blip r:embed="rId3" cstate="print"/>
            <a:stretch>
              <a:fillRect/>
            </a:stretch>
          </p:blipFill>
          <p:spPr>
            <a:xfrm>
              <a:off x="5515387" y="3173589"/>
              <a:ext cx="143162" cy="183995"/>
            </a:xfrm>
            <a:prstGeom prst="rect">
              <a:avLst/>
            </a:prstGeom>
          </p:spPr>
        </p:pic>
        <p:sp>
          <p:nvSpPr>
            <p:cNvPr id="33" name="Right Arrow 32"/>
            <p:cNvSpPr/>
            <p:nvPr/>
          </p:nvSpPr>
          <p:spPr>
            <a:xfrm rot="16200000" flipV="1">
              <a:off x="7252735" y="2401384"/>
              <a:ext cx="3223898" cy="401328"/>
            </a:xfrm>
            <a:prstGeom prst="rightArrow">
              <a:avLst/>
            </a:prstGeom>
            <a:solidFill>
              <a:schemeClr val="accent1">
                <a:lumMod val="20000"/>
                <a:lumOff val="80000"/>
              </a:schemeClr>
            </a:solidFill>
            <a:ln w="25400" cap="flat" cmpd="sng" algn="ctr">
              <a:noFill/>
              <a:prstDash val="solid"/>
            </a:ln>
            <a:effectLst/>
          </p:spPr>
          <p:txBody>
            <a:bodyPr vert="horz" wrap="square" lIns="68577" tIns="34289" rIns="68577" bIns="34289" rtlCol="0" anchor="ctr"/>
            <a:lstStyle/>
            <a:p>
              <a:pPr algn="ctr" defTabSz="342830" fontAlgn="auto">
                <a:spcBef>
                  <a:spcPts val="0"/>
                </a:spcBef>
                <a:spcAft>
                  <a:spcPts val="0"/>
                </a:spcAft>
                <a:defRPr/>
              </a:pPr>
              <a:r>
                <a:rPr lang="en-US" sz="1200" kern="0" dirty="0">
                  <a:solidFill>
                    <a:prstClr val="black"/>
                  </a:solidFill>
                  <a:latin typeface="Calibri Light" panose="020F0302020204030204"/>
                  <a:ea typeface="+mn-ea"/>
                  <a:cs typeface="+mn-cs"/>
                </a:rPr>
                <a:t>Reporting and Escalations</a:t>
              </a:r>
            </a:p>
          </p:txBody>
        </p:sp>
        <p:sp>
          <p:nvSpPr>
            <p:cNvPr id="34" name="Rounded Rectangle 33"/>
            <p:cNvSpPr/>
            <p:nvPr/>
          </p:nvSpPr>
          <p:spPr>
            <a:xfrm>
              <a:off x="676556" y="581379"/>
              <a:ext cx="8324885" cy="354112"/>
            </a:xfrm>
            <a:prstGeom prst="roundRect">
              <a:avLst/>
            </a:prstGeom>
            <a:solidFill>
              <a:srgbClr val="50B3CF"/>
            </a:solidFill>
            <a:ln>
              <a:noFill/>
            </a:ln>
            <a:effectLst>
              <a:outerShdw blurRad="50800" dist="38100" dir="8100000" algn="tr"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lIns="68577" tIns="34289" rIns="68577" bIns="34289" rtlCol="0" anchor="ctr"/>
            <a:lstStyle/>
            <a:p>
              <a:pPr algn="ctr" defTabSz="342830" fontAlgn="auto">
                <a:spcBef>
                  <a:spcPts val="0"/>
                </a:spcBef>
                <a:spcAft>
                  <a:spcPts val="0"/>
                </a:spcAft>
                <a:defRPr/>
              </a:pPr>
              <a:r>
                <a:rPr lang="en-US" sz="1200" kern="0" dirty="0">
                  <a:solidFill>
                    <a:srgbClr val="FFFFFF"/>
                  </a:solidFill>
                  <a:latin typeface="Calibri Light" panose="020F0302020204030204"/>
                </a:rPr>
                <a:t>Engagement Structure: Incorporating strong envisioning, planning and execution capabilities</a:t>
              </a:r>
            </a:p>
          </p:txBody>
        </p:sp>
        <p:sp>
          <p:nvSpPr>
            <p:cNvPr id="35" name="Rectangle 34"/>
            <p:cNvSpPr/>
            <p:nvPr/>
          </p:nvSpPr>
          <p:spPr>
            <a:xfrm>
              <a:off x="676555" y="4338277"/>
              <a:ext cx="8324886" cy="347502"/>
            </a:xfrm>
            <a:prstGeom prst="rect">
              <a:avLst/>
            </a:prstGeom>
            <a:solidFill>
              <a:srgbClr val="50B3CF"/>
            </a:solidFill>
            <a:ln w="6350" cap="flat" cmpd="sng" algn="ctr">
              <a:solidFill>
                <a:srgbClr val="50B3CF"/>
              </a:solidFill>
              <a:prstDash val="solid"/>
            </a:ln>
            <a:effectLst/>
          </p:spPr>
          <p:txBody>
            <a:bodyPr lIns="68577" tIns="34289" rIns="68577" bIns="34289" rtlCol="0" anchor="ctr"/>
            <a:lstStyle>
              <a:defPPr>
                <a:defRPr lang="en-US"/>
              </a:defPPr>
              <a:lvl1pPr algn="ctr" rtl="0" eaLnBrk="0" fontAlgn="base" hangingPunct="0">
                <a:lnSpc>
                  <a:spcPct val="110000"/>
                </a:lnSpc>
                <a:spcBef>
                  <a:spcPct val="50000"/>
                </a:spcBef>
                <a:spcAft>
                  <a:spcPct val="0"/>
                </a:spcAft>
                <a:defRPr sz="2400" kern="1200">
                  <a:solidFill>
                    <a:schemeClr val="lt1"/>
                  </a:solidFill>
                  <a:latin typeface="+mn-lt"/>
                  <a:ea typeface="+mn-ea"/>
                  <a:cs typeface="+mn-cs"/>
                </a:defRPr>
              </a:lvl1pPr>
              <a:lvl2pPr marL="457187" algn="ctr" rtl="0" eaLnBrk="0" fontAlgn="base" hangingPunct="0">
                <a:lnSpc>
                  <a:spcPct val="110000"/>
                </a:lnSpc>
                <a:spcBef>
                  <a:spcPct val="50000"/>
                </a:spcBef>
                <a:spcAft>
                  <a:spcPct val="0"/>
                </a:spcAft>
                <a:defRPr sz="2400" kern="1200">
                  <a:solidFill>
                    <a:schemeClr val="lt1"/>
                  </a:solidFill>
                  <a:latin typeface="+mn-lt"/>
                  <a:ea typeface="+mn-ea"/>
                  <a:cs typeface="+mn-cs"/>
                </a:defRPr>
              </a:lvl2pPr>
              <a:lvl3pPr marL="914374" algn="ctr" rtl="0" eaLnBrk="0" fontAlgn="base" hangingPunct="0">
                <a:lnSpc>
                  <a:spcPct val="110000"/>
                </a:lnSpc>
                <a:spcBef>
                  <a:spcPct val="50000"/>
                </a:spcBef>
                <a:spcAft>
                  <a:spcPct val="0"/>
                </a:spcAft>
                <a:defRPr sz="2400" kern="1200">
                  <a:solidFill>
                    <a:schemeClr val="lt1"/>
                  </a:solidFill>
                  <a:latin typeface="+mn-lt"/>
                  <a:ea typeface="+mn-ea"/>
                  <a:cs typeface="+mn-cs"/>
                </a:defRPr>
              </a:lvl3pPr>
              <a:lvl4pPr marL="1371562" algn="ctr" rtl="0" eaLnBrk="0" fontAlgn="base" hangingPunct="0">
                <a:lnSpc>
                  <a:spcPct val="110000"/>
                </a:lnSpc>
                <a:spcBef>
                  <a:spcPct val="50000"/>
                </a:spcBef>
                <a:spcAft>
                  <a:spcPct val="0"/>
                </a:spcAft>
                <a:defRPr sz="2400" kern="1200">
                  <a:solidFill>
                    <a:schemeClr val="lt1"/>
                  </a:solidFill>
                  <a:latin typeface="+mn-lt"/>
                  <a:ea typeface="+mn-ea"/>
                  <a:cs typeface="+mn-cs"/>
                </a:defRPr>
              </a:lvl4pPr>
              <a:lvl5pPr marL="1828749" algn="ctr" rtl="0" eaLnBrk="0" fontAlgn="base" hangingPunct="0">
                <a:lnSpc>
                  <a:spcPct val="110000"/>
                </a:lnSpc>
                <a:spcBef>
                  <a:spcPct val="50000"/>
                </a:spcBef>
                <a:spcAft>
                  <a:spcPct val="0"/>
                </a:spcAft>
                <a:defRPr sz="2400" kern="1200">
                  <a:solidFill>
                    <a:schemeClr val="lt1"/>
                  </a:solidFill>
                  <a:latin typeface="+mn-lt"/>
                  <a:ea typeface="+mn-ea"/>
                  <a:cs typeface="+mn-cs"/>
                </a:defRPr>
              </a:lvl5pPr>
              <a:lvl6pPr marL="2285936" algn="l" defTabSz="914374" rtl="0" eaLnBrk="1" latinLnBrk="0" hangingPunct="1">
                <a:defRPr sz="2400" kern="1200">
                  <a:solidFill>
                    <a:schemeClr val="lt1"/>
                  </a:solidFill>
                  <a:latin typeface="+mn-lt"/>
                  <a:ea typeface="+mn-ea"/>
                  <a:cs typeface="+mn-cs"/>
                </a:defRPr>
              </a:lvl6pPr>
              <a:lvl7pPr marL="2743123" algn="l" defTabSz="914374" rtl="0" eaLnBrk="1" latinLnBrk="0" hangingPunct="1">
                <a:defRPr sz="2400" kern="1200">
                  <a:solidFill>
                    <a:schemeClr val="lt1"/>
                  </a:solidFill>
                  <a:latin typeface="+mn-lt"/>
                  <a:ea typeface="+mn-ea"/>
                  <a:cs typeface="+mn-cs"/>
                </a:defRPr>
              </a:lvl7pPr>
              <a:lvl8pPr marL="3200310" algn="l" defTabSz="914374" rtl="0" eaLnBrk="1" latinLnBrk="0" hangingPunct="1">
                <a:defRPr sz="2400" kern="1200">
                  <a:solidFill>
                    <a:schemeClr val="lt1"/>
                  </a:solidFill>
                  <a:latin typeface="+mn-lt"/>
                  <a:ea typeface="+mn-ea"/>
                  <a:cs typeface="+mn-cs"/>
                </a:defRPr>
              </a:lvl8pPr>
              <a:lvl9pPr marL="3657498" algn="l" defTabSz="914374" rtl="0" eaLnBrk="1" latinLnBrk="0" hangingPunct="1">
                <a:defRPr sz="2400" kern="1200">
                  <a:solidFill>
                    <a:schemeClr val="lt1"/>
                  </a:solidFill>
                  <a:latin typeface="+mn-lt"/>
                  <a:ea typeface="+mn-ea"/>
                  <a:cs typeface="+mn-cs"/>
                </a:defRPr>
              </a:lvl9pPr>
            </a:lstStyle>
            <a:p>
              <a:pPr defTabSz="342830" fontAlgn="auto">
                <a:lnSpc>
                  <a:spcPct val="100000"/>
                </a:lnSpc>
                <a:spcBef>
                  <a:spcPts val="0"/>
                </a:spcBef>
                <a:spcAft>
                  <a:spcPts val="0"/>
                </a:spcAft>
                <a:defRPr/>
              </a:pPr>
              <a:r>
                <a:rPr lang="en-US" sz="1200" kern="0" dirty="0">
                  <a:solidFill>
                    <a:srgbClr val="FFFFFF"/>
                  </a:solidFill>
                  <a:latin typeface="Calibri Light" panose="020F0302020204030204"/>
                </a:rPr>
                <a:t>Objectives: Alignment, Communication, Risk Management, Ownership, Conflict resolution, Compliance</a:t>
              </a:r>
            </a:p>
          </p:txBody>
        </p:sp>
      </p:grpSp>
    </p:spTree>
    <p:extLst>
      <p:ext uri="{BB962C8B-B14F-4D97-AF65-F5344CB8AC3E}">
        <p14:creationId xmlns:p14="http://schemas.microsoft.com/office/powerpoint/2010/main" val="8980383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Signet Involvement</a:t>
            </a:r>
          </a:p>
        </p:txBody>
      </p:sp>
      <p:graphicFrame>
        <p:nvGraphicFramePr>
          <p:cNvPr id="3" name="Table 2"/>
          <p:cNvGraphicFramePr>
            <a:graphicFrameLocks noGrp="1"/>
          </p:cNvGraphicFramePr>
          <p:nvPr>
            <p:extLst>
              <p:ext uri="{D42A27DB-BD31-4B8C-83A1-F6EECF244321}">
                <p14:modId xmlns:p14="http://schemas.microsoft.com/office/powerpoint/2010/main" val="736455531"/>
              </p:ext>
            </p:extLst>
          </p:nvPr>
        </p:nvGraphicFramePr>
        <p:xfrm>
          <a:off x="152400" y="627535"/>
          <a:ext cx="8812089" cy="4162582"/>
        </p:xfrm>
        <a:graphic>
          <a:graphicData uri="http://schemas.openxmlformats.org/drawingml/2006/table">
            <a:tbl>
              <a:tblPr/>
              <a:tblGrid>
                <a:gridCol w="1482997">
                  <a:extLst>
                    <a:ext uri="{9D8B030D-6E8A-4147-A177-3AD203B41FA5}">
                      <a16:colId xmlns:a16="http://schemas.microsoft.com/office/drawing/2014/main" val="20000"/>
                    </a:ext>
                  </a:extLst>
                </a:gridCol>
                <a:gridCol w="2075284">
                  <a:extLst>
                    <a:ext uri="{9D8B030D-6E8A-4147-A177-3AD203B41FA5}">
                      <a16:colId xmlns:a16="http://schemas.microsoft.com/office/drawing/2014/main" val="20001"/>
                    </a:ext>
                  </a:extLst>
                </a:gridCol>
                <a:gridCol w="1051310">
                  <a:extLst>
                    <a:ext uri="{9D8B030D-6E8A-4147-A177-3AD203B41FA5}">
                      <a16:colId xmlns:a16="http://schemas.microsoft.com/office/drawing/2014/main" val="20002"/>
                    </a:ext>
                  </a:extLst>
                </a:gridCol>
                <a:gridCol w="1051310">
                  <a:extLst>
                    <a:ext uri="{9D8B030D-6E8A-4147-A177-3AD203B41FA5}">
                      <a16:colId xmlns:a16="http://schemas.microsoft.com/office/drawing/2014/main" val="20003"/>
                    </a:ext>
                  </a:extLst>
                </a:gridCol>
                <a:gridCol w="1048568">
                  <a:extLst>
                    <a:ext uri="{9D8B030D-6E8A-4147-A177-3AD203B41FA5}">
                      <a16:colId xmlns:a16="http://schemas.microsoft.com/office/drawing/2014/main" val="188344102"/>
                    </a:ext>
                  </a:extLst>
                </a:gridCol>
                <a:gridCol w="1048568">
                  <a:extLst>
                    <a:ext uri="{9D8B030D-6E8A-4147-A177-3AD203B41FA5}">
                      <a16:colId xmlns:a16="http://schemas.microsoft.com/office/drawing/2014/main" val="20004"/>
                    </a:ext>
                  </a:extLst>
                </a:gridCol>
                <a:gridCol w="1054052">
                  <a:extLst>
                    <a:ext uri="{9D8B030D-6E8A-4147-A177-3AD203B41FA5}">
                      <a16:colId xmlns:a16="http://schemas.microsoft.com/office/drawing/2014/main" val="20005"/>
                    </a:ext>
                  </a:extLst>
                </a:gridCol>
              </a:tblGrid>
              <a:tr h="669799">
                <a:tc>
                  <a:txBody>
                    <a:bodyPr/>
                    <a:lstStyle/>
                    <a:p>
                      <a:pPr marL="0" algn="ctr" defTabSz="914400" rtl="0" eaLnBrk="1" fontAlgn="ctr" latinLnBrk="0" hangingPunct="1"/>
                      <a:r>
                        <a:rPr lang="en-US" sz="1500" b="1" i="0" u="none" strike="noStrike" kern="1200" dirty="0">
                          <a:solidFill>
                            <a:schemeClr val="bg1"/>
                          </a:solidFill>
                          <a:effectLst/>
                          <a:latin typeface="Calibri"/>
                          <a:ea typeface="+mn-ea"/>
                          <a:cs typeface="+mn-cs"/>
                        </a:rPr>
                        <a:t>Particular's  </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solidFill>
                      <a:srgbClr val="1FB0EE"/>
                    </a:solidFill>
                  </a:tcPr>
                </a:tc>
                <a:tc>
                  <a:txBody>
                    <a:bodyPr/>
                    <a:lstStyle/>
                    <a:p>
                      <a:pPr marL="0" algn="ctr" defTabSz="914400" rtl="0" eaLnBrk="1" fontAlgn="ctr" latinLnBrk="0" hangingPunct="1"/>
                      <a:r>
                        <a:rPr lang="en-US" sz="1500" b="1" i="0" u="none" strike="noStrike" kern="1200" dirty="0">
                          <a:solidFill>
                            <a:schemeClr val="bg1"/>
                          </a:solidFill>
                          <a:effectLst/>
                          <a:latin typeface="Calibri"/>
                          <a:ea typeface="+mn-ea"/>
                          <a:cs typeface="+mn-cs"/>
                        </a:rPr>
                        <a:t>Project Phases</a:t>
                      </a:r>
                    </a:p>
                  </a:txBody>
                  <a:tcPr marL="7921" marR="7921" marT="712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solidFill>
                      <a:srgbClr val="1FB0EE"/>
                    </a:solidFill>
                  </a:tcPr>
                </a:tc>
                <a:tc>
                  <a:txBody>
                    <a:bodyPr/>
                    <a:lstStyle/>
                    <a:p>
                      <a:pPr algn="ctr" fontAlgn="ctr"/>
                      <a:r>
                        <a:rPr lang="en-US" sz="1500" b="1" i="0" u="none" strike="noStrike" dirty="0">
                          <a:solidFill>
                            <a:schemeClr val="bg1"/>
                          </a:solidFill>
                          <a:effectLst/>
                          <a:latin typeface="Calibri"/>
                        </a:rPr>
                        <a:t>SME with Business</a:t>
                      </a:r>
                      <a:r>
                        <a:rPr lang="en-US" sz="1500" b="1" i="0" u="none" strike="noStrike" baseline="0" dirty="0">
                          <a:solidFill>
                            <a:schemeClr val="bg1"/>
                          </a:solidFill>
                          <a:effectLst/>
                          <a:latin typeface="Calibri"/>
                        </a:rPr>
                        <a:t> Knowledge</a:t>
                      </a:r>
                      <a:endParaRPr lang="en-US" sz="1500" b="1" i="0" u="none" strike="noStrike" dirty="0">
                        <a:solidFill>
                          <a:schemeClr val="bg1"/>
                        </a:solidFill>
                        <a:effectLst/>
                        <a:latin typeface="Calibri"/>
                      </a:endParaRPr>
                    </a:p>
                  </a:txBody>
                  <a:tcPr marL="7921" marR="7921" marT="712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solidFill>
                      <a:srgbClr val="1FB0EE"/>
                    </a:solidFill>
                  </a:tcPr>
                </a:tc>
                <a:tc>
                  <a:txBody>
                    <a:bodyPr/>
                    <a:lstStyle/>
                    <a:p>
                      <a:pPr algn="ctr" fontAlgn="ctr"/>
                      <a:r>
                        <a:rPr lang="en-US" sz="1500" b="1" i="0" u="none" strike="noStrike" dirty="0">
                          <a:solidFill>
                            <a:schemeClr val="bg1"/>
                          </a:solidFill>
                          <a:effectLst/>
                          <a:latin typeface="Calibri"/>
                        </a:rPr>
                        <a:t>SME with Application Knowledge</a:t>
                      </a:r>
                    </a:p>
                  </a:txBody>
                  <a:tcPr marL="7921" marR="7921" marT="712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solidFill>
                      <a:srgbClr val="1FB0EE"/>
                    </a:solidFill>
                  </a:tcPr>
                </a:tc>
                <a:tc>
                  <a:txBody>
                    <a:bodyPr/>
                    <a:lstStyle/>
                    <a:p>
                      <a:pPr algn="ctr" fontAlgn="ctr"/>
                      <a:r>
                        <a:rPr lang="en-US" sz="1500" b="1" i="0" u="none" strike="noStrike" dirty="0">
                          <a:solidFill>
                            <a:schemeClr val="bg1"/>
                          </a:solidFill>
                          <a:effectLst/>
                          <a:latin typeface="Calibri"/>
                        </a:rPr>
                        <a:t>Enterprise Architect</a:t>
                      </a:r>
                    </a:p>
                  </a:txBody>
                  <a:tcPr marL="7921" marR="7921" marT="712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solidFill>
                      <a:srgbClr val="1FB0EE"/>
                    </a:solidFill>
                  </a:tcPr>
                </a:tc>
                <a:tc>
                  <a:txBody>
                    <a:bodyPr/>
                    <a:lstStyle/>
                    <a:p>
                      <a:pPr algn="ctr" fontAlgn="ctr"/>
                      <a:r>
                        <a:rPr lang="en-US" sz="1500" b="1" i="0" u="none" strike="noStrike" dirty="0">
                          <a:solidFill>
                            <a:schemeClr val="bg1"/>
                          </a:solidFill>
                          <a:effectLst/>
                          <a:latin typeface="Calibri"/>
                        </a:rPr>
                        <a:t>SME with IT/Infra Knowledge</a:t>
                      </a:r>
                    </a:p>
                  </a:txBody>
                  <a:tcPr marL="7921" marR="7921" marT="712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solidFill>
                      <a:srgbClr val="1FB0EE"/>
                    </a:solidFill>
                  </a:tcPr>
                </a:tc>
                <a:tc>
                  <a:txBody>
                    <a:bodyPr/>
                    <a:lstStyle/>
                    <a:p>
                      <a:pPr algn="ctr" fontAlgn="ctr"/>
                      <a:r>
                        <a:rPr lang="en-US" sz="1500" b="1" i="0" u="none" strike="noStrike" dirty="0">
                          <a:solidFill>
                            <a:schemeClr val="bg1"/>
                          </a:solidFill>
                          <a:effectLst/>
                          <a:latin typeface="Calibri"/>
                        </a:rPr>
                        <a:t>Project Manager</a:t>
                      </a:r>
                    </a:p>
                  </a:txBody>
                  <a:tcPr marL="7921" marR="7921" marT="7129" marB="0" anchor="ctr">
                    <a:lnL w="12700" cap="flat" cmpd="sng" algn="ctr">
                      <a:solidFill>
                        <a:schemeClr val="bg1"/>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solidFill>
                      <a:srgbClr val="1FB0EE"/>
                    </a:solidFill>
                  </a:tcPr>
                </a:tc>
                <a:extLst>
                  <a:ext uri="{0D108BD9-81ED-4DB2-BD59-A6C34878D82A}">
                    <a16:rowId xmlns:a16="http://schemas.microsoft.com/office/drawing/2014/main" val="10000"/>
                  </a:ext>
                </a:extLst>
              </a:tr>
              <a:tr h="429332">
                <a:tc rowSpan="8">
                  <a:txBody>
                    <a:bodyPr/>
                    <a:lstStyle/>
                    <a:p>
                      <a:pPr algn="ctr" fontAlgn="ctr"/>
                      <a:r>
                        <a:rPr lang="en-US" sz="1500" b="0" i="0" u="none" strike="noStrike" dirty="0">
                          <a:solidFill>
                            <a:srgbClr val="000000"/>
                          </a:solidFill>
                          <a:effectLst/>
                          <a:latin typeface="Calibri"/>
                        </a:rPr>
                        <a:t>IMS Modernization</a:t>
                      </a:r>
                      <a:r>
                        <a:rPr lang="en-US" sz="1500" b="0" i="0" u="none" strike="noStrike" baseline="0" dirty="0">
                          <a:solidFill>
                            <a:srgbClr val="000000"/>
                          </a:solidFill>
                          <a:effectLst/>
                          <a:latin typeface="Calibri"/>
                        </a:rPr>
                        <a:t> Program</a:t>
                      </a: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solidFill>
                      <a:srgbClr val="C5EAFB"/>
                    </a:solidFill>
                  </a:tcPr>
                </a:tc>
                <a:tc>
                  <a:txBody>
                    <a:bodyPr/>
                    <a:lstStyle/>
                    <a:p>
                      <a:pPr algn="ctr" fontAlgn="ctr"/>
                      <a:r>
                        <a:rPr lang="en-US" sz="1500" b="0" i="0" u="none" strike="noStrike" dirty="0">
                          <a:solidFill>
                            <a:srgbClr val="000000"/>
                          </a:solidFill>
                          <a:effectLst/>
                          <a:latin typeface="Calibri"/>
                        </a:rPr>
                        <a:t>Due Diligence</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Calibri"/>
                        </a:rPr>
                        <a:t>50%</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Calibri"/>
                        </a:rPr>
                        <a:t>50%</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Calibri"/>
                        </a:rPr>
                        <a:t>50%</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extLst>
                  <a:ext uri="{0D108BD9-81ED-4DB2-BD59-A6C34878D82A}">
                    <a16:rowId xmlns:a16="http://schemas.microsoft.com/office/drawing/2014/main" val="10001"/>
                  </a:ext>
                </a:extLst>
              </a:tr>
              <a:tr h="429332">
                <a:tc vMerge="1">
                  <a:txBody>
                    <a:bodyPr/>
                    <a:lstStyle/>
                    <a:p>
                      <a:pPr algn="ctr" fontAlgn="ctr"/>
                      <a:endParaRPr lang="en-US" sz="1500" b="1"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solidFill>
                      <a:srgbClr val="C5EAFB"/>
                    </a:solidFill>
                  </a:tcPr>
                </a:tc>
                <a:tc>
                  <a:txBody>
                    <a:bodyPr/>
                    <a:lstStyle/>
                    <a:p>
                      <a:pPr algn="ctr" fontAlgn="ctr"/>
                      <a:r>
                        <a:rPr lang="en-US" sz="1500" b="0" i="0" u="none" strike="noStrike" dirty="0">
                          <a:solidFill>
                            <a:srgbClr val="000000"/>
                          </a:solidFill>
                          <a:effectLst/>
                          <a:latin typeface="Calibri"/>
                        </a:rPr>
                        <a:t>Reverse Engineering</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Calibri"/>
                        </a:rPr>
                        <a:t>50%</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Calibri"/>
                        </a:rPr>
                        <a:t>50%</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Calibri"/>
                        </a:rPr>
                        <a:t>25%</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extLst>
                  <a:ext uri="{0D108BD9-81ED-4DB2-BD59-A6C34878D82A}">
                    <a16:rowId xmlns:a16="http://schemas.microsoft.com/office/drawing/2014/main" val="10002"/>
                  </a:ext>
                </a:extLst>
              </a:tr>
              <a:tr h="429332">
                <a:tc vMerge="1">
                  <a:txBody>
                    <a:bodyPr/>
                    <a:lstStyle/>
                    <a:p>
                      <a:endParaRPr lang="en-US"/>
                    </a:p>
                  </a:txBody>
                  <a:tcPr/>
                </a:tc>
                <a:tc>
                  <a:txBody>
                    <a:bodyPr/>
                    <a:lstStyle/>
                    <a:p>
                      <a:pPr algn="ctr" fontAlgn="ctr"/>
                      <a:r>
                        <a:rPr lang="en-US" sz="1500" b="0" i="0" u="none" strike="noStrike" dirty="0">
                          <a:solidFill>
                            <a:srgbClr val="000000"/>
                          </a:solidFill>
                          <a:effectLst/>
                          <a:latin typeface="Calibri"/>
                        </a:rPr>
                        <a:t>Requirement Analysis</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Calibri"/>
                        </a:rPr>
                        <a:t>50%</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marL="0" marR="0" lvl="0" indent="0" algn="ctr" defTabSz="408194" rtl="0" eaLnBrk="1" fontAlgn="ctr"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a:ea typeface="+mn-ea"/>
                          <a:cs typeface="+mn-cs"/>
                        </a:rPr>
                        <a:t>25%</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extLst>
                  <a:ext uri="{0D108BD9-81ED-4DB2-BD59-A6C34878D82A}">
                    <a16:rowId xmlns:a16="http://schemas.microsoft.com/office/drawing/2014/main" val="10003"/>
                  </a:ext>
                </a:extLst>
              </a:tr>
              <a:tr h="429332">
                <a:tc vMerge="1">
                  <a:txBody>
                    <a:bodyPr/>
                    <a:lstStyle/>
                    <a:p>
                      <a:pPr algn="l" fontAlgn="ctr"/>
                      <a:endParaRPr lang="en-US" sz="1600" b="1" i="0" u="none" strike="noStrike" dirty="0">
                        <a:solidFill>
                          <a:srgbClr val="000000"/>
                        </a:solidFill>
                        <a:effectLst/>
                        <a:latin typeface="Calibri"/>
                      </a:endParaRPr>
                    </a:p>
                  </a:txBody>
                  <a:tcPr marL="12674" marR="12674" marT="1140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dirty="0">
                          <a:solidFill>
                            <a:srgbClr val="000000"/>
                          </a:solidFill>
                          <a:effectLst/>
                          <a:latin typeface="Calibri"/>
                        </a:rPr>
                        <a:t>Design &amp; Code Review</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marL="0" algn="ctr" defTabSz="1306220" rtl="0" eaLnBrk="1" fontAlgn="ctr" latinLnBrk="0" hangingPunct="1"/>
                      <a:endParaRPr lang="en-US" sz="1500" b="0" i="0" u="none" strike="noStrike" kern="1200" dirty="0">
                        <a:solidFill>
                          <a:srgbClr val="000000"/>
                        </a:solidFill>
                        <a:effectLst/>
                        <a:latin typeface="Calibri"/>
                        <a:ea typeface="+mn-ea"/>
                        <a:cs typeface="+mn-cs"/>
                      </a:endParaRPr>
                    </a:p>
                  </a:txBody>
                  <a:tcPr marL="4951" marR="4951" marT="4951"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marL="0" algn="ctr" defTabSz="1306220" rtl="0" eaLnBrk="1" fontAlgn="ctr" latinLnBrk="0" hangingPunct="1"/>
                      <a:r>
                        <a:rPr lang="en-US" sz="1500" b="0" i="0" u="none" strike="noStrike" kern="1200" dirty="0" smtClean="0">
                          <a:solidFill>
                            <a:srgbClr val="000000"/>
                          </a:solidFill>
                          <a:effectLst/>
                          <a:latin typeface="Calibri"/>
                          <a:ea typeface="+mn-ea"/>
                          <a:cs typeface="+mn-cs"/>
                        </a:rPr>
                        <a:t>25%</a:t>
                      </a:r>
                      <a:endParaRPr lang="en-US" sz="1500" b="0" i="0" u="none" strike="noStrike" kern="1200" dirty="0">
                        <a:solidFill>
                          <a:srgbClr val="000000"/>
                        </a:solidFill>
                        <a:effectLst/>
                        <a:latin typeface="Calibri"/>
                        <a:ea typeface="+mn-ea"/>
                        <a:cs typeface="+mn-cs"/>
                      </a:endParaRPr>
                    </a:p>
                  </a:txBody>
                  <a:tcPr marL="4951" marR="4951" marT="4951"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marL="0" algn="ctr" defTabSz="1306220" rtl="0" eaLnBrk="1" fontAlgn="ctr" latinLnBrk="0" hangingPunct="1"/>
                      <a:r>
                        <a:rPr lang="en-US" sz="1500" b="0" i="0" u="none" strike="noStrike" kern="1200" dirty="0">
                          <a:solidFill>
                            <a:srgbClr val="000000"/>
                          </a:solidFill>
                          <a:effectLst/>
                          <a:latin typeface="Calibri"/>
                          <a:ea typeface="+mn-ea"/>
                          <a:cs typeface="+mn-cs"/>
                        </a:rPr>
                        <a:t>50%</a:t>
                      </a:r>
                    </a:p>
                  </a:txBody>
                  <a:tcPr marL="4951" marR="4951" marT="4951"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marL="0" algn="ctr" defTabSz="1306220" rtl="0" eaLnBrk="1" fontAlgn="ctr" latinLnBrk="0" hangingPunct="1"/>
                      <a:endParaRPr lang="en-US" sz="1500" b="0" i="0" u="none" strike="noStrike" kern="1200" dirty="0">
                        <a:solidFill>
                          <a:srgbClr val="000000"/>
                        </a:solidFill>
                        <a:effectLst/>
                        <a:latin typeface="Calibri"/>
                        <a:ea typeface="+mn-ea"/>
                        <a:cs typeface="+mn-cs"/>
                      </a:endParaRPr>
                    </a:p>
                  </a:txBody>
                  <a:tcPr marL="4951" marR="4951" marT="4951"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marL="0" marR="0" lvl="0" indent="0" algn="ctr" defTabSz="408194" rtl="0" eaLnBrk="1" fontAlgn="ctr"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a:ea typeface="+mn-ea"/>
                          <a:cs typeface="+mn-cs"/>
                        </a:rPr>
                        <a:t>10%</a:t>
                      </a:r>
                    </a:p>
                  </a:txBody>
                  <a:tcPr marL="4951" marR="4951" marT="4951"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extLst>
                  <a:ext uri="{0D108BD9-81ED-4DB2-BD59-A6C34878D82A}">
                    <a16:rowId xmlns:a16="http://schemas.microsoft.com/office/drawing/2014/main" val="10004"/>
                  </a:ext>
                </a:extLst>
              </a:tr>
              <a:tr h="429332">
                <a:tc vMerge="1">
                  <a:txBody>
                    <a:bodyPr/>
                    <a:lstStyle/>
                    <a:p>
                      <a:pPr algn="ctr" fontAlgn="ctr"/>
                      <a:endParaRPr lang="en-US" sz="1500" b="1"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solidFill>
                      <a:srgbClr val="C5EAFB"/>
                    </a:solidFill>
                  </a:tcPr>
                </a:tc>
                <a:tc>
                  <a:txBody>
                    <a:bodyPr/>
                    <a:lstStyle/>
                    <a:p>
                      <a:pPr algn="ctr" fontAlgn="ctr"/>
                      <a:r>
                        <a:rPr lang="en-US" sz="1500" b="0" i="0" u="none" strike="noStrike" dirty="0">
                          <a:solidFill>
                            <a:srgbClr val="000000"/>
                          </a:solidFill>
                          <a:effectLst/>
                          <a:latin typeface="Calibri"/>
                        </a:rPr>
                        <a:t>Coding &amp; Unit Testing</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marL="0" marR="0" lvl="0" indent="0" algn="ctr" defTabSz="408194" rtl="0" eaLnBrk="1" fontAlgn="ctr"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Calibri"/>
                        <a:ea typeface="+mn-ea"/>
                        <a:cs typeface="+mn-cs"/>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extLst>
                  <a:ext uri="{0D108BD9-81ED-4DB2-BD59-A6C34878D82A}">
                    <a16:rowId xmlns:a16="http://schemas.microsoft.com/office/drawing/2014/main" val="10005"/>
                  </a:ext>
                </a:extLst>
              </a:tr>
              <a:tr h="429332">
                <a:tc vMerge="1">
                  <a:txBody>
                    <a:bodyPr/>
                    <a:lstStyle/>
                    <a:p>
                      <a:endParaRPr lang="en-US"/>
                    </a:p>
                  </a:txBody>
                  <a:tcPr/>
                </a:tc>
                <a:tc>
                  <a:txBody>
                    <a:bodyPr/>
                    <a:lstStyle/>
                    <a:p>
                      <a:pPr algn="ctr" fontAlgn="ctr"/>
                      <a:r>
                        <a:rPr lang="en-US" sz="1500" b="0" i="0" u="none" strike="noStrike" dirty="0">
                          <a:solidFill>
                            <a:srgbClr val="000000"/>
                          </a:solidFill>
                          <a:effectLst/>
                          <a:latin typeface="Calibri"/>
                        </a:rPr>
                        <a:t>System &amp; Integration</a:t>
                      </a:r>
                      <a:r>
                        <a:rPr lang="en-US" sz="1500" b="0" i="0" u="none" strike="noStrike" baseline="0" dirty="0">
                          <a:solidFill>
                            <a:srgbClr val="000000"/>
                          </a:solidFill>
                          <a:effectLst/>
                          <a:latin typeface="Calibri"/>
                        </a:rPr>
                        <a:t> Testing</a:t>
                      </a: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Calibri"/>
                        </a:rPr>
                        <a:t>10%</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marL="0" marR="0" lvl="0" indent="0" algn="ctr" defTabSz="408194" rtl="0" eaLnBrk="1" fontAlgn="ctr"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a:ea typeface="+mn-ea"/>
                          <a:cs typeface="+mn-cs"/>
                        </a:rPr>
                        <a:t>25%</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extLst>
                  <a:ext uri="{0D108BD9-81ED-4DB2-BD59-A6C34878D82A}">
                    <a16:rowId xmlns:a16="http://schemas.microsoft.com/office/drawing/2014/main" val="3451656529"/>
                  </a:ext>
                </a:extLst>
              </a:tr>
              <a:tr h="429332">
                <a:tc vMerge="1">
                  <a:txBody>
                    <a:bodyPr/>
                    <a:lstStyle/>
                    <a:p>
                      <a:endParaRPr lang="en-US"/>
                    </a:p>
                  </a:txBody>
                  <a:tcPr/>
                </a:tc>
                <a:tc>
                  <a:txBody>
                    <a:bodyPr/>
                    <a:lstStyle/>
                    <a:p>
                      <a:pPr algn="ctr" fontAlgn="ctr"/>
                      <a:r>
                        <a:rPr lang="en-US" sz="1500" b="0" i="0" u="none" strike="noStrike" dirty="0">
                          <a:solidFill>
                            <a:srgbClr val="000000"/>
                          </a:solidFill>
                          <a:effectLst/>
                          <a:latin typeface="Calibri"/>
                        </a:rPr>
                        <a:t>User Acceptance</a:t>
                      </a:r>
                      <a:r>
                        <a:rPr lang="en-US" sz="1500" b="0" i="0" u="none" strike="noStrike" baseline="0" dirty="0">
                          <a:solidFill>
                            <a:srgbClr val="000000"/>
                          </a:solidFill>
                          <a:effectLst/>
                          <a:latin typeface="Calibri"/>
                        </a:rPr>
                        <a:t> Testing</a:t>
                      </a: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r>
                        <a:rPr lang="en-US" sz="1500" b="0" i="0" u="none" strike="noStrike" dirty="0" smtClean="0">
                          <a:solidFill>
                            <a:srgbClr val="000000"/>
                          </a:solidFill>
                          <a:effectLst/>
                          <a:latin typeface="Calibri"/>
                        </a:rPr>
                        <a:t>25%</a:t>
                      </a: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r>
                        <a:rPr lang="en-US" sz="1500" b="0" i="0" u="none" strike="noStrike" dirty="0" smtClean="0">
                          <a:solidFill>
                            <a:srgbClr val="000000"/>
                          </a:solidFill>
                          <a:effectLst/>
                          <a:latin typeface="Calibri"/>
                        </a:rPr>
                        <a:t>25%</a:t>
                      </a: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marL="0" marR="0" lvl="0" indent="0" algn="ctr" defTabSz="408194" rtl="0" eaLnBrk="1" fontAlgn="ctr"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a:ea typeface="+mn-ea"/>
                          <a:cs typeface="+mn-cs"/>
                        </a:rPr>
                        <a:t>25%</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extLst>
                  <a:ext uri="{0D108BD9-81ED-4DB2-BD59-A6C34878D82A}">
                    <a16:rowId xmlns:a16="http://schemas.microsoft.com/office/drawing/2014/main" val="10006"/>
                  </a:ext>
                </a:extLst>
              </a:tr>
              <a:tr h="429332">
                <a:tc vMerge="1">
                  <a:txBody>
                    <a:bodyPr/>
                    <a:lstStyle/>
                    <a:p>
                      <a:pPr algn="ctr" fontAlgn="ctr"/>
                      <a:endParaRPr lang="en-US" sz="1500" b="1"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solidFill>
                      <a:srgbClr val="C5EAFB"/>
                    </a:solidFill>
                  </a:tcPr>
                </a:tc>
                <a:tc>
                  <a:txBody>
                    <a:bodyPr/>
                    <a:lstStyle/>
                    <a:p>
                      <a:pPr algn="ctr" fontAlgn="ctr"/>
                      <a:r>
                        <a:rPr lang="en-US" sz="1500" b="0" i="0" u="none" strike="noStrike" dirty="0">
                          <a:solidFill>
                            <a:srgbClr val="000000"/>
                          </a:solidFill>
                          <a:effectLst/>
                          <a:latin typeface="Calibri"/>
                        </a:rPr>
                        <a:t>Rollout</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endParaRPr lang="en-US" sz="1500" b="0" i="0" u="none" strike="noStrike" dirty="0">
                        <a:solidFill>
                          <a:srgbClr val="000000"/>
                        </a:solidFill>
                        <a:effectLst/>
                        <a:latin typeface="Calibri"/>
                      </a:endParaRP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algn="ctr" fontAlgn="ctr"/>
                      <a:r>
                        <a:rPr lang="en-US" sz="1500" b="0" i="0" u="none" strike="noStrike" dirty="0">
                          <a:solidFill>
                            <a:srgbClr val="000000"/>
                          </a:solidFill>
                          <a:effectLst/>
                          <a:latin typeface="Calibri"/>
                        </a:rPr>
                        <a:t>50%</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tc>
                  <a:txBody>
                    <a:bodyPr/>
                    <a:lstStyle/>
                    <a:p>
                      <a:pPr marL="0" marR="0" lvl="0" indent="0" algn="ctr" defTabSz="408194" rtl="0" eaLnBrk="1" fontAlgn="ctr"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000000"/>
                          </a:solidFill>
                          <a:effectLst/>
                          <a:uLnTx/>
                          <a:uFillTx/>
                          <a:latin typeface="Calibri"/>
                          <a:ea typeface="+mn-ea"/>
                          <a:cs typeface="+mn-cs"/>
                        </a:rPr>
                        <a:t>25%</a:t>
                      </a:r>
                    </a:p>
                  </a:txBody>
                  <a:tcPr marL="7921" marR="7921" marT="7129" marB="0" anchor="ctr">
                    <a:lnL w="12700" cap="flat" cmpd="sng" algn="ctr">
                      <a:solidFill>
                        <a:srgbClr val="1FB0EE"/>
                      </a:solidFill>
                      <a:prstDash val="solid"/>
                      <a:round/>
                      <a:headEnd type="none" w="med" len="med"/>
                      <a:tailEnd type="none" w="med" len="med"/>
                    </a:lnL>
                    <a:lnR w="12700" cap="flat" cmpd="sng" algn="ctr">
                      <a:solidFill>
                        <a:srgbClr val="1FB0EE"/>
                      </a:solidFill>
                      <a:prstDash val="solid"/>
                      <a:round/>
                      <a:headEnd type="none" w="med" len="med"/>
                      <a:tailEnd type="none" w="med" len="med"/>
                    </a:lnR>
                    <a:lnT w="12700" cap="flat" cmpd="sng" algn="ctr">
                      <a:solidFill>
                        <a:srgbClr val="1FB0EE"/>
                      </a:solidFill>
                      <a:prstDash val="solid"/>
                      <a:round/>
                      <a:headEnd type="none" w="med" len="med"/>
                      <a:tailEnd type="none" w="med" len="med"/>
                    </a:lnT>
                    <a:lnB w="12700" cap="flat" cmpd="sng" algn="ctr">
                      <a:solidFill>
                        <a:srgbClr val="1FB0EE"/>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37236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Signet Roles &amp; Responsibilities</a:t>
            </a:r>
          </a:p>
        </p:txBody>
      </p:sp>
      <p:graphicFrame>
        <p:nvGraphicFramePr>
          <p:cNvPr id="3" name="Table 2"/>
          <p:cNvGraphicFramePr>
            <a:graphicFrameLocks noGrp="1"/>
          </p:cNvGraphicFramePr>
          <p:nvPr>
            <p:extLst>
              <p:ext uri="{D42A27DB-BD31-4B8C-83A1-F6EECF244321}">
                <p14:modId xmlns:p14="http://schemas.microsoft.com/office/powerpoint/2010/main" val="3405399265"/>
              </p:ext>
            </p:extLst>
          </p:nvPr>
        </p:nvGraphicFramePr>
        <p:xfrm>
          <a:off x="148361" y="699542"/>
          <a:ext cx="8839200" cy="3960440"/>
        </p:xfrm>
        <a:graphic>
          <a:graphicData uri="http://schemas.openxmlformats.org/drawingml/2006/table">
            <a:tbl>
              <a:tblPr firstRow="1" firstCol="1" bandRow="1">
                <a:tableStyleId>{5C22544A-7EE6-4342-B048-85BDC9FD1C3A}</a:tableStyleId>
              </a:tblPr>
              <a:tblGrid>
                <a:gridCol w="1759343">
                  <a:extLst>
                    <a:ext uri="{9D8B030D-6E8A-4147-A177-3AD203B41FA5}">
                      <a16:colId xmlns:a16="http://schemas.microsoft.com/office/drawing/2014/main" val="2149707641"/>
                    </a:ext>
                  </a:extLst>
                </a:gridCol>
                <a:gridCol w="7079857">
                  <a:extLst>
                    <a:ext uri="{9D8B030D-6E8A-4147-A177-3AD203B41FA5}">
                      <a16:colId xmlns:a16="http://schemas.microsoft.com/office/drawing/2014/main" val="2655425090"/>
                    </a:ext>
                  </a:extLst>
                </a:gridCol>
              </a:tblGrid>
              <a:tr h="374856">
                <a:tc>
                  <a:txBody>
                    <a:bodyPr/>
                    <a:lstStyle/>
                    <a:p>
                      <a:pPr marL="0" marR="0" algn="just">
                        <a:lnSpc>
                          <a:spcPct val="115000"/>
                        </a:lnSpc>
                        <a:spcBef>
                          <a:spcPts val="0"/>
                        </a:spcBef>
                        <a:spcAft>
                          <a:spcPts val="600"/>
                        </a:spcAft>
                      </a:pPr>
                      <a:r>
                        <a:rPr lang="en-US" sz="1200" dirty="0">
                          <a:effectLst/>
                        </a:rPr>
                        <a:t>Role </a:t>
                      </a:r>
                      <a:endParaRPr lang="en-US" sz="105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lnSpc>
                          <a:spcPct val="115000"/>
                        </a:lnSpc>
                        <a:spcBef>
                          <a:spcPts val="0"/>
                        </a:spcBef>
                        <a:spcAft>
                          <a:spcPts val="600"/>
                        </a:spcAft>
                      </a:pPr>
                      <a:r>
                        <a:rPr lang="en-US" sz="1200" dirty="0">
                          <a:effectLst/>
                        </a:rPr>
                        <a:t>Key Responsibilities</a:t>
                      </a:r>
                      <a:endParaRPr lang="en-US" sz="105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661202470"/>
                  </a:ext>
                </a:extLst>
              </a:tr>
              <a:tr h="1629812">
                <a:tc>
                  <a:txBody>
                    <a:bodyPr/>
                    <a:lstStyle/>
                    <a:p>
                      <a:pPr marL="0" marR="0" algn="l">
                        <a:lnSpc>
                          <a:spcPct val="100000"/>
                        </a:lnSpc>
                        <a:spcBef>
                          <a:spcPts val="0"/>
                        </a:spcBef>
                        <a:spcAft>
                          <a:spcPts val="600"/>
                        </a:spcAft>
                      </a:pPr>
                      <a:r>
                        <a:rPr lang="en-US" sz="1200" dirty="0">
                          <a:effectLst/>
                        </a:rPr>
                        <a:t>Project</a:t>
                      </a:r>
                      <a:r>
                        <a:rPr lang="en-US" sz="1200" baseline="0" dirty="0">
                          <a:effectLst/>
                        </a:rPr>
                        <a:t> Manager (PMO Office)</a:t>
                      </a:r>
                      <a:endParaRPr lang="en-US" sz="105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171450" lvl="0" indent="-171450">
                        <a:buFont typeface="Arial" panose="020B0604020202020204" pitchFamily="34" charset="0"/>
                        <a:buChar char="•"/>
                      </a:pPr>
                      <a:r>
                        <a:rPr lang="en-US" sz="1400" kern="1200" dirty="0">
                          <a:effectLst/>
                        </a:rPr>
                        <a:t>Single point of contact from Signet for key facilitation and escalations</a:t>
                      </a:r>
                    </a:p>
                    <a:p>
                      <a:pPr marL="171450" lvl="0" indent="-171450">
                        <a:buFont typeface="Arial" panose="020B0604020202020204" pitchFamily="34" charset="0"/>
                        <a:buChar char="•"/>
                      </a:pPr>
                      <a:r>
                        <a:rPr lang="en-US" sz="1400" kern="1200" dirty="0">
                          <a:effectLst/>
                        </a:rPr>
                        <a:t>Mitigate the project risks on time</a:t>
                      </a:r>
                    </a:p>
                    <a:p>
                      <a:pPr marL="171450" lvl="0" indent="-171450">
                        <a:buFont typeface="Arial" panose="020B0604020202020204" pitchFamily="34" charset="0"/>
                        <a:buChar char="•"/>
                      </a:pPr>
                      <a:r>
                        <a:rPr lang="en-US" sz="1400" kern="1200" dirty="0">
                          <a:effectLst/>
                        </a:rPr>
                        <a:t>Review and allocate other Signet technical and business SME time as per the plan requested by Cognizant</a:t>
                      </a:r>
                    </a:p>
                    <a:p>
                      <a:pPr marL="171450" lvl="0" indent="-171450">
                        <a:buFont typeface="Arial" panose="020B0604020202020204" pitchFamily="34" charset="0"/>
                        <a:buChar char="•"/>
                      </a:pPr>
                      <a:r>
                        <a:rPr lang="en-US" sz="1400" kern="1200" dirty="0">
                          <a:effectLst/>
                        </a:rPr>
                        <a:t>Coordinate with other internal Signet teams for providing all relevant infrastructure including environments for development of the new application, within the schedule requested by Cognizant</a:t>
                      </a:r>
                      <a:endParaRPr lang="en-US" sz="1400" kern="1200" dirty="0">
                        <a:solidFill>
                          <a:schemeClr val="dk1"/>
                        </a:solidFill>
                        <a:effectLst/>
                        <a:latin typeface="Calibri" panose="020F0502020204030204" pitchFamily="34" charset="0"/>
                        <a:ea typeface="+mn-ea"/>
                        <a:cs typeface="Calibri" panose="020F0502020204030204" pitchFamily="34" charset="0"/>
                      </a:endParaRPr>
                    </a:p>
                  </a:txBody>
                  <a:tcPr marL="68580" marR="68580" marT="0" marB="0"/>
                </a:tc>
                <a:extLst>
                  <a:ext uri="{0D108BD9-81ED-4DB2-BD59-A6C34878D82A}">
                    <a16:rowId xmlns:a16="http://schemas.microsoft.com/office/drawing/2014/main" val="1226063223"/>
                  </a:ext>
                </a:extLst>
              </a:tr>
              <a:tr h="651924">
                <a:tc>
                  <a:txBody>
                    <a:bodyPr/>
                    <a:lstStyle/>
                    <a:p>
                      <a:pPr marL="0" marR="0" algn="l">
                        <a:lnSpc>
                          <a:spcPct val="115000"/>
                        </a:lnSpc>
                        <a:spcBef>
                          <a:spcPts val="0"/>
                        </a:spcBef>
                        <a:spcAft>
                          <a:spcPts val="600"/>
                        </a:spcAft>
                      </a:pPr>
                      <a:r>
                        <a:rPr lang="en-US" sz="1200" dirty="0">
                          <a:effectLst/>
                        </a:rPr>
                        <a:t>Business &amp; Application SMEs</a:t>
                      </a:r>
                      <a:endParaRPr lang="en-US" sz="105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171450" lvl="0" indent="-171450">
                        <a:buFont typeface="Arial" panose="020B0604020202020204" pitchFamily="34" charset="0"/>
                        <a:buChar char="•"/>
                      </a:pPr>
                      <a:r>
                        <a:rPr lang="en-US" sz="1400" kern="1200" dirty="0">
                          <a:effectLst/>
                        </a:rPr>
                        <a:t> Provide inputs to wireframe and visual design</a:t>
                      </a:r>
                    </a:p>
                    <a:p>
                      <a:pPr marL="171450" lvl="0" indent="-171450">
                        <a:buFont typeface="Arial" panose="020B0604020202020204" pitchFamily="34" charset="0"/>
                        <a:buChar char="•"/>
                      </a:pPr>
                      <a:r>
                        <a:rPr lang="en-US" sz="1400" kern="1200" dirty="0">
                          <a:effectLst/>
                        </a:rPr>
                        <a:t> Provide sign off on requirements, wireframe, visual design and html</a:t>
                      </a:r>
                    </a:p>
                    <a:p>
                      <a:pPr marL="171450" lvl="0" indent="-171450">
                        <a:buFont typeface="Arial" panose="020B0604020202020204" pitchFamily="34" charset="0"/>
                        <a:buChar char="•"/>
                      </a:pPr>
                      <a:r>
                        <a:rPr lang="en-US" sz="1400" kern="1200" dirty="0">
                          <a:effectLst/>
                        </a:rPr>
                        <a:t> Review and signoff of reverse engineering document</a:t>
                      </a:r>
                      <a:endParaRPr lang="en-US" sz="1400" kern="1200" dirty="0">
                        <a:solidFill>
                          <a:schemeClr val="dk1"/>
                        </a:solidFill>
                        <a:effectLst/>
                        <a:latin typeface="Calibri" panose="020F0502020204030204" pitchFamily="34" charset="0"/>
                        <a:ea typeface="+mn-ea"/>
                        <a:cs typeface="Calibri" panose="020F0502020204030204" pitchFamily="34" charset="0"/>
                      </a:endParaRPr>
                    </a:p>
                  </a:txBody>
                  <a:tcPr marL="68580" marR="68580" marT="0" marB="0"/>
                </a:tc>
                <a:extLst>
                  <a:ext uri="{0D108BD9-81ED-4DB2-BD59-A6C34878D82A}">
                    <a16:rowId xmlns:a16="http://schemas.microsoft.com/office/drawing/2014/main" val="2915341128"/>
                  </a:ext>
                </a:extLst>
              </a:tr>
              <a:tr h="651924">
                <a:tc>
                  <a:txBody>
                    <a:bodyPr/>
                    <a:lstStyle/>
                    <a:p>
                      <a:pPr marL="0" marR="0" algn="l">
                        <a:lnSpc>
                          <a:spcPct val="115000"/>
                        </a:lnSpc>
                        <a:spcBef>
                          <a:spcPts val="0"/>
                        </a:spcBef>
                        <a:spcAft>
                          <a:spcPts val="600"/>
                        </a:spcAft>
                      </a:pPr>
                      <a:r>
                        <a:rPr lang="en-US" sz="1050" dirty="0">
                          <a:effectLst/>
                        </a:rPr>
                        <a:t>Architect</a:t>
                      </a:r>
                      <a:endParaRPr lang="en-US" sz="105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171450" lvl="0" indent="-171450">
                        <a:buFont typeface="Arial" panose="020B0604020202020204" pitchFamily="34" charset="0"/>
                        <a:buChar char="•"/>
                      </a:pPr>
                      <a:r>
                        <a:rPr lang="en-US" sz="1400" kern="1200" dirty="0">
                          <a:effectLst/>
                        </a:rPr>
                        <a:t>Sign off on technology stack and non-functional requirements</a:t>
                      </a:r>
                    </a:p>
                    <a:p>
                      <a:pPr marL="171450" lvl="0" indent="-171450">
                        <a:buFont typeface="Arial" panose="020B0604020202020204" pitchFamily="34" charset="0"/>
                        <a:buChar char="•"/>
                      </a:pPr>
                      <a:r>
                        <a:rPr lang="en-US" sz="1400" kern="1200" dirty="0">
                          <a:effectLst/>
                        </a:rPr>
                        <a:t>Review and sign off design document and architecture blueprint</a:t>
                      </a:r>
                      <a:endParaRPr lang="en-US" sz="1400" kern="1200" dirty="0">
                        <a:solidFill>
                          <a:schemeClr val="dk1"/>
                        </a:solidFill>
                        <a:effectLst/>
                        <a:latin typeface="Calibri" panose="020F0502020204030204" pitchFamily="34" charset="0"/>
                        <a:ea typeface="+mn-ea"/>
                        <a:cs typeface="Calibri" panose="020F0502020204030204" pitchFamily="34" charset="0"/>
                      </a:endParaRPr>
                    </a:p>
                  </a:txBody>
                  <a:tcPr marL="68580" marR="68580" marT="0" marB="0"/>
                </a:tc>
                <a:extLst>
                  <a:ext uri="{0D108BD9-81ED-4DB2-BD59-A6C34878D82A}">
                    <a16:rowId xmlns:a16="http://schemas.microsoft.com/office/drawing/2014/main" val="2264915248"/>
                  </a:ext>
                </a:extLst>
              </a:tr>
              <a:tr h="651924">
                <a:tc>
                  <a:txBody>
                    <a:bodyPr/>
                    <a:lstStyle/>
                    <a:p>
                      <a:pPr marL="0" marR="0" algn="l">
                        <a:lnSpc>
                          <a:spcPct val="115000"/>
                        </a:lnSpc>
                        <a:spcBef>
                          <a:spcPts val="0"/>
                        </a:spcBef>
                        <a:spcAft>
                          <a:spcPts val="600"/>
                        </a:spcAft>
                      </a:pPr>
                      <a:r>
                        <a:rPr lang="en-US" sz="1200" dirty="0">
                          <a:effectLst/>
                        </a:rPr>
                        <a:t>Infrastructure SME</a:t>
                      </a:r>
                      <a:endParaRPr lang="en-US" sz="105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171450" indent="-171450">
                        <a:buFont typeface="Arial" panose="020B0604020202020204" pitchFamily="34" charset="0"/>
                        <a:buChar char="•"/>
                      </a:pPr>
                      <a:r>
                        <a:rPr lang="en-US" sz="1400" kern="1200" dirty="0">
                          <a:effectLst/>
                        </a:rPr>
                        <a:t>Provide all required access to Cognizant resources to perform reverse engineering and development</a:t>
                      </a:r>
                    </a:p>
                    <a:p>
                      <a:pPr marL="171450" indent="-171450">
                        <a:buFont typeface="Arial" panose="020B0604020202020204" pitchFamily="34" charset="0"/>
                        <a:buChar char="•"/>
                      </a:pPr>
                      <a:r>
                        <a:rPr lang="en-US" sz="1400" kern="1200" dirty="0">
                          <a:effectLst/>
                        </a:rPr>
                        <a:t>Assist with relevant information relating to existing integrations for IMS system</a:t>
                      </a:r>
                      <a:endParaRPr lang="en-US" sz="1400" kern="1200" dirty="0">
                        <a:solidFill>
                          <a:schemeClr val="dk1"/>
                        </a:solidFill>
                        <a:effectLst/>
                        <a:latin typeface="Calibri" panose="020F0502020204030204" pitchFamily="34" charset="0"/>
                        <a:ea typeface="+mn-ea"/>
                        <a:cs typeface="Calibri" panose="020F0502020204030204" pitchFamily="34" charset="0"/>
                      </a:endParaRPr>
                    </a:p>
                  </a:txBody>
                  <a:tcPr marL="68580" marR="68580" marT="0" marB="0"/>
                </a:tc>
                <a:extLst>
                  <a:ext uri="{0D108BD9-81ED-4DB2-BD59-A6C34878D82A}">
                    <a16:rowId xmlns:a16="http://schemas.microsoft.com/office/drawing/2014/main" val="645228646"/>
                  </a:ext>
                </a:extLst>
              </a:tr>
            </a:tbl>
          </a:graphicData>
        </a:graphic>
      </p:graphicFrame>
    </p:spTree>
    <p:extLst>
      <p:ext uri="{BB962C8B-B14F-4D97-AF65-F5344CB8AC3E}">
        <p14:creationId xmlns:p14="http://schemas.microsoft.com/office/powerpoint/2010/main" val="9237720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Application Maintenance &amp; Support</a:t>
            </a:r>
            <a:endParaRPr lang="en-US" dirty="0"/>
          </a:p>
        </p:txBody>
      </p:sp>
    </p:spTree>
    <p:extLst>
      <p:ext uri="{BB962C8B-B14F-4D97-AF65-F5344CB8AC3E}">
        <p14:creationId xmlns:p14="http://schemas.microsoft.com/office/powerpoint/2010/main" val="10303266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3651870"/>
            <a:ext cx="9164602" cy="1097280"/>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solidFill>
                <a:prstClr val="black"/>
              </a:solidFill>
              <a:latin typeface="Arial" pitchFamily="-12" charset="0"/>
              <a:ea typeface="ＭＳ Ｐゴシック" pitchFamily="-12" charset="-128"/>
              <a:cs typeface="ＭＳ Ｐゴシック" pitchFamily="-12" charset="-128"/>
            </a:endParaRPr>
          </a:p>
        </p:txBody>
      </p:sp>
      <p:sp>
        <p:nvSpPr>
          <p:cNvPr id="14" name="Rectangle 13"/>
          <p:cNvSpPr/>
          <p:nvPr/>
        </p:nvSpPr>
        <p:spPr bwMode="auto">
          <a:xfrm>
            <a:off x="4592602" y="1154114"/>
            <a:ext cx="4572000" cy="2475590"/>
          </a:xfrm>
          <a:prstGeom prst="rect">
            <a:avLst/>
          </a:prstGeom>
          <a:solidFill>
            <a:schemeClr val="accent5">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solidFill>
                <a:prstClr val="black"/>
              </a:solidFill>
              <a:latin typeface="Arial" pitchFamily="-12" charset="0"/>
              <a:ea typeface="ＭＳ Ｐゴシック" pitchFamily="-12" charset="-128"/>
              <a:cs typeface="ＭＳ Ｐゴシック" pitchFamily="-12" charset="-128"/>
            </a:endParaRPr>
          </a:p>
        </p:txBody>
      </p:sp>
      <p:sp>
        <p:nvSpPr>
          <p:cNvPr id="3" name="Rectangle 2"/>
          <p:cNvSpPr/>
          <p:nvPr/>
        </p:nvSpPr>
        <p:spPr bwMode="auto">
          <a:xfrm>
            <a:off x="10301" y="1154114"/>
            <a:ext cx="4572000" cy="2475590"/>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solidFill>
                <a:prstClr val="black"/>
              </a:solidFill>
              <a:latin typeface="Arial" pitchFamily="-12" charset="0"/>
              <a:ea typeface="ＭＳ Ｐゴシック" pitchFamily="-12" charset="-128"/>
              <a:cs typeface="ＭＳ Ｐゴシック" pitchFamily="-12" charset="-128"/>
            </a:endParaRPr>
          </a:p>
        </p:txBody>
      </p:sp>
      <p:sp>
        <p:nvSpPr>
          <p:cNvPr id="2" name="Title 1"/>
          <p:cNvSpPr>
            <a:spLocks noGrp="1"/>
          </p:cNvSpPr>
          <p:nvPr>
            <p:ph type="title"/>
          </p:nvPr>
        </p:nvSpPr>
        <p:spPr/>
        <p:txBody>
          <a:bodyPr/>
          <a:lstStyle/>
          <a:p>
            <a:r>
              <a:rPr lang="en-US" dirty="0"/>
              <a:t>Application Support Managed Services Scope</a:t>
            </a:r>
          </a:p>
        </p:txBody>
      </p:sp>
      <p:sp>
        <p:nvSpPr>
          <p:cNvPr id="56" name="TextBox 55"/>
          <p:cNvSpPr txBox="1"/>
          <p:nvPr/>
        </p:nvSpPr>
        <p:spPr bwMode="auto">
          <a:xfrm>
            <a:off x="236293" y="1142457"/>
            <a:ext cx="1728192" cy="307777"/>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i="1" dirty="0" smtClean="0">
                <a:solidFill>
                  <a:prstClr val="black"/>
                </a:solidFill>
                <a:latin typeface="Calibri" panose="020F0502020204030204" pitchFamily="34" charset="0"/>
              </a:rPr>
              <a:t>In Scope</a:t>
            </a:r>
          </a:p>
        </p:txBody>
      </p:sp>
      <p:sp>
        <p:nvSpPr>
          <p:cNvPr id="64" name="Rectangle 63"/>
          <p:cNvSpPr/>
          <p:nvPr/>
        </p:nvSpPr>
        <p:spPr>
          <a:xfrm>
            <a:off x="-269874" y="479079"/>
            <a:ext cx="9434476" cy="646331"/>
          </a:xfrm>
          <a:prstGeom prst="rect">
            <a:avLst/>
          </a:prstGeom>
        </p:spPr>
        <p:txBody>
          <a:bodyPr wrap="square">
            <a:spAutoFit/>
          </a:bodyPr>
          <a:lstStyle/>
          <a:p>
            <a:pPr marL="457200" lvl="1" indent="0">
              <a:lnSpc>
                <a:spcPct val="150000"/>
              </a:lnSpc>
              <a:spcBef>
                <a:spcPts val="0"/>
              </a:spcBef>
              <a:spcAft>
                <a:spcPts val="600"/>
              </a:spcAft>
            </a:pPr>
            <a:r>
              <a:rPr lang="en-US" sz="1200" b="0" dirty="0">
                <a:solidFill>
                  <a:prstClr val="black"/>
                </a:solidFill>
                <a:latin typeface="Calibri" panose="020F0502020204030204" pitchFamily="34" charset="0"/>
              </a:rPr>
              <a:t>The Scope of work includes Level 2 and Level 3 support comprising Incident Management, Problem Management and Change Management of modernized IMS application</a:t>
            </a:r>
            <a:r>
              <a:rPr lang="en-US" sz="1200" b="0" dirty="0" smtClean="0">
                <a:solidFill>
                  <a:prstClr val="black"/>
                </a:solidFill>
                <a:latin typeface="Calibri" panose="020F0502020204030204" pitchFamily="34" charset="0"/>
              </a:rPr>
              <a:t>.</a:t>
            </a:r>
            <a:endParaRPr lang="en-US" sz="1200" b="0" dirty="0">
              <a:solidFill>
                <a:prstClr val="black"/>
              </a:solidFill>
              <a:latin typeface="Calibri" panose="020F0502020204030204" pitchFamily="34" charset="0"/>
            </a:endParaRPr>
          </a:p>
        </p:txBody>
      </p:sp>
      <p:sp>
        <p:nvSpPr>
          <p:cNvPr id="8" name="TextBox 7"/>
          <p:cNvSpPr txBox="1"/>
          <p:nvPr/>
        </p:nvSpPr>
        <p:spPr bwMode="auto">
          <a:xfrm>
            <a:off x="4644008" y="1131590"/>
            <a:ext cx="1584176" cy="307777"/>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i="1" dirty="0" smtClean="0">
                <a:solidFill>
                  <a:prstClr val="black"/>
                </a:solidFill>
                <a:latin typeface="Calibri" panose="020F0502020204030204" pitchFamily="34" charset="0"/>
              </a:rPr>
              <a:t>Out of Scope</a:t>
            </a:r>
            <a:endParaRPr lang="en-US" sz="1400" i="1" dirty="0">
              <a:solidFill>
                <a:prstClr val="black"/>
              </a:solidFill>
              <a:latin typeface="Calibri" panose="020F0502020204030204" pitchFamily="34" charset="0"/>
            </a:endParaRPr>
          </a:p>
        </p:txBody>
      </p:sp>
      <p:sp>
        <p:nvSpPr>
          <p:cNvPr id="9" name="TextBox 8"/>
          <p:cNvSpPr txBox="1"/>
          <p:nvPr/>
        </p:nvSpPr>
        <p:spPr bwMode="auto">
          <a:xfrm>
            <a:off x="205083" y="3687461"/>
            <a:ext cx="1728192" cy="307777"/>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i="1" dirty="0" smtClean="0">
                <a:solidFill>
                  <a:prstClr val="black"/>
                </a:solidFill>
                <a:latin typeface="Calibri" panose="020F0502020204030204" pitchFamily="34" charset="0"/>
              </a:rPr>
              <a:t>Support Window</a:t>
            </a:r>
            <a:endParaRPr lang="en-US" sz="1400" i="1" dirty="0">
              <a:solidFill>
                <a:prstClr val="black"/>
              </a:solidFill>
              <a:latin typeface="Calibri" panose="020F0502020204030204" pitchFamily="34" charset="0"/>
            </a:endParaRPr>
          </a:p>
        </p:txBody>
      </p:sp>
      <p:sp>
        <p:nvSpPr>
          <p:cNvPr id="10" name="Rectangle 9"/>
          <p:cNvSpPr/>
          <p:nvPr/>
        </p:nvSpPr>
        <p:spPr>
          <a:xfrm>
            <a:off x="-185204" y="1563638"/>
            <a:ext cx="4191918" cy="1823576"/>
          </a:xfrm>
          <a:prstGeom prst="rect">
            <a:avLst/>
          </a:prstGeom>
        </p:spPr>
        <p:txBody>
          <a:bodyPr wrap="square">
            <a:spAutoFit/>
          </a:bodyPr>
          <a:lstStyle/>
          <a:p>
            <a:pPr marL="742950" lvl="1" indent="-285750">
              <a:lnSpc>
                <a:spcPts val="1300"/>
              </a:lnSpc>
              <a:spcBef>
                <a:spcPts val="0"/>
              </a:spcBef>
              <a:spcAft>
                <a:spcPts val="600"/>
              </a:spcAft>
              <a:buFont typeface="+mj-lt"/>
              <a:buAutoNum type="arabicPeriod"/>
            </a:pPr>
            <a:r>
              <a:rPr lang="en-US" sz="1200" b="0" dirty="0" smtClean="0">
                <a:solidFill>
                  <a:prstClr val="black"/>
                </a:solidFill>
                <a:latin typeface="Calibri" panose="020F0502020204030204" pitchFamily="34" charset="0"/>
              </a:rPr>
              <a:t>Incident Management- Investigate, diagnose and resolve incidents</a:t>
            </a:r>
          </a:p>
          <a:p>
            <a:pPr marL="742950" lvl="1" indent="-285750">
              <a:lnSpc>
                <a:spcPts val="1300"/>
              </a:lnSpc>
              <a:spcBef>
                <a:spcPts val="0"/>
              </a:spcBef>
              <a:spcAft>
                <a:spcPts val="600"/>
              </a:spcAft>
              <a:buFont typeface="+mj-lt"/>
              <a:buAutoNum type="arabicPeriod"/>
            </a:pPr>
            <a:r>
              <a:rPr lang="en-US" sz="1200" b="0" dirty="0" smtClean="0">
                <a:solidFill>
                  <a:prstClr val="black"/>
                </a:solidFill>
                <a:latin typeface="Calibri" panose="020F0502020204030204" pitchFamily="34" charset="0"/>
              </a:rPr>
              <a:t>Service Request Fulfilment- Focus on non-standard service requests, not documented in knowledge database</a:t>
            </a:r>
          </a:p>
          <a:p>
            <a:pPr marL="742950" lvl="1" indent="-285750">
              <a:lnSpc>
                <a:spcPts val="1300"/>
              </a:lnSpc>
              <a:spcBef>
                <a:spcPts val="0"/>
              </a:spcBef>
              <a:spcAft>
                <a:spcPts val="600"/>
              </a:spcAft>
              <a:buFont typeface="+mj-lt"/>
              <a:buAutoNum type="arabicPeriod"/>
            </a:pPr>
            <a:r>
              <a:rPr lang="en-US" sz="1200" b="0" dirty="0" smtClean="0">
                <a:solidFill>
                  <a:prstClr val="black"/>
                </a:solidFill>
                <a:latin typeface="Calibri" panose="020F0502020204030204" pitchFamily="34" charset="0"/>
              </a:rPr>
              <a:t>Problem Management- Root cause analysis to prevent high priority and recurring incidents</a:t>
            </a:r>
          </a:p>
          <a:p>
            <a:pPr marL="742950" lvl="1" indent="-285750">
              <a:lnSpc>
                <a:spcPts val="1300"/>
              </a:lnSpc>
              <a:spcBef>
                <a:spcPts val="0"/>
              </a:spcBef>
              <a:spcAft>
                <a:spcPts val="600"/>
              </a:spcAft>
              <a:buFont typeface="+mj-lt"/>
              <a:buAutoNum type="arabicPeriod"/>
            </a:pPr>
            <a:r>
              <a:rPr lang="en-US" sz="1200" b="0" dirty="0" smtClean="0">
                <a:solidFill>
                  <a:prstClr val="black"/>
                </a:solidFill>
                <a:latin typeface="Calibri" panose="020F0502020204030204" pitchFamily="34" charset="0"/>
              </a:rPr>
              <a:t>Change Management -  including minor enhancements less than 80 hours effort </a:t>
            </a:r>
            <a:endParaRPr lang="en-US" sz="1800" b="0" dirty="0">
              <a:solidFill>
                <a:prstClr val="black"/>
              </a:solidFill>
              <a:latin typeface="Calibri" panose="020F0502020204030204" pitchFamily="34" charset="0"/>
            </a:endParaRPr>
          </a:p>
        </p:txBody>
      </p:sp>
      <p:sp>
        <p:nvSpPr>
          <p:cNvPr id="5" name="Rectangle 4"/>
          <p:cNvSpPr/>
          <p:nvPr/>
        </p:nvSpPr>
        <p:spPr>
          <a:xfrm>
            <a:off x="-185204" y="3939978"/>
            <a:ext cx="9329204" cy="792012"/>
          </a:xfrm>
          <a:prstGeom prst="rect">
            <a:avLst/>
          </a:prstGeom>
        </p:spPr>
        <p:txBody>
          <a:bodyPr wrap="square">
            <a:spAutoFit/>
          </a:bodyPr>
          <a:lstStyle/>
          <a:p>
            <a:pPr marL="457200" marR="73025" lvl="1" indent="0" eaLnBrk="0" hangingPunct="0">
              <a:lnSpc>
                <a:spcPct val="115000"/>
              </a:lnSpc>
              <a:spcBef>
                <a:spcPts val="0"/>
              </a:spcBef>
              <a:spcAft>
                <a:spcPts val="600"/>
              </a:spcAft>
            </a:pPr>
            <a:r>
              <a:rPr lang="en-US" sz="1200" b="0" dirty="0">
                <a:solidFill>
                  <a:prstClr val="black"/>
                </a:solidFill>
                <a:latin typeface="Calibri" panose="020F0502020204030204" pitchFamily="34" charset="0"/>
              </a:rPr>
              <a:t>Cognizant is proposing service window as mentioned below:</a:t>
            </a:r>
          </a:p>
          <a:p>
            <a:pPr marL="742950" lvl="1" indent="-285750" eaLnBrk="0" hangingPunct="0">
              <a:lnSpc>
                <a:spcPts val="1300"/>
              </a:lnSpc>
              <a:spcBef>
                <a:spcPts val="0"/>
              </a:spcBef>
              <a:spcAft>
                <a:spcPts val="600"/>
              </a:spcAft>
              <a:buFont typeface="+mj-lt"/>
              <a:buAutoNum type="arabicPeriod"/>
            </a:pPr>
            <a:r>
              <a:rPr lang="en-US" sz="1200" b="0" dirty="0">
                <a:solidFill>
                  <a:prstClr val="black"/>
                </a:solidFill>
                <a:latin typeface="Calibri" panose="020F0502020204030204" pitchFamily="34" charset="0"/>
              </a:rPr>
              <a:t>Support during normal hours of operations at onsite (EST) and at offshore (IST)</a:t>
            </a:r>
          </a:p>
          <a:p>
            <a:pPr marL="742950" lvl="1" indent="-285750" eaLnBrk="0" hangingPunct="0">
              <a:lnSpc>
                <a:spcPts val="1300"/>
              </a:lnSpc>
              <a:spcBef>
                <a:spcPts val="0"/>
              </a:spcBef>
              <a:spcAft>
                <a:spcPts val="600"/>
              </a:spcAft>
              <a:buFont typeface="+mj-lt"/>
              <a:buAutoNum type="arabicPeriod"/>
            </a:pPr>
            <a:r>
              <a:rPr lang="en-US" sz="1200" b="0" dirty="0">
                <a:solidFill>
                  <a:prstClr val="black"/>
                </a:solidFill>
                <a:latin typeface="Calibri" panose="020F0502020204030204" pitchFamily="34" charset="0"/>
              </a:rPr>
              <a:t>24X7 Support through On-call for P1 and P2 tickets, post notification about the same from Help Desk/Service Now alerts</a:t>
            </a:r>
          </a:p>
        </p:txBody>
      </p:sp>
      <p:sp>
        <p:nvSpPr>
          <p:cNvPr id="6" name="Rectangle 5"/>
          <p:cNvSpPr/>
          <p:nvPr/>
        </p:nvSpPr>
        <p:spPr>
          <a:xfrm>
            <a:off x="4229768" y="1563638"/>
            <a:ext cx="4914232" cy="2054409"/>
          </a:xfrm>
          <a:prstGeom prst="rect">
            <a:avLst/>
          </a:prstGeom>
        </p:spPr>
        <p:txBody>
          <a:bodyPr wrap="square">
            <a:spAutoFit/>
          </a:bodyPr>
          <a:lstStyle/>
          <a:p>
            <a:pPr marL="742950" lvl="1" indent="-285750" eaLnBrk="0" hangingPunct="0">
              <a:lnSpc>
                <a:spcPts val="1300"/>
              </a:lnSpc>
              <a:spcBef>
                <a:spcPts val="0"/>
              </a:spcBef>
              <a:spcAft>
                <a:spcPts val="600"/>
              </a:spcAft>
              <a:buFont typeface="+mj-lt"/>
              <a:buAutoNum type="arabicPeriod"/>
            </a:pPr>
            <a:r>
              <a:rPr lang="en-US" sz="1200" b="0" dirty="0">
                <a:solidFill>
                  <a:prstClr val="black"/>
                </a:solidFill>
                <a:latin typeface="Calibri" panose="020F0502020204030204" pitchFamily="34" charset="0"/>
              </a:rPr>
              <a:t>Level 1 support– Help desk</a:t>
            </a:r>
          </a:p>
          <a:p>
            <a:pPr marL="742950" lvl="1" indent="-285750" eaLnBrk="0" hangingPunct="0">
              <a:lnSpc>
                <a:spcPts val="1300"/>
              </a:lnSpc>
              <a:spcBef>
                <a:spcPts val="0"/>
              </a:spcBef>
              <a:spcAft>
                <a:spcPts val="600"/>
              </a:spcAft>
              <a:buFont typeface="+mj-lt"/>
              <a:buAutoNum type="arabicPeriod"/>
            </a:pPr>
            <a:r>
              <a:rPr lang="en-US" sz="1200" b="0" dirty="0">
                <a:solidFill>
                  <a:prstClr val="black"/>
                </a:solidFill>
                <a:latin typeface="Calibri" panose="020F0502020204030204" pitchFamily="34" charset="0"/>
              </a:rPr>
              <a:t>Batch Support</a:t>
            </a:r>
          </a:p>
          <a:p>
            <a:pPr marL="742950" lvl="1" indent="-285750" eaLnBrk="0" hangingPunct="0">
              <a:lnSpc>
                <a:spcPts val="1300"/>
              </a:lnSpc>
              <a:spcBef>
                <a:spcPts val="0"/>
              </a:spcBef>
              <a:spcAft>
                <a:spcPts val="600"/>
              </a:spcAft>
              <a:buFont typeface="+mj-lt"/>
              <a:buAutoNum type="arabicPeriod"/>
            </a:pPr>
            <a:r>
              <a:rPr lang="en-US" sz="1200" b="0" dirty="0">
                <a:solidFill>
                  <a:prstClr val="black"/>
                </a:solidFill>
                <a:latin typeface="Calibri" panose="020F0502020204030204" pitchFamily="34" charset="0"/>
              </a:rPr>
              <a:t>Database administration, monitoring and management</a:t>
            </a:r>
          </a:p>
          <a:p>
            <a:pPr marL="742950" lvl="1" indent="-285750" eaLnBrk="0" hangingPunct="0">
              <a:lnSpc>
                <a:spcPts val="1300"/>
              </a:lnSpc>
              <a:spcBef>
                <a:spcPts val="0"/>
              </a:spcBef>
              <a:spcAft>
                <a:spcPts val="600"/>
              </a:spcAft>
              <a:buFont typeface="+mj-lt"/>
              <a:buAutoNum type="arabicPeriod"/>
            </a:pPr>
            <a:r>
              <a:rPr lang="en-US" sz="1200" b="0" dirty="0">
                <a:solidFill>
                  <a:prstClr val="black"/>
                </a:solidFill>
                <a:latin typeface="Calibri" panose="020F0502020204030204" pitchFamily="34" charset="0"/>
              </a:rPr>
              <a:t>Infrastructure administration, monitoring and management</a:t>
            </a:r>
          </a:p>
          <a:p>
            <a:pPr marL="742950" lvl="1" indent="-285750" eaLnBrk="0" hangingPunct="0">
              <a:lnSpc>
                <a:spcPts val="1300"/>
              </a:lnSpc>
              <a:spcBef>
                <a:spcPts val="0"/>
              </a:spcBef>
              <a:spcAft>
                <a:spcPts val="600"/>
              </a:spcAft>
              <a:buFont typeface="+mj-lt"/>
              <a:buAutoNum type="arabicPeriod"/>
            </a:pPr>
            <a:r>
              <a:rPr lang="en-US" sz="1200" b="0" dirty="0">
                <a:solidFill>
                  <a:prstClr val="black"/>
                </a:solidFill>
                <a:latin typeface="Calibri" panose="020F0502020204030204" pitchFamily="34" charset="0"/>
              </a:rPr>
              <a:t>Identity and access management of the application.</a:t>
            </a:r>
          </a:p>
          <a:p>
            <a:pPr marL="742950" lvl="1" indent="-285750" eaLnBrk="0" hangingPunct="0">
              <a:lnSpc>
                <a:spcPts val="1300"/>
              </a:lnSpc>
              <a:spcBef>
                <a:spcPts val="0"/>
              </a:spcBef>
              <a:spcAft>
                <a:spcPts val="600"/>
              </a:spcAft>
              <a:buFont typeface="+mj-lt"/>
              <a:buAutoNum type="arabicPeriod"/>
            </a:pPr>
            <a:r>
              <a:rPr lang="en-US" sz="1200" b="0" dirty="0">
                <a:solidFill>
                  <a:prstClr val="black"/>
                </a:solidFill>
                <a:latin typeface="Calibri" panose="020F0502020204030204" pitchFamily="34" charset="0"/>
              </a:rPr>
              <a:t>Application Support for Delphi Application during parallel run and/or till Delphi application is sunset</a:t>
            </a:r>
          </a:p>
          <a:p>
            <a:pPr marL="742950" lvl="1" indent="-285750" eaLnBrk="0" hangingPunct="0">
              <a:lnSpc>
                <a:spcPts val="1300"/>
              </a:lnSpc>
              <a:spcBef>
                <a:spcPts val="0"/>
              </a:spcBef>
              <a:spcAft>
                <a:spcPts val="600"/>
              </a:spcAft>
              <a:buFont typeface="+mj-lt"/>
              <a:buAutoNum type="arabicPeriod"/>
            </a:pPr>
            <a:r>
              <a:rPr lang="en-US" sz="1200" b="0" dirty="0">
                <a:solidFill>
                  <a:prstClr val="black"/>
                </a:solidFill>
                <a:latin typeface="Calibri" panose="020F0502020204030204" pitchFamily="34" charset="0"/>
              </a:rPr>
              <a:t>Support for any application which is not part of modernization/ development project scope</a:t>
            </a:r>
          </a:p>
        </p:txBody>
      </p:sp>
    </p:spTree>
    <p:extLst>
      <p:ext uri="{BB962C8B-B14F-4D97-AF65-F5344CB8AC3E}">
        <p14:creationId xmlns:p14="http://schemas.microsoft.com/office/powerpoint/2010/main" val="5041781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highlights of Cognizant Support solution</a:t>
            </a:r>
            <a:endParaRPr lang="en-US" dirty="0"/>
          </a:p>
        </p:txBody>
      </p:sp>
      <p:sp>
        <p:nvSpPr>
          <p:cNvPr id="5" name="object 4"/>
          <p:cNvSpPr/>
          <p:nvPr/>
        </p:nvSpPr>
        <p:spPr>
          <a:xfrm>
            <a:off x="395536" y="906802"/>
            <a:ext cx="2560320" cy="1645920"/>
          </a:xfrm>
          <a:custGeom>
            <a:avLst/>
            <a:gdLst/>
            <a:ahLst/>
            <a:cxnLst/>
            <a:rect l="l" t="t" r="r" b="b"/>
            <a:pathLst>
              <a:path w="1554480" h="1413510">
                <a:moveTo>
                  <a:pt x="1441259" y="0"/>
                </a:moveTo>
                <a:lnTo>
                  <a:pt x="113042" y="0"/>
                </a:lnTo>
                <a:lnTo>
                  <a:pt x="47689" y="1766"/>
                </a:lnTo>
                <a:lnTo>
                  <a:pt x="14130" y="14130"/>
                </a:lnTo>
                <a:lnTo>
                  <a:pt x="1766" y="47689"/>
                </a:lnTo>
                <a:lnTo>
                  <a:pt x="0" y="113042"/>
                </a:lnTo>
                <a:lnTo>
                  <a:pt x="0" y="1299959"/>
                </a:lnTo>
                <a:lnTo>
                  <a:pt x="1766" y="1365312"/>
                </a:lnTo>
                <a:lnTo>
                  <a:pt x="14130" y="1398871"/>
                </a:lnTo>
                <a:lnTo>
                  <a:pt x="47689" y="1411235"/>
                </a:lnTo>
                <a:lnTo>
                  <a:pt x="113042" y="1413002"/>
                </a:lnTo>
                <a:lnTo>
                  <a:pt x="1441259" y="1413002"/>
                </a:lnTo>
                <a:lnTo>
                  <a:pt x="1506612" y="1411235"/>
                </a:lnTo>
                <a:lnTo>
                  <a:pt x="1540171" y="1398871"/>
                </a:lnTo>
                <a:lnTo>
                  <a:pt x="1552535" y="1365312"/>
                </a:lnTo>
                <a:lnTo>
                  <a:pt x="1554302" y="1299959"/>
                </a:lnTo>
                <a:lnTo>
                  <a:pt x="1554302" y="113042"/>
                </a:lnTo>
                <a:lnTo>
                  <a:pt x="1552535" y="47689"/>
                </a:lnTo>
                <a:lnTo>
                  <a:pt x="1540171" y="14130"/>
                </a:lnTo>
                <a:lnTo>
                  <a:pt x="1506612" y="1766"/>
                </a:lnTo>
                <a:lnTo>
                  <a:pt x="1441259" y="0"/>
                </a:lnTo>
                <a:close/>
              </a:path>
            </a:pathLst>
          </a:custGeom>
          <a:solidFill>
            <a:srgbClr val="00B0F0"/>
          </a:solidFill>
        </p:spPr>
        <p:txBody>
          <a:bodyPr wrap="square" lIns="0" tIns="0" rIns="0" bIns="0" rtlCol="0"/>
          <a:lstStyle/>
          <a:p>
            <a:endParaRPr sz="1200" dirty="0">
              <a:solidFill>
                <a:prstClr val="black"/>
              </a:solidFill>
              <a:latin typeface="Calibri" panose="020F0502020204030204" pitchFamily="34" charset="0"/>
            </a:endParaRPr>
          </a:p>
        </p:txBody>
      </p:sp>
      <p:sp>
        <p:nvSpPr>
          <p:cNvPr id="6" name="object 5"/>
          <p:cNvSpPr/>
          <p:nvPr/>
        </p:nvSpPr>
        <p:spPr>
          <a:xfrm>
            <a:off x="395536" y="2827923"/>
            <a:ext cx="2560320" cy="1645920"/>
          </a:xfrm>
          <a:custGeom>
            <a:avLst/>
            <a:gdLst/>
            <a:ahLst/>
            <a:cxnLst/>
            <a:rect l="l" t="t" r="r" b="b"/>
            <a:pathLst>
              <a:path w="1554480" h="1413510">
                <a:moveTo>
                  <a:pt x="1441259" y="0"/>
                </a:moveTo>
                <a:lnTo>
                  <a:pt x="113042" y="0"/>
                </a:lnTo>
                <a:lnTo>
                  <a:pt x="47689" y="1766"/>
                </a:lnTo>
                <a:lnTo>
                  <a:pt x="14130" y="14130"/>
                </a:lnTo>
                <a:lnTo>
                  <a:pt x="1766" y="47689"/>
                </a:lnTo>
                <a:lnTo>
                  <a:pt x="0" y="113042"/>
                </a:lnTo>
                <a:lnTo>
                  <a:pt x="0" y="1299959"/>
                </a:lnTo>
                <a:lnTo>
                  <a:pt x="1766" y="1365312"/>
                </a:lnTo>
                <a:lnTo>
                  <a:pt x="14130" y="1398871"/>
                </a:lnTo>
                <a:lnTo>
                  <a:pt x="47689" y="1411235"/>
                </a:lnTo>
                <a:lnTo>
                  <a:pt x="113042" y="1413002"/>
                </a:lnTo>
                <a:lnTo>
                  <a:pt x="1441259" y="1413002"/>
                </a:lnTo>
                <a:lnTo>
                  <a:pt x="1506612" y="1411235"/>
                </a:lnTo>
                <a:lnTo>
                  <a:pt x="1540171" y="1398871"/>
                </a:lnTo>
                <a:lnTo>
                  <a:pt x="1552535" y="1365312"/>
                </a:lnTo>
                <a:lnTo>
                  <a:pt x="1554302" y="1299959"/>
                </a:lnTo>
                <a:lnTo>
                  <a:pt x="1554302" y="113042"/>
                </a:lnTo>
                <a:lnTo>
                  <a:pt x="1552535" y="47689"/>
                </a:lnTo>
                <a:lnTo>
                  <a:pt x="1540171" y="14130"/>
                </a:lnTo>
                <a:lnTo>
                  <a:pt x="1506612" y="1766"/>
                </a:lnTo>
                <a:lnTo>
                  <a:pt x="1441259" y="0"/>
                </a:lnTo>
                <a:close/>
              </a:path>
            </a:pathLst>
          </a:custGeom>
          <a:solidFill>
            <a:srgbClr val="00B050"/>
          </a:solidFill>
        </p:spPr>
        <p:txBody>
          <a:bodyPr wrap="square" lIns="0" tIns="0" rIns="0" bIns="0" rtlCol="0"/>
          <a:lstStyle/>
          <a:p>
            <a:endParaRPr sz="1200" dirty="0">
              <a:solidFill>
                <a:prstClr val="black"/>
              </a:solidFill>
              <a:latin typeface="Calibri" panose="020F0502020204030204" pitchFamily="34" charset="0"/>
            </a:endParaRPr>
          </a:p>
        </p:txBody>
      </p:sp>
      <p:sp>
        <p:nvSpPr>
          <p:cNvPr id="8" name="object 6"/>
          <p:cNvSpPr/>
          <p:nvPr/>
        </p:nvSpPr>
        <p:spPr>
          <a:xfrm>
            <a:off x="3294746" y="905685"/>
            <a:ext cx="2560320" cy="1645920"/>
          </a:xfrm>
          <a:custGeom>
            <a:avLst/>
            <a:gdLst/>
            <a:ahLst/>
            <a:cxnLst/>
            <a:rect l="l" t="t" r="r" b="b"/>
            <a:pathLst>
              <a:path w="1554479" h="1413510">
                <a:moveTo>
                  <a:pt x="1441259" y="0"/>
                </a:moveTo>
                <a:lnTo>
                  <a:pt x="113042" y="0"/>
                </a:lnTo>
                <a:lnTo>
                  <a:pt x="47689" y="1766"/>
                </a:lnTo>
                <a:lnTo>
                  <a:pt x="14130" y="14130"/>
                </a:lnTo>
                <a:lnTo>
                  <a:pt x="1766" y="47689"/>
                </a:lnTo>
                <a:lnTo>
                  <a:pt x="0" y="113042"/>
                </a:lnTo>
                <a:lnTo>
                  <a:pt x="0" y="1299959"/>
                </a:lnTo>
                <a:lnTo>
                  <a:pt x="1766" y="1365312"/>
                </a:lnTo>
                <a:lnTo>
                  <a:pt x="14130" y="1398871"/>
                </a:lnTo>
                <a:lnTo>
                  <a:pt x="47689" y="1411235"/>
                </a:lnTo>
                <a:lnTo>
                  <a:pt x="113042" y="1413002"/>
                </a:lnTo>
                <a:lnTo>
                  <a:pt x="1441259" y="1413002"/>
                </a:lnTo>
                <a:lnTo>
                  <a:pt x="1506612" y="1411235"/>
                </a:lnTo>
                <a:lnTo>
                  <a:pt x="1540171" y="1398871"/>
                </a:lnTo>
                <a:lnTo>
                  <a:pt x="1552535" y="1365312"/>
                </a:lnTo>
                <a:lnTo>
                  <a:pt x="1554302" y="1299959"/>
                </a:lnTo>
                <a:lnTo>
                  <a:pt x="1554302" y="113042"/>
                </a:lnTo>
                <a:lnTo>
                  <a:pt x="1552535" y="47689"/>
                </a:lnTo>
                <a:lnTo>
                  <a:pt x="1540171" y="14130"/>
                </a:lnTo>
                <a:lnTo>
                  <a:pt x="1506612" y="1766"/>
                </a:lnTo>
                <a:lnTo>
                  <a:pt x="1441259" y="0"/>
                </a:lnTo>
                <a:close/>
              </a:path>
            </a:pathLst>
          </a:custGeom>
          <a:solidFill>
            <a:srgbClr val="00B050"/>
          </a:solidFill>
        </p:spPr>
        <p:txBody>
          <a:bodyPr wrap="square" lIns="0" tIns="0" rIns="0" bIns="0" rtlCol="0"/>
          <a:lstStyle/>
          <a:p>
            <a:endParaRPr sz="1200" dirty="0">
              <a:solidFill>
                <a:prstClr val="black"/>
              </a:solidFill>
              <a:latin typeface="Calibri" panose="020F0502020204030204" pitchFamily="34" charset="0"/>
            </a:endParaRPr>
          </a:p>
        </p:txBody>
      </p:sp>
      <p:sp>
        <p:nvSpPr>
          <p:cNvPr id="9" name="object 7"/>
          <p:cNvSpPr/>
          <p:nvPr/>
        </p:nvSpPr>
        <p:spPr>
          <a:xfrm>
            <a:off x="3294746" y="2859782"/>
            <a:ext cx="2560320" cy="1645920"/>
          </a:xfrm>
          <a:custGeom>
            <a:avLst/>
            <a:gdLst/>
            <a:ahLst/>
            <a:cxnLst/>
            <a:rect l="l" t="t" r="r" b="b"/>
            <a:pathLst>
              <a:path w="1554479" h="1413510">
                <a:moveTo>
                  <a:pt x="1441259" y="0"/>
                </a:moveTo>
                <a:lnTo>
                  <a:pt x="113042" y="0"/>
                </a:lnTo>
                <a:lnTo>
                  <a:pt x="47689" y="1766"/>
                </a:lnTo>
                <a:lnTo>
                  <a:pt x="14130" y="14130"/>
                </a:lnTo>
                <a:lnTo>
                  <a:pt x="1766" y="47689"/>
                </a:lnTo>
                <a:lnTo>
                  <a:pt x="0" y="113042"/>
                </a:lnTo>
                <a:lnTo>
                  <a:pt x="0" y="1299959"/>
                </a:lnTo>
                <a:lnTo>
                  <a:pt x="1766" y="1365312"/>
                </a:lnTo>
                <a:lnTo>
                  <a:pt x="14130" y="1398871"/>
                </a:lnTo>
                <a:lnTo>
                  <a:pt x="47689" y="1411235"/>
                </a:lnTo>
                <a:lnTo>
                  <a:pt x="113042" y="1413002"/>
                </a:lnTo>
                <a:lnTo>
                  <a:pt x="1441259" y="1413002"/>
                </a:lnTo>
                <a:lnTo>
                  <a:pt x="1506612" y="1411235"/>
                </a:lnTo>
                <a:lnTo>
                  <a:pt x="1540171" y="1398871"/>
                </a:lnTo>
                <a:lnTo>
                  <a:pt x="1552535" y="1365312"/>
                </a:lnTo>
                <a:lnTo>
                  <a:pt x="1554302" y="1299959"/>
                </a:lnTo>
                <a:lnTo>
                  <a:pt x="1554302" y="113042"/>
                </a:lnTo>
                <a:lnTo>
                  <a:pt x="1552535" y="47689"/>
                </a:lnTo>
                <a:lnTo>
                  <a:pt x="1540171" y="14130"/>
                </a:lnTo>
                <a:lnTo>
                  <a:pt x="1506612" y="1766"/>
                </a:lnTo>
                <a:lnTo>
                  <a:pt x="1441259" y="0"/>
                </a:lnTo>
                <a:close/>
              </a:path>
            </a:pathLst>
          </a:custGeom>
          <a:solidFill>
            <a:srgbClr val="00B0F0"/>
          </a:solidFill>
        </p:spPr>
        <p:txBody>
          <a:bodyPr wrap="square" lIns="0" tIns="0" rIns="0" bIns="0" rtlCol="0"/>
          <a:lstStyle/>
          <a:p>
            <a:endParaRPr sz="1200" dirty="0">
              <a:solidFill>
                <a:prstClr val="black"/>
              </a:solidFill>
              <a:latin typeface="Calibri" panose="020F0502020204030204" pitchFamily="34" charset="0"/>
            </a:endParaRPr>
          </a:p>
        </p:txBody>
      </p:sp>
      <p:sp>
        <p:nvSpPr>
          <p:cNvPr id="10" name="object 10"/>
          <p:cNvSpPr/>
          <p:nvPr/>
        </p:nvSpPr>
        <p:spPr>
          <a:xfrm>
            <a:off x="6193956" y="905685"/>
            <a:ext cx="2560320" cy="1645920"/>
          </a:xfrm>
          <a:custGeom>
            <a:avLst/>
            <a:gdLst/>
            <a:ahLst/>
            <a:cxnLst/>
            <a:rect l="l" t="t" r="r" b="b"/>
            <a:pathLst>
              <a:path w="1554479" h="1413510">
                <a:moveTo>
                  <a:pt x="1441259" y="0"/>
                </a:moveTo>
                <a:lnTo>
                  <a:pt x="113042" y="0"/>
                </a:lnTo>
                <a:lnTo>
                  <a:pt x="47689" y="1766"/>
                </a:lnTo>
                <a:lnTo>
                  <a:pt x="14130" y="14130"/>
                </a:lnTo>
                <a:lnTo>
                  <a:pt x="1766" y="47689"/>
                </a:lnTo>
                <a:lnTo>
                  <a:pt x="0" y="113042"/>
                </a:lnTo>
                <a:lnTo>
                  <a:pt x="0" y="1299959"/>
                </a:lnTo>
                <a:lnTo>
                  <a:pt x="1766" y="1365312"/>
                </a:lnTo>
                <a:lnTo>
                  <a:pt x="14130" y="1398871"/>
                </a:lnTo>
                <a:lnTo>
                  <a:pt x="47689" y="1411235"/>
                </a:lnTo>
                <a:lnTo>
                  <a:pt x="113042" y="1413002"/>
                </a:lnTo>
                <a:lnTo>
                  <a:pt x="1441259" y="1413002"/>
                </a:lnTo>
                <a:lnTo>
                  <a:pt x="1506612" y="1411235"/>
                </a:lnTo>
                <a:lnTo>
                  <a:pt x="1540171" y="1398871"/>
                </a:lnTo>
                <a:lnTo>
                  <a:pt x="1552535" y="1365312"/>
                </a:lnTo>
                <a:lnTo>
                  <a:pt x="1554302" y="1299959"/>
                </a:lnTo>
                <a:lnTo>
                  <a:pt x="1554302" y="113042"/>
                </a:lnTo>
                <a:lnTo>
                  <a:pt x="1552535" y="47689"/>
                </a:lnTo>
                <a:lnTo>
                  <a:pt x="1540171" y="14130"/>
                </a:lnTo>
                <a:lnTo>
                  <a:pt x="1506612" y="1766"/>
                </a:lnTo>
                <a:lnTo>
                  <a:pt x="1441259" y="0"/>
                </a:lnTo>
                <a:close/>
              </a:path>
            </a:pathLst>
          </a:custGeom>
          <a:solidFill>
            <a:srgbClr val="00B0F0"/>
          </a:solidFill>
        </p:spPr>
        <p:txBody>
          <a:bodyPr wrap="square" lIns="0" tIns="0" rIns="0" bIns="0" rtlCol="0"/>
          <a:lstStyle/>
          <a:p>
            <a:endParaRPr sz="1200" dirty="0">
              <a:solidFill>
                <a:prstClr val="black"/>
              </a:solidFill>
              <a:latin typeface="Calibri" panose="020F0502020204030204" pitchFamily="34" charset="0"/>
            </a:endParaRPr>
          </a:p>
        </p:txBody>
      </p:sp>
      <p:sp>
        <p:nvSpPr>
          <p:cNvPr id="12" name="object 12"/>
          <p:cNvSpPr txBox="1"/>
          <p:nvPr/>
        </p:nvSpPr>
        <p:spPr>
          <a:xfrm>
            <a:off x="329884" y="1444921"/>
            <a:ext cx="2608161" cy="608432"/>
          </a:xfrm>
          <a:prstGeom prst="rect">
            <a:avLst/>
          </a:prstGeom>
        </p:spPr>
        <p:txBody>
          <a:bodyPr vert="horz" wrap="square" lIns="0" tIns="53908" rIns="0" bIns="0" rtlCol="0" anchor="ctr">
            <a:spAutoFit/>
          </a:bodyPr>
          <a:lstStyle/>
          <a:p>
            <a:pPr marL="12685" marR="5074" indent="75474" algn="ctr">
              <a:spcBef>
                <a:spcPts val="424"/>
              </a:spcBef>
            </a:pPr>
            <a:r>
              <a:rPr lang="en-US" sz="1200" spc="-20" dirty="0" smtClean="0">
                <a:solidFill>
                  <a:prstClr val="black"/>
                </a:solidFill>
                <a:latin typeface="Calibri" panose="020F0502020204030204" pitchFamily="34" charset="0"/>
                <a:cs typeface="Calibri" panose="020F0502020204030204" pitchFamily="34" charset="0"/>
              </a:rPr>
              <a:t>Gradual resource ramp up plan aligned to development timelines and shorter KT durations</a:t>
            </a:r>
            <a:endParaRPr lang="en-US" sz="1200" spc="-20" dirty="0">
              <a:solidFill>
                <a:prstClr val="black"/>
              </a:solidFill>
              <a:latin typeface="Calibri" panose="020F0502020204030204" pitchFamily="34" charset="0"/>
              <a:cs typeface="Calibri" panose="020F0502020204030204" pitchFamily="34" charset="0"/>
            </a:endParaRPr>
          </a:p>
        </p:txBody>
      </p:sp>
      <p:sp>
        <p:nvSpPr>
          <p:cNvPr id="13" name="object 13"/>
          <p:cNvSpPr txBox="1"/>
          <p:nvPr/>
        </p:nvSpPr>
        <p:spPr>
          <a:xfrm>
            <a:off x="378118" y="3263336"/>
            <a:ext cx="2559928" cy="608432"/>
          </a:xfrm>
          <a:prstGeom prst="rect">
            <a:avLst/>
          </a:prstGeom>
        </p:spPr>
        <p:txBody>
          <a:bodyPr vert="horz" wrap="square" lIns="0" tIns="53908" rIns="0" bIns="0" rtlCol="0">
            <a:spAutoFit/>
          </a:bodyPr>
          <a:lstStyle/>
          <a:p>
            <a:pPr marL="12685" marR="5074" indent="75474" algn="ctr">
              <a:spcBef>
                <a:spcPts val="424"/>
              </a:spcBef>
            </a:pPr>
            <a:r>
              <a:rPr lang="en-US" sz="1200" spc="-20" dirty="0">
                <a:solidFill>
                  <a:prstClr val="black"/>
                </a:solidFill>
                <a:latin typeface="Calibri" panose="020F0502020204030204" pitchFamily="34" charset="0"/>
                <a:cs typeface="Calibri" panose="020F0502020204030204" pitchFamily="34" charset="0"/>
              </a:rPr>
              <a:t>Metrics driven delivery- focus on SLAs &amp; KPIs , reporting </a:t>
            </a:r>
            <a:r>
              <a:rPr lang="en-US" sz="1200" spc="-20" dirty="0" smtClean="0">
                <a:solidFill>
                  <a:prstClr val="black"/>
                </a:solidFill>
                <a:latin typeface="Calibri" panose="020F0502020204030204" pitchFamily="34" charset="0"/>
                <a:cs typeface="Calibri" panose="020F0502020204030204" pitchFamily="34" charset="0"/>
              </a:rPr>
              <a:t>&amp; </a:t>
            </a:r>
            <a:r>
              <a:rPr lang="en-US" sz="1200" spc="-20" dirty="0">
                <a:solidFill>
                  <a:prstClr val="black"/>
                </a:solidFill>
                <a:latin typeface="Calibri" panose="020F0502020204030204" pitchFamily="34" charset="0"/>
                <a:cs typeface="Calibri" panose="020F0502020204030204" pitchFamily="34" charset="0"/>
              </a:rPr>
              <a:t>dash </a:t>
            </a:r>
            <a:r>
              <a:rPr lang="en-US" sz="1200" spc="-20" dirty="0" smtClean="0">
                <a:solidFill>
                  <a:prstClr val="black"/>
                </a:solidFill>
                <a:latin typeface="Calibri" panose="020F0502020204030204" pitchFamily="34" charset="0"/>
                <a:cs typeface="Calibri" panose="020F0502020204030204" pitchFamily="34" charset="0"/>
              </a:rPr>
              <a:t>boarding and ITSM tool integration (Service Now)</a:t>
            </a:r>
            <a:endParaRPr lang="en-US" sz="1200" spc="-20" dirty="0">
              <a:solidFill>
                <a:prstClr val="black"/>
              </a:solidFill>
              <a:latin typeface="Calibri" panose="020F0502020204030204" pitchFamily="34" charset="0"/>
              <a:cs typeface="Calibri" panose="020F0502020204030204" pitchFamily="34" charset="0"/>
            </a:endParaRPr>
          </a:p>
        </p:txBody>
      </p:sp>
      <p:sp>
        <p:nvSpPr>
          <p:cNvPr id="14" name="object 16"/>
          <p:cNvSpPr txBox="1"/>
          <p:nvPr/>
        </p:nvSpPr>
        <p:spPr>
          <a:xfrm>
            <a:off x="6168756" y="1452139"/>
            <a:ext cx="2560320" cy="423766"/>
          </a:xfrm>
          <a:prstGeom prst="rect">
            <a:avLst/>
          </a:prstGeom>
        </p:spPr>
        <p:txBody>
          <a:bodyPr vert="horz" wrap="square" lIns="0" tIns="53908" rIns="0" bIns="0" rtlCol="0" anchor="ctr">
            <a:spAutoFit/>
          </a:bodyPr>
          <a:lstStyle/>
          <a:p>
            <a:pPr marL="12685" marR="5074" indent="75474" algn="ctr">
              <a:spcBef>
                <a:spcPts val="424"/>
              </a:spcBef>
            </a:pPr>
            <a:r>
              <a:rPr lang="en-US" sz="1200" spc="-20" dirty="0">
                <a:solidFill>
                  <a:prstClr val="black"/>
                </a:solidFill>
                <a:latin typeface="Calibri" panose="020F0502020204030204" pitchFamily="34" charset="0"/>
                <a:cs typeface="Calibri" panose="020F0502020204030204" pitchFamily="34" charset="0"/>
              </a:rPr>
              <a:t>ITIL based support – process standardization across engagement </a:t>
            </a:r>
          </a:p>
        </p:txBody>
      </p:sp>
      <p:sp>
        <p:nvSpPr>
          <p:cNvPr id="16" name="object 18"/>
          <p:cNvSpPr txBox="1"/>
          <p:nvPr/>
        </p:nvSpPr>
        <p:spPr>
          <a:xfrm>
            <a:off x="3266842" y="1444921"/>
            <a:ext cx="2580505" cy="567447"/>
          </a:xfrm>
          <a:prstGeom prst="rect">
            <a:avLst/>
          </a:prstGeom>
        </p:spPr>
        <p:txBody>
          <a:bodyPr vert="horz" wrap="square" lIns="0" tIns="13319" rIns="0" bIns="0" rtlCol="0" anchor="ctr">
            <a:spAutoFit/>
          </a:bodyPr>
          <a:lstStyle/>
          <a:p>
            <a:pPr marL="12685" marR="5074" indent="75474" algn="ctr">
              <a:spcBef>
                <a:spcPts val="424"/>
              </a:spcBef>
            </a:pPr>
            <a:r>
              <a:rPr lang="en-US" sz="1200" spc="-20" dirty="0" smtClean="0">
                <a:solidFill>
                  <a:prstClr val="black"/>
                </a:solidFill>
                <a:latin typeface="Calibri" panose="020F0502020204030204" pitchFamily="34" charset="0"/>
                <a:cs typeface="Calibri" panose="020F0502020204030204" pitchFamily="34" charset="0"/>
              </a:rPr>
              <a:t>Well defined Handover to Support processes for seamless takeover by support</a:t>
            </a:r>
            <a:endParaRPr lang="en-US" sz="1200" spc="-20" dirty="0">
              <a:solidFill>
                <a:prstClr val="black"/>
              </a:solidFill>
              <a:latin typeface="Calibri" panose="020F0502020204030204" pitchFamily="34" charset="0"/>
              <a:cs typeface="Calibri" panose="020F0502020204030204" pitchFamily="34" charset="0"/>
            </a:endParaRPr>
          </a:p>
        </p:txBody>
      </p:sp>
      <p:sp>
        <p:nvSpPr>
          <p:cNvPr id="31" name="object 37"/>
          <p:cNvSpPr/>
          <p:nvPr/>
        </p:nvSpPr>
        <p:spPr>
          <a:xfrm>
            <a:off x="6868922" y="1163587"/>
            <a:ext cx="799" cy="0"/>
          </a:xfrm>
          <a:custGeom>
            <a:avLst/>
            <a:gdLst/>
            <a:ahLst/>
            <a:cxnLst/>
            <a:rect l="l" t="t" r="r" b="b"/>
            <a:pathLst>
              <a:path w="635">
                <a:moveTo>
                  <a:pt x="0" y="0"/>
                </a:moveTo>
                <a:lnTo>
                  <a:pt x="520" y="0"/>
                </a:lnTo>
              </a:path>
            </a:pathLst>
          </a:custGeom>
          <a:ln w="31572">
            <a:solidFill>
              <a:srgbClr val="00BAFF"/>
            </a:solidFill>
          </a:ln>
        </p:spPr>
        <p:txBody>
          <a:bodyPr wrap="square" lIns="0" tIns="0" rIns="0" bIns="0" rtlCol="0"/>
          <a:lstStyle/>
          <a:p>
            <a:endParaRPr sz="1200" dirty="0">
              <a:solidFill>
                <a:prstClr val="black"/>
              </a:solidFill>
              <a:latin typeface="Calibri" panose="020F0502020204030204" pitchFamily="34" charset="0"/>
            </a:endParaRPr>
          </a:p>
        </p:txBody>
      </p:sp>
      <p:sp>
        <p:nvSpPr>
          <p:cNvPr id="46" name="object 13"/>
          <p:cNvSpPr txBox="1"/>
          <p:nvPr/>
        </p:nvSpPr>
        <p:spPr>
          <a:xfrm>
            <a:off x="3312164" y="3414848"/>
            <a:ext cx="2525483" cy="423766"/>
          </a:xfrm>
          <a:prstGeom prst="rect">
            <a:avLst/>
          </a:prstGeom>
        </p:spPr>
        <p:txBody>
          <a:bodyPr vert="horz" wrap="square" lIns="0" tIns="53908" rIns="0" bIns="0" rtlCol="0">
            <a:spAutoFit/>
          </a:bodyPr>
          <a:lstStyle/>
          <a:p>
            <a:pPr marL="12685" marR="5074" indent="75474" algn="ctr">
              <a:spcBef>
                <a:spcPts val="424"/>
              </a:spcBef>
            </a:pPr>
            <a:r>
              <a:rPr lang="en-US" sz="1200" spc="-20" dirty="0" smtClean="0">
                <a:solidFill>
                  <a:prstClr val="black"/>
                </a:solidFill>
                <a:latin typeface="Calibri" panose="020F0502020204030204" pitchFamily="34" charset="0"/>
                <a:cs typeface="Calibri" panose="020F0502020204030204" pitchFamily="34" charset="0"/>
              </a:rPr>
              <a:t>Continual service improvements to drive productivity improvements</a:t>
            </a:r>
            <a:endParaRPr lang="en-US" sz="1200" spc="-20" dirty="0">
              <a:solidFill>
                <a:prstClr val="black"/>
              </a:solidFill>
              <a:latin typeface="Calibri" panose="020F0502020204030204" pitchFamily="34" charset="0"/>
              <a:cs typeface="Calibri" panose="020F0502020204030204" pitchFamily="34" charset="0"/>
            </a:endParaRPr>
          </a:p>
        </p:txBody>
      </p:sp>
      <p:sp>
        <p:nvSpPr>
          <p:cNvPr id="47" name="object 7"/>
          <p:cNvSpPr/>
          <p:nvPr/>
        </p:nvSpPr>
        <p:spPr>
          <a:xfrm>
            <a:off x="6193956" y="2859782"/>
            <a:ext cx="2560320" cy="1645920"/>
          </a:xfrm>
          <a:custGeom>
            <a:avLst/>
            <a:gdLst/>
            <a:ahLst/>
            <a:cxnLst/>
            <a:rect l="l" t="t" r="r" b="b"/>
            <a:pathLst>
              <a:path w="1554479" h="1413510">
                <a:moveTo>
                  <a:pt x="1441259" y="0"/>
                </a:moveTo>
                <a:lnTo>
                  <a:pt x="113042" y="0"/>
                </a:lnTo>
                <a:lnTo>
                  <a:pt x="47689" y="1766"/>
                </a:lnTo>
                <a:lnTo>
                  <a:pt x="14130" y="14130"/>
                </a:lnTo>
                <a:lnTo>
                  <a:pt x="1766" y="47689"/>
                </a:lnTo>
                <a:lnTo>
                  <a:pt x="0" y="113042"/>
                </a:lnTo>
                <a:lnTo>
                  <a:pt x="0" y="1299959"/>
                </a:lnTo>
                <a:lnTo>
                  <a:pt x="1766" y="1365312"/>
                </a:lnTo>
                <a:lnTo>
                  <a:pt x="14130" y="1398871"/>
                </a:lnTo>
                <a:lnTo>
                  <a:pt x="47689" y="1411235"/>
                </a:lnTo>
                <a:lnTo>
                  <a:pt x="113042" y="1413002"/>
                </a:lnTo>
                <a:lnTo>
                  <a:pt x="1441259" y="1413002"/>
                </a:lnTo>
                <a:lnTo>
                  <a:pt x="1506612" y="1411235"/>
                </a:lnTo>
                <a:lnTo>
                  <a:pt x="1540171" y="1398871"/>
                </a:lnTo>
                <a:lnTo>
                  <a:pt x="1552535" y="1365312"/>
                </a:lnTo>
                <a:lnTo>
                  <a:pt x="1554302" y="1299959"/>
                </a:lnTo>
                <a:lnTo>
                  <a:pt x="1554302" y="113042"/>
                </a:lnTo>
                <a:lnTo>
                  <a:pt x="1552535" y="47689"/>
                </a:lnTo>
                <a:lnTo>
                  <a:pt x="1540171" y="14130"/>
                </a:lnTo>
                <a:lnTo>
                  <a:pt x="1506612" y="1766"/>
                </a:lnTo>
                <a:lnTo>
                  <a:pt x="1441259" y="0"/>
                </a:lnTo>
                <a:close/>
              </a:path>
            </a:pathLst>
          </a:custGeom>
          <a:solidFill>
            <a:srgbClr val="00B0F0"/>
          </a:solidFill>
        </p:spPr>
        <p:txBody>
          <a:bodyPr wrap="square" lIns="0" tIns="0" rIns="0" bIns="0" rtlCol="0"/>
          <a:lstStyle/>
          <a:p>
            <a:endParaRPr sz="1200" dirty="0">
              <a:solidFill>
                <a:prstClr val="black"/>
              </a:solidFill>
              <a:latin typeface="Calibri" panose="020F0502020204030204" pitchFamily="34" charset="0"/>
            </a:endParaRPr>
          </a:p>
        </p:txBody>
      </p:sp>
      <p:sp>
        <p:nvSpPr>
          <p:cNvPr id="48" name="object 13"/>
          <p:cNvSpPr txBox="1"/>
          <p:nvPr/>
        </p:nvSpPr>
        <p:spPr>
          <a:xfrm>
            <a:off x="6193956" y="3230182"/>
            <a:ext cx="2535120" cy="793098"/>
          </a:xfrm>
          <a:prstGeom prst="rect">
            <a:avLst/>
          </a:prstGeom>
        </p:spPr>
        <p:txBody>
          <a:bodyPr vert="horz" wrap="square" lIns="0" tIns="53908" rIns="0" bIns="0" rtlCol="0">
            <a:spAutoFit/>
          </a:bodyPr>
          <a:lstStyle/>
          <a:p>
            <a:pPr marL="12685" marR="5074" indent="75474" algn="ctr">
              <a:spcBef>
                <a:spcPts val="424"/>
              </a:spcBef>
            </a:pPr>
            <a:r>
              <a:rPr lang="en-US" sz="1200" spc="-20" dirty="0" smtClean="0">
                <a:solidFill>
                  <a:prstClr val="black"/>
                </a:solidFill>
                <a:latin typeface="Calibri" panose="020F0502020204030204" pitchFamily="34" charset="0"/>
                <a:cs typeface="Calibri" panose="020F0502020204030204" pitchFamily="34" charset="0"/>
              </a:rPr>
              <a:t>24x7 Level 2 and Level 3 support leveraging our Onshore-offshore model (combination of in office and on call support) </a:t>
            </a:r>
            <a:endParaRPr lang="en-US" sz="1200" spc="-20"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94452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team ramp up is aligned to development milestones</a:t>
            </a:r>
            <a:endParaRPr lang="en-US" dirty="0"/>
          </a:p>
        </p:txBody>
      </p:sp>
      <p:sp>
        <p:nvSpPr>
          <p:cNvPr id="5" name="Rectangle 4"/>
          <p:cNvSpPr/>
          <p:nvPr/>
        </p:nvSpPr>
        <p:spPr>
          <a:xfrm>
            <a:off x="0" y="672736"/>
            <a:ext cx="8532440" cy="517065"/>
          </a:xfrm>
          <a:prstGeom prst="rect">
            <a:avLst/>
          </a:prstGeom>
        </p:spPr>
        <p:txBody>
          <a:bodyPr wrap="square">
            <a:spAutoFit/>
          </a:bodyPr>
          <a:lstStyle/>
          <a:p>
            <a:pPr marR="73025" algn="just">
              <a:lnSpc>
                <a:spcPct val="115000"/>
              </a:lnSpc>
              <a:spcBef>
                <a:spcPts val="0"/>
              </a:spcBef>
              <a:spcAft>
                <a:spcPts val="600"/>
              </a:spcAft>
            </a:pPr>
            <a:r>
              <a:rPr lang="en-US" sz="1200" b="0" dirty="0" smtClean="0">
                <a:solidFill>
                  <a:prstClr val="black"/>
                </a:solidFill>
                <a:latin typeface="Calibri" panose="020F0502020204030204" pitchFamily="34" charset="0"/>
                <a:ea typeface="Times New Roman" panose="02020603050405020304" pitchFamily="18" charset="0"/>
                <a:cs typeface="Calibri" panose="020F0502020204030204" pitchFamily="34" charset="0"/>
              </a:rPr>
              <a:t>Cognizant is proposing a phased approach to on-board applications under its support. This approach is tightly aligned to the modernization project plan</a:t>
            </a:r>
            <a:endParaRPr lang="en-US" sz="1050" b="0" dirty="0">
              <a:solidFill>
                <a:prstClr val="black"/>
              </a:solidFill>
              <a:latin typeface="Arial" panose="020B0604020202020204" pitchFamily="34" charset="0"/>
              <a:ea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0" y="1199675"/>
            <a:ext cx="9144000" cy="2744150"/>
          </a:xfrm>
          <a:prstGeom prst="rect">
            <a:avLst/>
          </a:prstGeom>
        </p:spPr>
      </p:pic>
      <p:pic>
        <p:nvPicPr>
          <p:cNvPr id="7" name="Picture 6"/>
          <p:cNvPicPr>
            <a:picLocks noChangeAspect="1"/>
          </p:cNvPicPr>
          <p:nvPr/>
        </p:nvPicPr>
        <p:blipFill>
          <a:blip r:embed="rId3"/>
          <a:stretch>
            <a:fillRect/>
          </a:stretch>
        </p:blipFill>
        <p:spPr>
          <a:xfrm>
            <a:off x="3347864" y="3943825"/>
            <a:ext cx="3476190" cy="1038095"/>
          </a:xfrm>
          <a:prstGeom prst="rect">
            <a:avLst/>
          </a:prstGeom>
        </p:spPr>
      </p:pic>
    </p:spTree>
    <p:extLst>
      <p:ext uri="{BB962C8B-B14F-4D97-AF65-F5344CB8AC3E}">
        <p14:creationId xmlns:p14="http://schemas.microsoft.com/office/powerpoint/2010/main" val="11261688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to Support Transition</a:t>
            </a:r>
            <a:endParaRPr lang="en-US" dirty="0"/>
          </a:p>
        </p:txBody>
      </p:sp>
      <p:graphicFrame>
        <p:nvGraphicFramePr>
          <p:cNvPr id="3" name="Object 1"/>
          <p:cNvGraphicFramePr>
            <a:graphicFrameLocks noChangeAspect="1"/>
          </p:cNvGraphicFramePr>
          <p:nvPr>
            <p:extLst/>
          </p:nvPr>
        </p:nvGraphicFramePr>
        <p:xfrm>
          <a:off x="939272" y="624418"/>
          <a:ext cx="5272911" cy="2917208"/>
        </p:xfrm>
        <a:graphic>
          <a:graphicData uri="http://schemas.openxmlformats.org/presentationml/2006/ole">
            <mc:AlternateContent xmlns:mc="http://schemas.openxmlformats.org/markup-compatibility/2006">
              <mc:Choice xmlns:v="urn:schemas-microsoft-com:vml" Requires="v">
                <p:oleObj spid="_x0000_s5170" name="Visio" r:id="rId3" imgW="4416123" imgH="3711035" progId="Visio.Drawing.11">
                  <p:embed/>
                </p:oleObj>
              </mc:Choice>
              <mc:Fallback>
                <p:oleObj name="Visio" r:id="rId3" imgW="4416123" imgH="3711035" progId="Visio.Drawing.11">
                  <p:embed/>
                  <p:pic>
                    <p:nvPicPr>
                      <p:cNvPr id="3"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272" y="624418"/>
                        <a:ext cx="5272911" cy="2917208"/>
                      </a:xfrm>
                      <a:prstGeom prst="rect">
                        <a:avLst/>
                      </a:prstGeom>
                      <a:noFill/>
                      <a:ln>
                        <a:noFill/>
                      </a:ln>
                    </p:spPr>
                  </p:pic>
                </p:oleObj>
              </mc:Fallback>
            </mc:AlternateContent>
          </a:graphicData>
        </a:graphic>
      </p:graphicFrame>
      <p:sp>
        <p:nvSpPr>
          <p:cNvPr id="4" name="Rectangle 3"/>
          <p:cNvSpPr/>
          <p:nvPr/>
        </p:nvSpPr>
        <p:spPr bwMode="auto">
          <a:xfrm>
            <a:off x="1" y="624418"/>
            <a:ext cx="391535" cy="2867435"/>
          </a:xfrm>
          <a:prstGeom prst="rect">
            <a:avLst/>
          </a:prstGeom>
          <a:solidFill>
            <a:schemeClr val="accent1"/>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a:lstStyle/>
          <a:p>
            <a:pPr>
              <a:defRPr/>
            </a:pPr>
            <a:endParaRPr lang="en-US" sz="1334" dirty="0">
              <a:solidFill>
                <a:prstClr val="black"/>
              </a:solidFill>
              <a:cs typeface="Arial" charset="0"/>
            </a:endParaRPr>
          </a:p>
        </p:txBody>
      </p:sp>
      <p:sp>
        <p:nvSpPr>
          <p:cNvPr id="5" name="Rectangle 4"/>
          <p:cNvSpPr/>
          <p:nvPr/>
        </p:nvSpPr>
        <p:spPr bwMode="auto">
          <a:xfrm>
            <a:off x="508000" y="624418"/>
            <a:ext cx="431271" cy="2867435"/>
          </a:xfrm>
          <a:prstGeom prst="rect">
            <a:avLst/>
          </a:prstGeom>
          <a:solidFill>
            <a:schemeClr val="accent1"/>
          </a:solidFill>
          <a:ln w="9525" cap="flat" cmpd="sng" algn="ctr">
            <a:solidFill>
              <a:schemeClr val="tx1"/>
            </a:solidFill>
            <a:prstDash val="solid"/>
            <a:round/>
            <a:headEnd type="none" w="med" len="med"/>
            <a:tailEnd type="none" w="med" len="med"/>
          </a:ln>
          <a:effectLst>
            <a:prstShdw prst="shdw17" dist="17961" dir="2700000">
              <a:schemeClr val="tx1">
                <a:gamma/>
                <a:shade val="60000"/>
                <a:invGamma/>
              </a:schemeClr>
            </a:prstShdw>
          </a:effectLst>
        </p:spPr>
        <p:txBody>
          <a:bodyPr/>
          <a:lstStyle/>
          <a:p>
            <a:pPr>
              <a:defRPr/>
            </a:pPr>
            <a:endParaRPr lang="en-US" sz="1334" dirty="0">
              <a:solidFill>
                <a:prstClr val="black"/>
              </a:solidFill>
              <a:cs typeface="Arial" charset="0"/>
            </a:endParaRPr>
          </a:p>
        </p:txBody>
      </p:sp>
      <p:sp>
        <p:nvSpPr>
          <p:cNvPr id="6" name="TextBox 7"/>
          <p:cNvSpPr txBox="1">
            <a:spLocks noChangeArrowheads="1"/>
          </p:cNvSpPr>
          <p:nvPr/>
        </p:nvSpPr>
        <p:spPr bwMode="auto">
          <a:xfrm>
            <a:off x="532037" y="597829"/>
            <a:ext cx="33855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270" wrap="square">
            <a:spAutoFit/>
          </a:bodyPr>
          <a:lstStyle>
            <a:lvl1pPr>
              <a:spcBef>
                <a:spcPct val="50000"/>
              </a:spcBef>
              <a:buClr>
                <a:schemeClr val="tx1"/>
              </a:buClr>
              <a:buFont typeface="Wingdings 2" panose="05020102010507070707" pitchFamily="18" charset="2"/>
              <a:buChar char="¡"/>
              <a:defRPr sz="1600">
                <a:solidFill>
                  <a:schemeClr val="tx1"/>
                </a:solidFill>
                <a:latin typeface="Arial" panose="020B0604020202020204" pitchFamily="34" charset="0"/>
              </a:defRPr>
            </a:lvl1pPr>
            <a:lvl2pPr marL="742950" indent="-28575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5pPr>
            <a:lvl6pPr marL="25146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6pPr>
            <a:lvl7pPr marL="29718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7pPr>
            <a:lvl8pPr marL="34290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8pPr>
            <a:lvl9pPr marL="38862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9pPr>
          </a:lstStyle>
          <a:p>
            <a:pPr algn="ctr">
              <a:spcBef>
                <a:spcPct val="0"/>
              </a:spcBef>
              <a:buClrTx/>
              <a:buFontTx/>
              <a:buNone/>
            </a:pPr>
            <a:r>
              <a:rPr lang="en-US" sz="1000" dirty="0" smtClean="0">
                <a:solidFill>
                  <a:prstClr val="black"/>
                </a:solidFill>
                <a:latin typeface="Calibri" panose="020F0502020204030204" pitchFamily="34" charset="0"/>
              </a:rPr>
              <a:t>KNOWLEDGE TRANSFER</a:t>
            </a:r>
            <a:endParaRPr lang="en-US" sz="1000" dirty="0">
              <a:solidFill>
                <a:prstClr val="black"/>
              </a:solidFill>
              <a:latin typeface="Calibri" panose="020F0502020204030204" pitchFamily="34" charset="0"/>
            </a:endParaRPr>
          </a:p>
        </p:txBody>
      </p:sp>
      <p:sp>
        <p:nvSpPr>
          <p:cNvPr id="7" name="TextBox 8"/>
          <p:cNvSpPr txBox="1">
            <a:spLocks noChangeArrowheads="1"/>
          </p:cNvSpPr>
          <p:nvPr/>
        </p:nvSpPr>
        <p:spPr bwMode="auto">
          <a:xfrm>
            <a:off x="37423" y="1288833"/>
            <a:ext cx="33855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vert270" anchor="ctr">
            <a:spAutoFit/>
          </a:bodyPr>
          <a:lstStyle>
            <a:lvl1pPr>
              <a:spcBef>
                <a:spcPct val="50000"/>
              </a:spcBef>
              <a:buClr>
                <a:schemeClr val="tx1"/>
              </a:buClr>
              <a:buFont typeface="Wingdings 2" panose="05020102010507070707" pitchFamily="18" charset="2"/>
              <a:buChar char="¡"/>
              <a:defRPr sz="1600">
                <a:solidFill>
                  <a:schemeClr val="tx1"/>
                </a:solidFill>
                <a:latin typeface="Arial" panose="020B0604020202020204" pitchFamily="34" charset="0"/>
              </a:defRPr>
            </a:lvl1pPr>
            <a:lvl2pPr marL="742950" indent="-28575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5pPr>
            <a:lvl6pPr marL="25146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6pPr>
            <a:lvl7pPr marL="29718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7pPr>
            <a:lvl8pPr marL="34290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8pPr>
            <a:lvl9pPr marL="38862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9pPr>
          </a:lstStyle>
          <a:p>
            <a:pPr algn="ctr">
              <a:spcBef>
                <a:spcPct val="0"/>
              </a:spcBef>
              <a:buClrTx/>
              <a:buFontTx/>
              <a:buNone/>
            </a:pPr>
            <a:r>
              <a:rPr lang="en-US" sz="1000" dirty="0">
                <a:solidFill>
                  <a:prstClr val="black"/>
                </a:solidFill>
                <a:latin typeface="Calibri" panose="020F0502020204030204" pitchFamily="34" charset="0"/>
              </a:rPr>
              <a:t>PLANNING</a:t>
            </a:r>
          </a:p>
        </p:txBody>
      </p:sp>
      <p:sp>
        <p:nvSpPr>
          <p:cNvPr id="8" name="TextBox 7"/>
          <p:cNvSpPr txBox="1">
            <a:spLocks noChangeArrowheads="1"/>
          </p:cNvSpPr>
          <p:nvPr/>
        </p:nvSpPr>
        <p:spPr bwMode="auto">
          <a:xfrm>
            <a:off x="1" y="3797210"/>
            <a:ext cx="23567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tx1"/>
              </a:buClr>
              <a:buFont typeface="Wingdings 2" panose="05020102010507070707" pitchFamily="18" charset="2"/>
              <a:buChar char="¡"/>
              <a:defRPr sz="1600">
                <a:solidFill>
                  <a:schemeClr val="tx1"/>
                </a:solidFill>
                <a:latin typeface="Arial" panose="020B0604020202020204" pitchFamily="34" charset="0"/>
              </a:defRPr>
            </a:lvl1pPr>
            <a:lvl2pPr marL="742950" indent="-28575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3pPr>
            <a:lvl4pPr marL="1600200" indent="-22860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4pPr>
            <a:lvl5pPr marL="2057400" indent="-228600">
              <a:spcBef>
                <a:spcPct val="25000"/>
              </a:spcBef>
              <a:buClr>
                <a:schemeClr val="tx1"/>
              </a:buClr>
              <a:buFont typeface="Wingdings" panose="05000000000000000000" pitchFamily="2" charset="2"/>
              <a:buChar char="§"/>
              <a:defRPr sz="1600">
                <a:solidFill>
                  <a:schemeClr val="tx1"/>
                </a:solidFill>
                <a:latin typeface="Arial" panose="020B0604020202020204" pitchFamily="34" charset="0"/>
              </a:defRPr>
            </a:lvl5pPr>
            <a:lvl6pPr marL="25146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6pPr>
            <a:lvl7pPr marL="29718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7pPr>
            <a:lvl8pPr marL="34290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8pPr>
            <a:lvl9pPr marL="3886200" indent="-228600" eaLnBrk="0" fontAlgn="base" hangingPunct="0">
              <a:spcBef>
                <a:spcPct val="25000"/>
              </a:spcBef>
              <a:spcAft>
                <a:spcPct val="0"/>
              </a:spcAft>
              <a:buClr>
                <a:schemeClr val="tx1"/>
              </a:buClr>
              <a:buFont typeface="Wingdings" panose="05000000000000000000" pitchFamily="2" charset="2"/>
              <a:buChar char="§"/>
              <a:defRPr sz="1600">
                <a:solidFill>
                  <a:schemeClr val="tx1"/>
                </a:solidFill>
                <a:latin typeface="Arial" panose="020B0604020202020204" pitchFamily="34" charset="0"/>
              </a:defRPr>
            </a:lvl9pPr>
          </a:lstStyle>
          <a:p>
            <a:pPr>
              <a:spcBef>
                <a:spcPct val="0"/>
              </a:spcBef>
              <a:buClrTx/>
              <a:buFontTx/>
              <a:buNone/>
            </a:pPr>
            <a:r>
              <a:rPr lang="en-US" sz="1000" u="sng" dirty="0">
                <a:solidFill>
                  <a:prstClr val="black"/>
                </a:solidFill>
                <a:latin typeface="Calibri" panose="020F0502020204030204" pitchFamily="34" charset="0"/>
              </a:rPr>
              <a:t>Abbreviations/Definitions</a:t>
            </a:r>
          </a:p>
          <a:p>
            <a:pPr>
              <a:spcBef>
                <a:spcPct val="0"/>
              </a:spcBef>
              <a:buClrTx/>
              <a:buFontTx/>
              <a:buNone/>
            </a:pPr>
            <a:r>
              <a:rPr lang="en-US" sz="1000" dirty="0">
                <a:solidFill>
                  <a:prstClr val="black"/>
                </a:solidFill>
                <a:latin typeface="Calibri" panose="020F0502020204030204" pitchFamily="34" charset="0"/>
              </a:rPr>
              <a:t>SLO – Service Level Observation</a:t>
            </a:r>
          </a:p>
          <a:p>
            <a:pPr>
              <a:spcBef>
                <a:spcPct val="0"/>
              </a:spcBef>
              <a:buClrTx/>
              <a:buFontTx/>
              <a:buNone/>
            </a:pPr>
            <a:r>
              <a:rPr lang="en-US" sz="1000" dirty="0">
                <a:solidFill>
                  <a:prstClr val="black"/>
                </a:solidFill>
                <a:latin typeface="Calibri" panose="020F0502020204030204" pitchFamily="34" charset="0"/>
              </a:rPr>
              <a:t>SLA  - Service Level Agreement</a:t>
            </a:r>
          </a:p>
          <a:p>
            <a:pPr>
              <a:spcBef>
                <a:spcPct val="0"/>
              </a:spcBef>
              <a:buClrTx/>
              <a:buFontTx/>
              <a:buNone/>
            </a:pPr>
            <a:r>
              <a:rPr lang="en-US" sz="1000" dirty="0">
                <a:solidFill>
                  <a:prstClr val="black"/>
                </a:solidFill>
                <a:latin typeface="Calibri" panose="020F0502020204030204" pitchFamily="34" charset="0"/>
              </a:rPr>
              <a:t>AMS – Application Maintenance Services</a:t>
            </a:r>
          </a:p>
          <a:p>
            <a:pPr>
              <a:spcBef>
                <a:spcPct val="0"/>
              </a:spcBef>
              <a:buClrTx/>
              <a:buFontTx/>
              <a:buNone/>
            </a:pPr>
            <a:r>
              <a:rPr lang="en-US" sz="1000" dirty="0">
                <a:solidFill>
                  <a:prstClr val="black"/>
                </a:solidFill>
                <a:latin typeface="Calibri" panose="020F0502020204030204" pitchFamily="34" charset="0"/>
              </a:rPr>
              <a:t>HoTS- Handover to Support</a:t>
            </a:r>
          </a:p>
        </p:txBody>
      </p:sp>
      <p:sp>
        <p:nvSpPr>
          <p:cNvPr id="9" name="TextBox 8"/>
          <p:cNvSpPr txBox="1"/>
          <p:nvPr/>
        </p:nvSpPr>
        <p:spPr>
          <a:xfrm>
            <a:off x="6313812" y="915566"/>
            <a:ext cx="2722684" cy="3843745"/>
          </a:xfrm>
          <a:prstGeom prst="rect">
            <a:avLst/>
          </a:prstGeom>
          <a:solidFill>
            <a:schemeClr val="bg1">
              <a:lumMod val="95000"/>
            </a:schemeClr>
          </a:solidFill>
        </p:spPr>
        <p:txBody>
          <a:bodyPr wrap="square" rtlCol="0">
            <a:spAutoFit/>
          </a:bodyPr>
          <a:lstStyle/>
          <a:p>
            <a:pPr algn="ctr"/>
            <a:r>
              <a:rPr lang="en-US" sz="1600" dirty="0">
                <a:solidFill>
                  <a:prstClr val="black"/>
                </a:solidFill>
                <a:latin typeface="Calibri" panose="020F0502020204030204" pitchFamily="34" charset="0"/>
              </a:rPr>
              <a:t>Critical Success </a:t>
            </a:r>
            <a:r>
              <a:rPr lang="en-US" sz="1600" dirty="0" smtClean="0">
                <a:solidFill>
                  <a:prstClr val="black"/>
                </a:solidFill>
                <a:latin typeface="Calibri" panose="020F0502020204030204" pitchFamily="34" charset="0"/>
              </a:rPr>
              <a:t>Factors</a:t>
            </a:r>
          </a:p>
          <a:p>
            <a:pPr algn="ctr"/>
            <a:endParaRPr lang="en-US" sz="1111" dirty="0">
              <a:solidFill>
                <a:prstClr val="black"/>
              </a:solidFill>
              <a:latin typeface="Calibri" panose="020F0502020204030204" pitchFamily="34" charset="0"/>
            </a:endParaRPr>
          </a:p>
          <a:p>
            <a:pPr marL="228600" indent="-228600" algn="just">
              <a:lnSpc>
                <a:spcPts val="2000"/>
              </a:lnSpc>
              <a:buFont typeface="+mj-lt"/>
              <a:buAutoNum type="arabicPeriod"/>
            </a:pPr>
            <a:r>
              <a:rPr lang="en-US" sz="1400" b="0" dirty="0">
                <a:solidFill>
                  <a:prstClr val="black"/>
                </a:solidFill>
                <a:latin typeface="Calibri" panose="020F0502020204030204" pitchFamily="34" charset="0"/>
              </a:rPr>
              <a:t>HoTS process defined to </a:t>
            </a:r>
            <a:r>
              <a:rPr lang="en-US" sz="1400" b="0" dirty="0" smtClean="0">
                <a:solidFill>
                  <a:prstClr val="black"/>
                </a:solidFill>
                <a:latin typeface="Calibri" panose="020F0502020204030204" pitchFamily="34" charset="0"/>
              </a:rPr>
              <a:t>ensure minimal business </a:t>
            </a:r>
            <a:r>
              <a:rPr lang="en-US" sz="1400" b="0" dirty="0">
                <a:solidFill>
                  <a:prstClr val="black"/>
                </a:solidFill>
                <a:latin typeface="Calibri" panose="020F0502020204030204" pitchFamily="34" charset="0"/>
              </a:rPr>
              <a:t>impact</a:t>
            </a:r>
          </a:p>
          <a:p>
            <a:pPr marL="228600" indent="-228600" algn="just">
              <a:lnSpc>
                <a:spcPts val="2000"/>
              </a:lnSpc>
              <a:buFont typeface="+mj-lt"/>
              <a:buAutoNum type="arabicPeriod"/>
            </a:pPr>
            <a:r>
              <a:rPr lang="en-US" sz="1400" b="0" dirty="0">
                <a:solidFill>
                  <a:prstClr val="black"/>
                </a:solidFill>
                <a:latin typeface="Calibri" panose="020F0502020204030204" pitchFamily="34" charset="0"/>
              </a:rPr>
              <a:t>Early involvement </a:t>
            </a:r>
            <a:r>
              <a:rPr lang="en-US" sz="1400" b="0" dirty="0" smtClean="0">
                <a:solidFill>
                  <a:prstClr val="black"/>
                </a:solidFill>
                <a:latin typeface="Calibri" panose="020F0502020204030204" pitchFamily="34" charset="0"/>
              </a:rPr>
              <a:t>and continuous communication with AMS team.</a:t>
            </a:r>
            <a:endParaRPr lang="en-US" sz="1400" b="0" dirty="0">
              <a:solidFill>
                <a:prstClr val="black"/>
              </a:solidFill>
              <a:latin typeface="Calibri" panose="020F0502020204030204" pitchFamily="34" charset="0"/>
            </a:endParaRPr>
          </a:p>
          <a:p>
            <a:pPr marL="228600" indent="-228600" algn="just">
              <a:lnSpc>
                <a:spcPts val="2000"/>
              </a:lnSpc>
              <a:buFont typeface="+mj-lt"/>
              <a:buAutoNum type="arabicPeriod"/>
            </a:pPr>
            <a:r>
              <a:rPr lang="en-US" sz="1400" b="0" dirty="0" smtClean="0">
                <a:solidFill>
                  <a:prstClr val="black"/>
                </a:solidFill>
                <a:latin typeface="Calibri" panose="020F0502020204030204" pitchFamily="34" charset="0"/>
              </a:rPr>
              <a:t>Go/No </a:t>
            </a:r>
            <a:r>
              <a:rPr lang="en-US" sz="1400" b="0" dirty="0">
                <a:solidFill>
                  <a:prstClr val="black"/>
                </a:solidFill>
                <a:latin typeface="Calibri" panose="020F0502020204030204" pitchFamily="34" charset="0"/>
              </a:rPr>
              <a:t>Go Decision </a:t>
            </a:r>
            <a:r>
              <a:rPr lang="en-US" sz="1400" b="0" dirty="0" smtClean="0">
                <a:solidFill>
                  <a:prstClr val="black"/>
                </a:solidFill>
                <a:latin typeface="Calibri" panose="020F0502020204030204" pitchFamily="34" charset="0"/>
              </a:rPr>
              <a:t>for production “Go </a:t>
            </a:r>
            <a:r>
              <a:rPr lang="en-US" sz="1400" b="0" dirty="0">
                <a:solidFill>
                  <a:prstClr val="black"/>
                </a:solidFill>
                <a:latin typeface="Calibri" panose="020F0502020204030204" pitchFamily="34" charset="0"/>
              </a:rPr>
              <a:t>L</a:t>
            </a:r>
            <a:r>
              <a:rPr lang="en-US" sz="1400" b="0" dirty="0" smtClean="0">
                <a:solidFill>
                  <a:prstClr val="black"/>
                </a:solidFill>
                <a:latin typeface="Calibri" panose="020F0502020204030204" pitchFamily="34" charset="0"/>
              </a:rPr>
              <a:t>ive” should </a:t>
            </a:r>
            <a:r>
              <a:rPr lang="en-US" sz="1400" b="0" dirty="0">
                <a:solidFill>
                  <a:prstClr val="black"/>
                </a:solidFill>
                <a:latin typeface="Calibri" panose="020F0502020204030204" pitchFamily="34" charset="0"/>
              </a:rPr>
              <a:t>include Support Readiness</a:t>
            </a:r>
          </a:p>
          <a:p>
            <a:pPr marL="228600" indent="-228600" algn="just">
              <a:lnSpc>
                <a:spcPts val="2000"/>
              </a:lnSpc>
              <a:buFont typeface="+mj-lt"/>
              <a:buAutoNum type="arabicPeriod"/>
            </a:pPr>
            <a:r>
              <a:rPr lang="en-US" sz="1400" b="0" dirty="0">
                <a:solidFill>
                  <a:prstClr val="black"/>
                </a:solidFill>
                <a:latin typeface="Calibri" panose="020F0502020204030204" pitchFamily="34" charset="0"/>
              </a:rPr>
              <a:t>Transition from Hyper-Care to SLO dependent on Checklist </a:t>
            </a:r>
            <a:r>
              <a:rPr lang="en-US" sz="1400" b="0" dirty="0" smtClean="0">
                <a:solidFill>
                  <a:prstClr val="black"/>
                </a:solidFill>
                <a:latin typeface="Calibri" panose="020F0502020204030204" pitchFamily="34" charset="0"/>
              </a:rPr>
              <a:t>completion as part of ‘Acceptance into Service” process.</a:t>
            </a:r>
            <a:endParaRPr lang="en-US" sz="1400" b="0" dirty="0">
              <a:solidFill>
                <a:prstClr val="black"/>
              </a:solidFill>
              <a:latin typeface="Calibri" panose="020F0502020204030204" pitchFamily="34" charset="0"/>
            </a:endParaRPr>
          </a:p>
        </p:txBody>
      </p:sp>
    </p:spTree>
    <p:extLst>
      <p:ext uri="{BB962C8B-B14F-4D97-AF65-F5344CB8AC3E}">
        <p14:creationId xmlns:p14="http://schemas.microsoft.com/office/powerpoint/2010/main" val="9652740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ITIL aligned support processes to bring in standardization across support groups</a:t>
            </a:r>
            <a:endParaRPr lang="en-US" dirty="0"/>
          </a:p>
        </p:txBody>
      </p:sp>
      <p:pic>
        <p:nvPicPr>
          <p:cNvPr id="3" name="Picture 2"/>
          <p:cNvPicPr>
            <a:picLocks noChangeAspect="1"/>
          </p:cNvPicPr>
          <p:nvPr/>
        </p:nvPicPr>
        <p:blipFill>
          <a:blip r:embed="rId2"/>
          <a:stretch>
            <a:fillRect/>
          </a:stretch>
        </p:blipFill>
        <p:spPr>
          <a:xfrm>
            <a:off x="0" y="577643"/>
            <a:ext cx="9144000" cy="4287163"/>
          </a:xfrm>
          <a:prstGeom prst="rect">
            <a:avLst/>
          </a:prstGeom>
        </p:spPr>
      </p:pic>
    </p:spTree>
    <p:extLst>
      <p:ext uri="{BB962C8B-B14F-4D97-AF65-F5344CB8AC3E}">
        <p14:creationId xmlns:p14="http://schemas.microsoft.com/office/powerpoint/2010/main" val="2016699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Team Today….</a:t>
            </a:r>
          </a:p>
        </p:txBody>
      </p:sp>
      <p:grpSp>
        <p:nvGrpSpPr>
          <p:cNvPr id="12" name="Group 11"/>
          <p:cNvGrpSpPr/>
          <p:nvPr/>
        </p:nvGrpSpPr>
        <p:grpSpPr>
          <a:xfrm>
            <a:off x="333194" y="853653"/>
            <a:ext cx="8477613" cy="3436195"/>
            <a:chOff x="220624" y="853653"/>
            <a:chExt cx="8477613" cy="3436195"/>
          </a:xfrm>
        </p:grpSpPr>
        <p:grpSp>
          <p:nvGrpSpPr>
            <p:cNvPr id="84" name="Group 83"/>
            <p:cNvGrpSpPr/>
            <p:nvPr/>
          </p:nvGrpSpPr>
          <p:grpSpPr>
            <a:xfrm>
              <a:off x="220624" y="2929714"/>
              <a:ext cx="2614535" cy="1323482"/>
              <a:chOff x="1379450" y="2960353"/>
              <a:chExt cx="2614535" cy="1323482"/>
            </a:xfrm>
          </p:grpSpPr>
          <p:sp>
            <p:nvSpPr>
              <p:cNvPr id="64" name="Rectangle 63"/>
              <p:cNvSpPr/>
              <p:nvPr/>
            </p:nvSpPr>
            <p:spPr bwMode="auto">
              <a:xfrm>
                <a:off x="1379450" y="2960353"/>
                <a:ext cx="2551176" cy="1323482"/>
              </a:xfrm>
              <a:prstGeom prst="rect">
                <a:avLst/>
              </a:prstGeom>
              <a:gradFill rotWithShape="1">
                <a:gsLst>
                  <a:gs pos="0">
                    <a:srgbClr val="FFFFFF">
                      <a:tint val="100000"/>
                      <a:shade val="100000"/>
                      <a:satMod val="130000"/>
                    </a:srgbClr>
                  </a:gs>
                  <a:gs pos="100000">
                    <a:srgbClr val="FFFFFF">
                      <a:tint val="50000"/>
                      <a:shade val="100000"/>
                      <a:satMod val="350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65" name="TextBox 64"/>
              <p:cNvSpPr txBox="1"/>
              <p:nvPr/>
            </p:nvSpPr>
            <p:spPr bwMode="auto">
              <a:xfrm>
                <a:off x="2426355" y="3085968"/>
                <a:ext cx="1567630" cy="307777"/>
              </a:xfrm>
              <a:prstGeom prst="rect">
                <a:avLst/>
              </a:prstGeom>
              <a:noFill/>
              <a:ln w="9525">
                <a:noFill/>
                <a:miter lim="800000"/>
                <a:headEnd/>
                <a:tailEnd/>
              </a:ln>
            </p:spPr>
            <p:txBody>
              <a:bodyPr wrap="square" rtlCol="0">
                <a:prstTxWarp prst="textNoShape">
                  <a:avLst/>
                </a:prstTxWarp>
                <a:spAutoFit/>
              </a:bodyPr>
              <a:lstStyle/>
              <a:p>
                <a:pPr eaLnBrk="0" hangingPunct="0">
                  <a:defRPr/>
                </a:pPr>
                <a:r>
                  <a:rPr lang="en-US" sz="1400" kern="0" dirty="0">
                    <a:solidFill>
                      <a:srgbClr val="63AFE5"/>
                    </a:solidFill>
                    <a:latin typeface="Calibri" panose="020F0502020204030204" pitchFamily="34" charset="0"/>
                    <a:ea typeface="ＭＳ Ｐゴシック" pitchFamily="34" charset="-128"/>
                    <a:cs typeface="Calibri" panose="020F0502020204030204" pitchFamily="34" charset="0"/>
                  </a:rPr>
                  <a:t>Vinod Kumar</a:t>
                </a:r>
              </a:p>
            </p:txBody>
          </p:sp>
          <p:sp>
            <p:nvSpPr>
              <p:cNvPr id="66" name="Rectangle 65"/>
              <p:cNvSpPr/>
              <p:nvPr/>
            </p:nvSpPr>
            <p:spPr bwMode="auto">
              <a:xfrm>
                <a:off x="2505808" y="4009309"/>
                <a:ext cx="1424818" cy="80393"/>
              </a:xfrm>
              <a:prstGeom prst="rect">
                <a:avLst/>
              </a:prstGeom>
              <a:solidFill>
                <a:srgbClr val="84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67" name="Rectangle 66"/>
              <p:cNvSpPr/>
              <p:nvPr/>
            </p:nvSpPr>
            <p:spPr bwMode="auto">
              <a:xfrm>
                <a:off x="2505808" y="4125824"/>
                <a:ext cx="1424818" cy="80393"/>
              </a:xfrm>
              <a:prstGeom prst="rect">
                <a:avLst/>
              </a:prstGeom>
              <a:solidFill>
                <a:srgbClr val="63AF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grpSp>
        <p:grpSp>
          <p:nvGrpSpPr>
            <p:cNvPr id="85" name="Group 84"/>
            <p:cNvGrpSpPr/>
            <p:nvPr/>
          </p:nvGrpSpPr>
          <p:grpSpPr>
            <a:xfrm>
              <a:off x="3183843" y="2966366"/>
              <a:ext cx="2551176" cy="1323482"/>
              <a:chOff x="5154266" y="2960353"/>
              <a:chExt cx="2551176" cy="1323482"/>
            </a:xfrm>
          </p:grpSpPr>
          <p:sp>
            <p:nvSpPr>
              <p:cNvPr id="58" name="Rectangle 57"/>
              <p:cNvSpPr/>
              <p:nvPr/>
            </p:nvSpPr>
            <p:spPr bwMode="auto">
              <a:xfrm>
                <a:off x="5154266" y="2960353"/>
                <a:ext cx="2551176" cy="1323482"/>
              </a:xfrm>
              <a:prstGeom prst="rect">
                <a:avLst/>
              </a:prstGeom>
              <a:gradFill rotWithShape="1">
                <a:gsLst>
                  <a:gs pos="0">
                    <a:srgbClr val="FFFFFF">
                      <a:tint val="100000"/>
                      <a:shade val="100000"/>
                      <a:satMod val="130000"/>
                    </a:srgbClr>
                  </a:gs>
                  <a:gs pos="100000">
                    <a:srgbClr val="FFFFFF">
                      <a:tint val="50000"/>
                      <a:shade val="100000"/>
                      <a:satMod val="350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59" name="TextBox 58"/>
              <p:cNvSpPr txBox="1"/>
              <p:nvPr/>
            </p:nvSpPr>
            <p:spPr bwMode="auto">
              <a:xfrm>
                <a:off x="6280624" y="3085968"/>
                <a:ext cx="1424818" cy="677108"/>
              </a:xfrm>
              <a:prstGeom prst="rect">
                <a:avLst/>
              </a:prstGeom>
              <a:noFill/>
              <a:ln w="9525">
                <a:noFill/>
                <a:miter lim="800000"/>
                <a:headEnd/>
                <a:tailEnd/>
              </a:ln>
            </p:spPr>
            <p:txBody>
              <a:bodyPr wrap="square" rtlCol="0">
                <a:prstTxWarp prst="textNoShape">
                  <a:avLst/>
                </a:prstTxWarp>
                <a:spAutoFit/>
              </a:bodyPr>
              <a:lstStyle/>
              <a:p>
                <a:pPr eaLnBrk="0" hangingPunct="0">
                  <a:defRPr/>
                </a:pPr>
                <a:r>
                  <a:rPr lang="en-US" sz="1400" kern="0" dirty="0">
                    <a:solidFill>
                      <a:srgbClr val="63AFE5"/>
                    </a:solidFill>
                    <a:latin typeface="Calibri" panose="020F0502020204030204" pitchFamily="34" charset="0"/>
                    <a:ea typeface="ＭＳ Ｐゴシック" pitchFamily="34" charset="-128"/>
                    <a:cs typeface="Calibri" panose="020F0502020204030204" pitchFamily="34" charset="0"/>
                  </a:rPr>
                  <a:t>Umar </a:t>
                </a:r>
                <a:r>
                  <a:rPr lang="en-US" sz="1400" kern="0" dirty="0" err="1">
                    <a:solidFill>
                      <a:srgbClr val="63AFE5"/>
                    </a:solidFill>
                    <a:latin typeface="Calibri" panose="020F0502020204030204" pitchFamily="34" charset="0"/>
                    <a:ea typeface="ＭＳ Ｐゴシック" pitchFamily="34" charset="-128"/>
                    <a:cs typeface="Calibri" panose="020F0502020204030204" pitchFamily="34" charset="0"/>
                  </a:rPr>
                  <a:t>Farook</a:t>
                </a:r>
                <a:endParaRPr lang="en-US" sz="1400" kern="0" dirty="0">
                  <a:solidFill>
                    <a:srgbClr val="63AFE5"/>
                  </a:solidFill>
                  <a:latin typeface="Calibri" panose="020F0502020204030204" pitchFamily="34" charset="0"/>
                  <a:ea typeface="ＭＳ Ｐゴシック" pitchFamily="34" charset="-128"/>
                  <a:cs typeface="Calibri" panose="020F0502020204030204" pitchFamily="34" charset="0"/>
                </a:endParaRPr>
              </a:p>
              <a:p>
                <a:pPr eaLnBrk="0" hangingPunct="0">
                  <a:defRPr/>
                </a:pPr>
                <a:endParaRPr lang="en-US" sz="1200" b="0" kern="0" dirty="0">
                  <a:solidFill>
                    <a:srgbClr val="ADAFB2"/>
                  </a:solidFill>
                  <a:latin typeface="Calibri" panose="020F0502020204030204" pitchFamily="34" charset="0"/>
                  <a:ea typeface="ＭＳ Ｐゴシック" pitchFamily="34" charset="-128"/>
                  <a:cs typeface="Calibri" panose="020F0502020204030204" pitchFamily="34" charset="0"/>
                </a:endParaRPr>
              </a:p>
              <a:p>
                <a:pPr eaLnBrk="0" hangingPunct="0">
                  <a:defRPr/>
                </a:pPr>
                <a:r>
                  <a:rPr lang="en-US" sz="1200" b="0" kern="0" dirty="0">
                    <a:solidFill>
                      <a:srgbClr val="ADAFB2"/>
                    </a:solidFill>
                    <a:latin typeface="Calibri" panose="020F0502020204030204" pitchFamily="34" charset="0"/>
                    <a:ea typeface="ＭＳ Ｐゴシック" pitchFamily="34" charset="-128"/>
                    <a:cs typeface="Calibri" panose="020F0502020204030204" pitchFamily="34" charset="0"/>
                  </a:rPr>
                  <a:t>Delphi SME</a:t>
                </a:r>
              </a:p>
            </p:txBody>
          </p:sp>
          <p:sp>
            <p:nvSpPr>
              <p:cNvPr id="60" name="Rectangle 59"/>
              <p:cNvSpPr/>
              <p:nvPr/>
            </p:nvSpPr>
            <p:spPr bwMode="auto">
              <a:xfrm>
                <a:off x="6280624" y="4009309"/>
                <a:ext cx="1424818" cy="80393"/>
              </a:xfrm>
              <a:prstGeom prst="rect">
                <a:avLst/>
              </a:prstGeom>
              <a:solidFill>
                <a:srgbClr val="84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61" name="Rectangle 60"/>
              <p:cNvSpPr/>
              <p:nvPr/>
            </p:nvSpPr>
            <p:spPr bwMode="auto">
              <a:xfrm>
                <a:off x="6280624" y="4125824"/>
                <a:ext cx="1424818" cy="80393"/>
              </a:xfrm>
              <a:prstGeom prst="rect">
                <a:avLst/>
              </a:prstGeom>
              <a:solidFill>
                <a:srgbClr val="63AF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188" y="3128242"/>
                <a:ext cx="904875" cy="914400"/>
              </a:xfrm>
              <a:prstGeom prst="rect">
                <a:avLst/>
              </a:prstGeom>
              <a:effectLst>
                <a:outerShdw blurRad="50800" dist="38100" dir="2700000" algn="tl" rotWithShape="0">
                  <a:prstClr val="black">
                    <a:alpha val="40000"/>
                  </a:prstClr>
                </a:outerShdw>
              </a:effectLst>
            </p:spPr>
          </p:pic>
        </p:grpSp>
        <p:grpSp>
          <p:nvGrpSpPr>
            <p:cNvPr id="83" name="Group 82"/>
            <p:cNvGrpSpPr/>
            <p:nvPr/>
          </p:nvGrpSpPr>
          <p:grpSpPr>
            <a:xfrm>
              <a:off x="3183843" y="853653"/>
              <a:ext cx="2551176" cy="1323482"/>
              <a:chOff x="3491880" y="729825"/>
              <a:chExt cx="2551176" cy="1323482"/>
            </a:xfrm>
          </p:grpSpPr>
          <p:sp>
            <p:nvSpPr>
              <p:cNvPr id="52" name="Rectangle 51"/>
              <p:cNvSpPr/>
              <p:nvPr/>
            </p:nvSpPr>
            <p:spPr bwMode="auto">
              <a:xfrm>
                <a:off x="3491880" y="729825"/>
                <a:ext cx="2551176" cy="1323482"/>
              </a:xfrm>
              <a:prstGeom prst="rect">
                <a:avLst/>
              </a:prstGeom>
              <a:gradFill rotWithShape="1">
                <a:gsLst>
                  <a:gs pos="0">
                    <a:srgbClr val="FFFFFF">
                      <a:tint val="100000"/>
                      <a:shade val="100000"/>
                      <a:satMod val="130000"/>
                    </a:srgbClr>
                  </a:gs>
                  <a:gs pos="100000">
                    <a:srgbClr val="FFFFFF">
                      <a:tint val="50000"/>
                      <a:shade val="100000"/>
                      <a:satMod val="350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53" name="TextBox 52"/>
              <p:cNvSpPr txBox="1"/>
              <p:nvPr/>
            </p:nvSpPr>
            <p:spPr bwMode="auto">
              <a:xfrm>
                <a:off x="4618238" y="855440"/>
                <a:ext cx="1424818" cy="677108"/>
              </a:xfrm>
              <a:prstGeom prst="rect">
                <a:avLst/>
              </a:prstGeom>
              <a:noFill/>
              <a:ln w="9525">
                <a:noFill/>
                <a:miter lim="800000"/>
                <a:headEnd/>
                <a:tailEnd/>
              </a:ln>
            </p:spPr>
            <p:txBody>
              <a:bodyPr wrap="square" rtlCol="0">
                <a:prstTxWarp prst="textNoShape">
                  <a:avLst/>
                </a:prstTxWarp>
                <a:spAutoFit/>
              </a:bodyPr>
              <a:lstStyle/>
              <a:p>
                <a:pPr eaLnBrk="0" hangingPunct="0">
                  <a:defRPr/>
                </a:pPr>
                <a:r>
                  <a:rPr lang="en-US" sz="1400" kern="0" dirty="0">
                    <a:solidFill>
                      <a:srgbClr val="63AFE5"/>
                    </a:solidFill>
                    <a:latin typeface="Calibri" panose="020F0502020204030204" pitchFamily="34" charset="0"/>
                    <a:ea typeface="ＭＳ Ｐゴシック" pitchFamily="34" charset="-128"/>
                    <a:cs typeface="Calibri" panose="020F0502020204030204" pitchFamily="34" charset="0"/>
                  </a:rPr>
                  <a:t>Parth Patel</a:t>
                </a:r>
              </a:p>
              <a:p>
                <a:pPr eaLnBrk="0" hangingPunct="0">
                  <a:defRPr/>
                </a:pPr>
                <a:endParaRPr lang="en-US" sz="1200" b="0" kern="0" dirty="0">
                  <a:solidFill>
                    <a:srgbClr val="ADAFB2"/>
                  </a:solidFill>
                  <a:latin typeface="Calibri" panose="020F0502020204030204" pitchFamily="34" charset="0"/>
                  <a:ea typeface="ＭＳ Ｐゴシック" pitchFamily="34" charset="-128"/>
                  <a:cs typeface="Calibri" panose="020F0502020204030204" pitchFamily="34" charset="0"/>
                </a:endParaRPr>
              </a:p>
              <a:p>
                <a:pPr eaLnBrk="0" hangingPunct="0">
                  <a:defRPr/>
                </a:pPr>
                <a:r>
                  <a:rPr lang="en-US" sz="1200" b="0" kern="0" dirty="0">
                    <a:solidFill>
                      <a:srgbClr val="ADAFB2"/>
                    </a:solidFill>
                    <a:latin typeface="Calibri" panose="020F0502020204030204" pitchFamily="34" charset="0"/>
                    <a:ea typeface="ＭＳ Ｐゴシック" pitchFamily="34" charset="-128"/>
                    <a:cs typeface="Calibri" panose="020F0502020204030204" pitchFamily="34" charset="0"/>
                  </a:rPr>
                  <a:t>Solution Architect</a:t>
                </a:r>
              </a:p>
            </p:txBody>
          </p:sp>
          <p:sp>
            <p:nvSpPr>
              <p:cNvPr id="54" name="Rectangle 53"/>
              <p:cNvSpPr/>
              <p:nvPr/>
            </p:nvSpPr>
            <p:spPr bwMode="auto">
              <a:xfrm>
                <a:off x="4618238" y="1778781"/>
                <a:ext cx="1424818" cy="80393"/>
              </a:xfrm>
              <a:prstGeom prst="rect">
                <a:avLst/>
              </a:prstGeom>
              <a:solidFill>
                <a:srgbClr val="84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55" name="Rectangle 54"/>
              <p:cNvSpPr/>
              <p:nvPr/>
            </p:nvSpPr>
            <p:spPr bwMode="auto">
              <a:xfrm>
                <a:off x="4618238" y="1895296"/>
                <a:ext cx="1424818" cy="80393"/>
              </a:xfrm>
              <a:prstGeom prst="rect">
                <a:avLst/>
              </a:prstGeom>
              <a:solidFill>
                <a:srgbClr val="63AF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pic>
            <p:nvPicPr>
              <p:cNvPr id="1026" name="Picture 4"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246" y="895618"/>
                <a:ext cx="82029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 name="Group 81"/>
            <p:cNvGrpSpPr/>
            <p:nvPr/>
          </p:nvGrpSpPr>
          <p:grpSpPr>
            <a:xfrm>
              <a:off x="220624" y="853653"/>
              <a:ext cx="2551176" cy="1323482"/>
              <a:chOff x="539552" y="847640"/>
              <a:chExt cx="2551176" cy="1323482"/>
            </a:xfrm>
          </p:grpSpPr>
          <p:sp>
            <p:nvSpPr>
              <p:cNvPr id="78" name="Rectangle 77"/>
              <p:cNvSpPr/>
              <p:nvPr/>
            </p:nvSpPr>
            <p:spPr bwMode="auto">
              <a:xfrm>
                <a:off x="539552" y="847640"/>
                <a:ext cx="2551176" cy="1323482"/>
              </a:xfrm>
              <a:prstGeom prst="rect">
                <a:avLst/>
              </a:prstGeom>
              <a:gradFill rotWithShape="1">
                <a:gsLst>
                  <a:gs pos="0">
                    <a:srgbClr val="FFFFFF">
                      <a:tint val="100000"/>
                      <a:shade val="100000"/>
                      <a:satMod val="130000"/>
                    </a:srgbClr>
                  </a:gs>
                  <a:gs pos="100000">
                    <a:srgbClr val="FFFFFF">
                      <a:tint val="50000"/>
                      <a:shade val="100000"/>
                      <a:satMod val="350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79" name="TextBox 78"/>
              <p:cNvSpPr txBox="1"/>
              <p:nvPr/>
            </p:nvSpPr>
            <p:spPr bwMode="auto">
              <a:xfrm>
                <a:off x="1662659" y="973255"/>
                <a:ext cx="1428068" cy="677108"/>
              </a:xfrm>
              <a:prstGeom prst="rect">
                <a:avLst/>
              </a:prstGeom>
              <a:noFill/>
              <a:ln w="9525">
                <a:noFill/>
                <a:miter lim="800000"/>
                <a:headEnd/>
                <a:tailEnd/>
              </a:ln>
            </p:spPr>
            <p:txBody>
              <a:bodyPr wrap="square" rtlCol="0">
                <a:prstTxWarp prst="textNoShape">
                  <a:avLst/>
                </a:prstTxWarp>
                <a:spAutoFit/>
              </a:bodyPr>
              <a:lstStyle/>
              <a:p>
                <a:pPr lvl="0" defTabSz="914400" eaLnBrk="0" fontAlgn="base" hangingPunct="0">
                  <a:spcBef>
                    <a:spcPct val="0"/>
                  </a:spcBef>
                  <a:spcAft>
                    <a:spcPct val="0"/>
                  </a:spcAft>
                  <a:defRPr/>
                </a:pPr>
                <a:r>
                  <a:rPr lang="en-US" sz="1400" kern="0" dirty="0">
                    <a:solidFill>
                      <a:srgbClr val="63AFE5"/>
                    </a:solidFill>
                    <a:latin typeface="Calibri" panose="020F0502020204030204" pitchFamily="34" charset="0"/>
                    <a:ea typeface="ＭＳ Ｐゴシック" pitchFamily="34" charset="-128"/>
                    <a:cs typeface="Calibri" panose="020F0502020204030204" pitchFamily="34" charset="0"/>
                  </a:rPr>
                  <a:t>Michael Jafari</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ADAFB2"/>
                  </a:solidFill>
                  <a:effectLst/>
                  <a:uLnTx/>
                  <a:uFillTx/>
                  <a:latin typeface="Calibri" panose="020F0502020204030204" pitchFamily="34" charset="0"/>
                  <a:ea typeface="ＭＳ Ｐゴシック" pitchFamily="34" charset="-128"/>
                  <a:cs typeface="Calibri" panose="020F0502020204030204" pitchFamily="34" charset="0"/>
                </a:endParaRPr>
              </a:p>
              <a:p>
                <a:pPr marL="0" marR="0" lvl="0" indent="0" defTabSz="914400" eaLnBrk="0" fontAlgn="base" latinLnBrk="0" hangingPunct="0">
                  <a:lnSpc>
                    <a:spcPct val="100000"/>
                  </a:lnSpc>
                  <a:spcBef>
                    <a:spcPct val="0"/>
                  </a:spcBef>
                  <a:spcAft>
                    <a:spcPct val="0"/>
                  </a:spcAft>
                  <a:buClrTx/>
                  <a:buSzTx/>
                  <a:buFontTx/>
                  <a:buNone/>
                  <a:tabLst/>
                  <a:defRPr/>
                </a:pPr>
                <a:r>
                  <a:rPr lang="en-US" sz="1200" b="0" kern="0" dirty="0">
                    <a:solidFill>
                      <a:srgbClr val="ADAFB2"/>
                    </a:solidFill>
                    <a:latin typeface="Calibri" panose="020F0502020204030204" pitchFamily="34" charset="0"/>
                    <a:ea typeface="ＭＳ Ｐゴシック" pitchFamily="34" charset="-128"/>
                    <a:cs typeface="Calibri" panose="020F0502020204030204" pitchFamily="34" charset="0"/>
                  </a:rPr>
                  <a:t>Sales Director</a:t>
                </a:r>
                <a:endParaRPr kumimoji="0" lang="en-US" sz="1200" b="0" i="0" u="none" strike="noStrike" kern="0" cap="none" spc="0" normalizeH="0" baseline="0" noProof="0" dirty="0">
                  <a:ln>
                    <a:noFill/>
                  </a:ln>
                  <a:solidFill>
                    <a:srgbClr val="ADAFB2"/>
                  </a:solidFill>
                  <a:effectLst/>
                  <a:uLnTx/>
                  <a:uFillTx/>
                  <a:latin typeface="Calibri" panose="020F0502020204030204" pitchFamily="34" charset="0"/>
                  <a:ea typeface="ＭＳ Ｐゴシック" pitchFamily="34" charset="-128"/>
                  <a:cs typeface="Calibri" panose="020F0502020204030204" pitchFamily="34" charset="0"/>
                </a:endParaRPr>
              </a:p>
            </p:txBody>
          </p:sp>
          <p:sp>
            <p:nvSpPr>
              <p:cNvPr id="80" name="Rectangle 79"/>
              <p:cNvSpPr/>
              <p:nvPr/>
            </p:nvSpPr>
            <p:spPr bwMode="auto">
              <a:xfrm>
                <a:off x="1665910" y="1896596"/>
                <a:ext cx="1424818" cy="80393"/>
              </a:xfrm>
              <a:prstGeom prst="rect">
                <a:avLst/>
              </a:prstGeom>
              <a:solidFill>
                <a:srgbClr val="84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itchFamily="-12" charset="-128"/>
                  <a:cs typeface="Calibri" panose="020F0502020204030204" pitchFamily="34" charset="0"/>
                </a:endParaRPr>
              </a:p>
            </p:txBody>
          </p:sp>
          <p:sp>
            <p:nvSpPr>
              <p:cNvPr id="81" name="Rectangle 80"/>
              <p:cNvSpPr/>
              <p:nvPr/>
            </p:nvSpPr>
            <p:spPr bwMode="auto">
              <a:xfrm>
                <a:off x="1665910" y="2013111"/>
                <a:ext cx="1424818" cy="80393"/>
              </a:xfrm>
              <a:prstGeom prst="rect">
                <a:avLst/>
              </a:prstGeom>
              <a:solidFill>
                <a:srgbClr val="63AF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itchFamily="-12" charset="-128"/>
                  <a:cs typeface="Calibri" panose="020F0502020204030204" pitchFamily="34" charset="0"/>
                </a:endParaRPr>
              </a:p>
            </p:txBody>
          </p:sp>
        </p:grpSp>
        <p:grpSp>
          <p:nvGrpSpPr>
            <p:cNvPr id="5" name="Group 4"/>
            <p:cNvGrpSpPr/>
            <p:nvPr/>
          </p:nvGrpSpPr>
          <p:grpSpPr>
            <a:xfrm>
              <a:off x="6147061" y="853653"/>
              <a:ext cx="2551176" cy="1323482"/>
              <a:chOff x="6147061" y="853653"/>
              <a:chExt cx="2551176" cy="1323482"/>
            </a:xfrm>
          </p:grpSpPr>
          <p:grpSp>
            <p:nvGrpSpPr>
              <p:cNvPr id="34" name="Group 33"/>
              <p:cNvGrpSpPr/>
              <p:nvPr/>
            </p:nvGrpSpPr>
            <p:grpSpPr>
              <a:xfrm>
                <a:off x="6147061" y="853653"/>
                <a:ext cx="2551176" cy="1323482"/>
                <a:chOff x="3491880" y="729825"/>
                <a:chExt cx="2551176" cy="1323482"/>
              </a:xfrm>
            </p:grpSpPr>
            <p:sp>
              <p:nvSpPr>
                <p:cNvPr id="35" name="Rectangle 34"/>
                <p:cNvSpPr/>
                <p:nvPr/>
              </p:nvSpPr>
              <p:spPr bwMode="auto">
                <a:xfrm>
                  <a:off x="3491880" y="729825"/>
                  <a:ext cx="2551176" cy="1323482"/>
                </a:xfrm>
                <a:prstGeom prst="rect">
                  <a:avLst/>
                </a:prstGeom>
                <a:gradFill rotWithShape="1">
                  <a:gsLst>
                    <a:gs pos="0">
                      <a:srgbClr val="FFFFFF">
                        <a:tint val="100000"/>
                        <a:shade val="100000"/>
                        <a:satMod val="130000"/>
                      </a:srgbClr>
                    </a:gs>
                    <a:gs pos="100000">
                      <a:srgbClr val="FFFFFF">
                        <a:tint val="50000"/>
                        <a:shade val="100000"/>
                        <a:satMod val="350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36" name="TextBox 35"/>
                <p:cNvSpPr txBox="1"/>
                <p:nvPr/>
              </p:nvSpPr>
              <p:spPr bwMode="auto">
                <a:xfrm>
                  <a:off x="4618237" y="855440"/>
                  <a:ext cx="1424819" cy="892552"/>
                </a:xfrm>
                <a:prstGeom prst="rect">
                  <a:avLst/>
                </a:prstGeom>
                <a:noFill/>
                <a:ln w="9525">
                  <a:noFill/>
                  <a:miter lim="800000"/>
                  <a:headEnd/>
                  <a:tailEnd/>
                </a:ln>
              </p:spPr>
              <p:txBody>
                <a:bodyPr wrap="square" rtlCol="0">
                  <a:prstTxWarp prst="textNoShape">
                    <a:avLst/>
                  </a:prstTxWarp>
                  <a:spAutoFit/>
                </a:bodyPr>
                <a:lstStyle/>
                <a:p>
                  <a:pPr eaLnBrk="0" hangingPunct="0">
                    <a:defRPr/>
                  </a:pPr>
                  <a:r>
                    <a:rPr lang="en-US" sz="1400" kern="0" dirty="0">
                      <a:solidFill>
                        <a:srgbClr val="63AFE5"/>
                      </a:solidFill>
                      <a:latin typeface="Calibri" panose="020F0502020204030204" pitchFamily="34" charset="0"/>
                      <a:ea typeface="ＭＳ Ｐゴシック" pitchFamily="34" charset="-128"/>
                      <a:cs typeface="Calibri" panose="020F0502020204030204" pitchFamily="34" charset="0"/>
                    </a:rPr>
                    <a:t>Rahul Deshpande</a:t>
                  </a:r>
                </a:p>
                <a:p>
                  <a:pPr eaLnBrk="0" hangingPunct="0">
                    <a:defRPr/>
                  </a:pPr>
                  <a:endParaRPr lang="en-US" sz="1200" b="0" kern="0" dirty="0">
                    <a:solidFill>
                      <a:srgbClr val="ADAFB2"/>
                    </a:solidFill>
                    <a:latin typeface="Calibri" panose="020F0502020204030204" pitchFamily="34" charset="0"/>
                    <a:ea typeface="ＭＳ Ｐゴシック" pitchFamily="34" charset="-128"/>
                    <a:cs typeface="Calibri" panose="020F0502020204030204" pitchFamily="34" charset="0"/>
                  </a:endParaRPr>
                </a:p>
                <a:p>
                  <a:pPr eaLnBrk="0" hangingPunct="0">
                    <a:defRPr/>
                  </a:pPr>
                  <a:r>
                    <a:rPr lang="en-US" sz="1200" b="0" kern="0" dirty="0">
                      <a:solidFill>
                        <a:srgbClr val="ADAFB2"/>
                      </a:solidFill>
                      <a:latin typeface="Calibri" panose="020F0502020204030204" pitchFamily="34" charset="0"/>
                      <a:ea typeface="ＭＳ Ｐゴシック" pitchFamily="34" charset="-128"/>
                      <a:cs typeface="Calibri" panose="020F0502020204030204" pitchFamily="34" charset="0"/>
                    </a:rPr>
                    <a:t>Testing Lead</a:t>
                  </a:r>
                </a:p>
              </p:txBody>
            </p:sp>
            <p:sp>
              <p:nvSpPr>
                <p:cNvPr id="37" name="Rectangle 36"/>
                <p:cNvSpPr/>
                <p:nvPr/>
              </p:nvSpPr>
              <p:spPr bwMode="auto">
                <a:xfrm>
                  <a:off x="4618238" y="1778781"/>
                  <a:ext cx="1424818" cy="80393"/>
                </a:xfrm>
                <a:prstGeom prst="rect">
                  <a:avLst/>
                </a:prstGeom>
                <a:solidFill>
                  <a:srgbClr val="84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38" name="Rectangle 37"/>
                <p:cNvSpPr/>
                <p:nvPr/>
              </p:nvSpPr>
              <p:spPr bwMode="auto">
                <a:xfrm>
                  <a:off x="4618238" y="1895296"/>
                  <a:ext cx="1424818" cy="80393"/>
                </a:xfrm>
                <a:prstGeom prst="rect">
                  <a:avLst/>
                </a:prstGeom>
                <a:solidFill>
                  <a:srgbClr val="63AF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gr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427" y="1019446"/>
                <a:ext cx="820292" cy="914400"/>
              </a:xfrm>
              <a:prstGeom prst="rect">
                <a:avLst/>
              </a:prstGeom>
            </p:spPr>
          </p:pic>
        </p:grpSp>
        <p:grpSp>
          <p:nvGrpSpPr>
            <p:cNvPr id="11" name="Group 10"/>
            <p:cNvGrpSpPr/>
            <p:nvPr/>
          </p:nvGrpSpPr>
          <p:grpSpPr>
            <a:xfrm>
              <a:off x="6147061" y="2966366"/>
              <a:ext cx="2551176" cy="1323482"/>
              <a:chOff x="6147061" y="2966366"/>
              <a:chExt cx="2551176" cy="1323482"/>
            </a:xfrm>
          </p:grpSpPr>
          <p:grpSp>
            <p:nvGrpSpPr>
              <p:cNvPr id="28" name="Group 27"/>
              <p:cNvGrpSpPr/>
              <p:nvPr/>
            </p:nvGrpSpPr>
            <p:grpSpPr>
              <a:xfrm>
                <a:off x="6147061" y="2966366"/>
                <a:ext cx="2551176" cy="1323482"/>
                <a:chOff x="5154266" y="2960353"/>
                <a:chExt cx="2551176" cy="1323482"/>
              </a:xfrm>
            </p:grpSpPr>
            <p:sp>
              <p:nvSpPr>
                <p:cNvPr id="29" name="Rectangle 28"/>
                <p:cNvSpPr/>
                <p:nvPr/>
              </p:nvSpPr>
              <p:spPr bwMode="auto">
                <a:xfrm>
                  <a:off x="5154266" y="2960353"/>
                  <a:ext cx="2551176" cy="1323482"/>
                </a:xfrm>
                <a:prstGeom prst="rect">
                  <a:avLst/>
                </a:prstGeom>
                <a:gradFill rotWithShape="1">
                  <a:gsLst>
                    <a:gs pos="0">
                      <a:srgbClr val="FFFFFF">
                        <a:tint val="100000"/>
                        <a:shade val="100000"/>
                        <a:satMod val="130000"/>
                      </a:srgbClr>
                    </a:gs>
                    <a:gs pos="100000">
                      <a:srgbClr val="FFFFFF">
                        <a:tint val="50000"/>
                        <a:shade val="100000"/>
                        <a:satMod val="350000"/>
                      </a:srgbClr>
                    </a:gs>
                  </a:gsLst>
                  <a:lin ang="16200000" scaled="0"/>
                </a:gradFill>
                <a:ln w="9525" cap="flat" cmpd="sng" algn="ctr">
                  <a:solidFill>
                    <a:srgbClr val="FFFFFF">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30" name="TextBox 29"/>
                <p:cNvSpPr txBox="1"/>
                <p:nvPr/>
              </p:nvSpPr>
              <p:spPr bwMode="auto">
                <a:xfrm>
                  <a:off x="6280623" y="3085968"/>
                  <a:ext cx="1424819" cy="892552"/>
                </a:xfrm>
                <a:prstGeom prst="rect">
                  <a:avLst/>
                </a:prstGeom>
                <a:noFill/>
                <a:ln w="9525">
                  <a:noFill/>
                  <a:miter lim="800000"/>
                  <a:headEnd/>
                  <a:tailEnd/>
                </a:ln>
              </p:spPr>
              <p:txBody>
                <a:bodyPr wrap="square" rtlCol="0">
                  <a:prstTxWarp prst="textNoShape">
                    <a:avLst/>
                  </a:prstTxWarp>
                  <a:spAutoFit/>
                </a:bodyPr>
                <a:lstStyle/>
                <a:p>
                  <a:pPr eaLnBrk="0" hangingPunct="0">
                    <a:defRPr/>
                  </a:pPr>
                  <a:r>
                    <a:rPr lang="en-US" sz="1400" kern="0" dirty="0">
                      <a:solidFill>
                        <a:srgbClr val="63AFE5"/>
                      </a:solidFill>
                      <a:latin typeface="Calibri" panose="020F0502020204030204" pitchFamily="34" charset="0"/>
                      <a:ea typeface="ＭＳ Ｐゴシック" pitchFamily="34" charset="-128"/>
                      <a:cs typeface="Calibri" panose="020F0502020204030204" pitchFamily="34" charset="0"/>
                    </a:rPr>
                    <a:t>Kumar </a:t>
                  </a:r>
                  <a:r>
                    <a:rPr lang="en-US" sz="1400" kern="0" dirty="0" err="1">
                      <a:solidFill>
                        <a:srgbClr val="63AFE5"/>
                      </a:solidFill>
                      <a:latin typeface="Calibri" panose="020F0502020204030204" pitchFamily="34" charset="0"/>
                      <a:ea typeface="ＭＳ Ｐゴシック" pitchFamily="34" charset="-128"/>
                      <a:cs typeface="Calibri" panose="020F0502020204030204" pitchFamily="34" charset="0"/>
                    </a:rPr>
                    <a:t>Thirumalai</a:t>
                  </a:r>
                  <a:endParaRPr lang="en-US" sz="1400" kern="0" dirty="0">
                    <a:solidFill>
                      <a:srgbClr val="63AFE5"/>
                    </a:solidFill>
                    <a:latin typeface="Calibri" panose="020F0502020204030204" pitchFamily="34" charset="0"/>
                    <a:ea typeface="ＭＳ Ｐゴシック" pitchFamily="34" charset="-128"/>
                    <a:cs typeface="Calibri" panose="020F0502020204030204" pitchFamily="34" charset="0"/>
                  </a:endParaRPr>
                </a:p>
                <a:p>
                  <a:pPr eaLnBrk="0" hangingPunct="0">
                    <a:defRPr/>
                  </a:pPr>
                  <a:endParaRPr lang="en-US" sz="1200" b="0" kern="0" dirty="0">
                    <a:solidFill>
                      <a:srgbClr val="ADAFB2"/>
                    </a:solidFill>
                    <a:latin typeface="Calibri" panose="020F0502020204030204" pitchFamily="34" charset="0"/>
                    <a:ea typeface="ＭＳ Ｐゴシック" pitchFamily="34" charset="-128"/>
                    <a:cs typeface="Calibri" panose="020F0502020204030204" pitchFamily="34" charset="0"/>
                  </a:endParaRPr>
                </a:p>
                <a:p>
                  <a:pPr eaLnBrk="0" hangingPunct="0">
                    <a:defRPr/>
                  </a:pPr>
                  <a:r>
                    <a:rPr lang="en-US" sz="1200" b="0" kern="0" dirty="0">
                      <a:solidFill>
                        <a:srgbClr val="ADAFB2"/>
                      </a:solidFill>
                      <a:latin typeface="Calibri" panose="020F0502020204030204" pitchFamily="34" charset="0"/>
                      <a:ea typeface="ＭＳ Ｐゴシック" pitchFamily="34" charset="-128"/>
                      <a:cs typeface="Calibri" panose="020F0502020204030204" pitchFamily="34" charset="0"/>
                    </a:rPr>
                    <a:t>Chief Architect</a:t>
                  </a:r>
                </a:p>
              </p:txBody>
            </p:sp>
            <p:sp>
              <p:nvSpPr>
                <p:cNvPr id="31" name="Rectangle 30"/>
                <p:cNvSpPr/>
                <p:nvPr/>
              </p:nvSpPr>
              <p:spPr bwMode="auto">
                <a:xfrm>
                  <a:off x="6280624" y="4009309"/>
                  <a:ext cx="1424818" cy="80393"/>
                </a:xfrm>
                <a:prstGeom prst="rect">
                  <a:avLst/>
                </a:prstGeom>
                <a:solidFill>
                  <a:srgbClr val="84CB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sp>
              <p:nvSpPr>
                <p:cNvPr id="32" name="Rectangle 31"/>
                <p:cNvSpPr/>
                <p:nvPr/>
              </p:nvSpPr>
              <p:spPr bwMode="auto">
                <a:xfrm>
                  <a:off x="6280624" y="4125824"/>
                  <a:ext cx="1424818" cy="80393"/>
                </a:xfrm>
                <a:prstGeom prst="rect">
                  <a:avLst/>
                </a:prstGeom>
                <a:solidFill>
                  <a:srgbClr val="63AFE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kern="0" dirty="0">
                    <a:solidFill>
                      <a:srgbClr val="000000"/>
                    </a:solidFill>
                    <a:latin typeface="Calibri" panose="020F0502020204030204" pitchFamily="34" charset="0"/>
                    <a:ea typeface="ＭＳ Ｐゴシック" pitchFamily="-12" charset="-128"/>
                    <a:cs typeface="Calibri" panose="020F0502020204030204" pitchFamily="34" charset="0"/>
                  </a:endParaRPr>
                </a:p>
              </p:txBody>
            </p:sp>
          </p:grpSp>
          <p:pic>
            <p:nvPicPr>
              <p:cNvPr id="49" name="Picture 48"/>
              <p:cNvPicPr>
                <a:picLocks noChangeAspect="1"/>
              </p:cNvPicPr>
              <p:nvPr/>
            </p:nvPicPr>
            <p:blipFill rotWithShape="1">
              <a:blip r:embed="rId5">
                <a:extLst>
                  <a:ext uri="{28A0092B-C50C-407E-A947-70E740481C1C}">
                    <a14:useLocalDpi xmlns:a14="http://schemas.microsoft.com/office/drawing/2010/main" val="0"/>
                  </a:ext>
                </a:extLst>
              </a:blip>
              <a:srcRect l="17352" t="12197" r="17351" b="12195"/>
              <a:stretch/>
            </p:blipFill>
            <p:spPr>
              <a:xfrm>
                <a:off x="6228982" y="3134255"/>
                <a:ext cx="904875" cy="914400"/>
              </a:xfrm>
              <a:prstGeom prst="rect">
                <a:avLst/>
              </a:prstGeom>
            </p:spPr>
          </p:pic>
        </p:grpSp>
      </p:grpSp>
      <p:sp>
        <p:nvSpPr>
          <p:cNvPr id="3" name="Rectangle 2"/>
          <p:cNvSpPr/>
          <p:nvPr/>
        </p:nvSpPr>
        <p:spPr>
          <a:xfrm>
            <a:off x="1393390" y="3555880"/>
            <a:ext cx="1502334" cy="276999"/>
          </a:xfrm>
          <a:prstGeom prst="rect">
            <a:avLst/>
          </a:prstGeom>
        </p:spPr>
        <p:txBody>
          <a:bodyPr wrap="none">
            <a:spAutoFit/>
          </a:bodyPr>
          <a:lstStyle/>
          <a:p>
            <a:pPr eaLnBrk="0" hangingPunct="0">
              <a:defRPr/>
            </a:pPr>
            <a:r>
              <a:rPr lang="en-US" sz="1200" b="0" kern="0" dirty="0">
                <a:solidFill>
                  <a:srgbClr val="ADAFB2"/>
                </a:solidFill>
                <a:latin typeface="Calibri" panose="020F0502020204030204" pitchFamily="34" charset="0"/>
                <a:ea typeface="ＭＳ Ｐゴシック" pitchFamily="34" charset="-128"/>
                <a:cs typeface="Calibri" panose="020F0502020204030204" pitchFamily="34" charset="0"/>
              </a:rPr>
              <a:t>Sr. Solution Architect</a:t>
            </a:r>
          </a:p>
        </p:txBody>
      </p:sp>
      <p:sp>
        <p:nvSpPr>
          <p:cNvPr id="4" name="Rectangle 2"/>
          <p:cNvSpPr>
            <a:spLocks noChangeArrowheads="1"/>
          </p:cNvSpPr>
          <p:nvPr/>
        </p:nvSpPr>
        <p:spPr bwMode="auto">
          <a:xfrm>
            <a:off x="0" y="-207749"/>
            <a:ext cx="18473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430" y="3134255"/>
            <a:ext cx="849009" cy="901317"/>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7"/>
          <a:stretch>
            <a:fillRect/>
          </a:stretch>
        </p:blipFill>
        <p:spPr>
          <a:xfrm>
            <a:off x="455429" y="977175"/>
            <a:ext cx="880881" cy="894645"/>
          </a:xfrm>
          <a:prstGeom prst="rect">
            <a:avLst/>
          </a:prstGeom>
        </p:spPr>
      </p:pic>
    </p:spTree>
    <p:extLst>
      <p:ext uri="{BB962C8B-B14F-4D97-AF65-F5344CB8AC3E}">
        <p14:creationId xmlns:p14="http://schemas.microsoft.com/office/powerpoint/2010/main" val="33094333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SLAs and KPIs for application support</a:t>
            </a:r>
            <a:endParaRPr lang="en-US" dirty="0"/>
          </a:p>
        </p:txBody>
      </p:sp>
      <p:graphicFrame>
        <p:nvGraphicFramePr>
          <p:cNvPr id="4" name="Group 204"/>
          <p:cNvGraphicFramePr>
            <a:graphicFrameLocks noGrp="1"/>
          </p:cNvGraphicFramePr>
          <p:nvPr>
            <p:extLst/>
          </p:nvPr>
        </p:nvGraphicFramePr>
        <p:xfrm>
          <a:off x="152403" y="1707654"/>
          <a:ext cx="8991599" cy="1253311"/>
        </p:xfrm>
        <a:graphic>
          <a:graphicData uri="http://schemas.openxmlformats.org/drawingml/2006/table">
            <a:tbl>
              <a:tblPr/>
              <a:tblGrid>
                <a:gridCol w="25473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gridCol w="497078">
                  <a:extLst>
                    <a:ext uri="{9D8B030D-6E8A-4147-A177-3AD203B41FA5}">
                      <a16:colId xmlns:a16="http://schemas.microsoft.com/office/drawing/2014/main" val="20005"/>
                    </a:ext>
                  </a:extLst>
                </a:gridCol>
                <a:gridCol w="364211">
                  <a:extLst>
                    <a:ext uri="{9D8B030D-6E8A-4147-A177-3AD203B41FA5}">
                      <a16:colId xmlns:a16="http://schemas.microsoft.com/office/drawing/2014/main" val="20006"/>
                    </a:ext>
                  </a:extLst>
                </a:gridCol>
                <a:gridCol w="364211">
                  <a:extLst>
                    <a:ext uri="{9D8B030D-6E8A-4147-A177-3AD203B41FA5}">
                      <a16:colId xmlns:a16="http://schemas.microsoft.com/office/drawing/2014/main" val="20007"/>
                    </a:ext>
                  </a:extLst>
                </a:gridCol>
                <a:gridCol w="364211">
                  <a:extLst>
                    <a:ext uri="{9D8B030D-6E8A-4147-A177-3AD203B41FA5}">
                      <a16:colId xmlns:a16="http://schemas.microsoft.com/office/drawing/2014/main" val="20008"/>
                    </a:ext>
                  </a:extLst>
                </a:gridCol>
                <a:gridCol w="478026">
                  <a:extLst>
                    <a:ext uri="{9D8B030D-6E8A-4147-A177-3AD203B41FA5}">
                      <a16:colId xmlns:a16="http://schemas.microsoft.com/office/drawing/2014/main" val="20009"/>
                    </a:ext>
                  </a:extLst>
                </a:gridCol>
                <a:gridCol w="478026">
                  <a:extLst>
                    <a:ext uri="{9D8B030D-6E8A-4147-A177-3AD203B41FA5}">
                      <a16:colId xmlns:a16="http://schemas.microsoft.com/office/drawing/2014/main" val="20010"/>
                    </a:ext>
                  </a:extLst>
                </a:gridCol>
                <a:gridCol w="437054">
                  <a:extLst>
                    <a:ext uri="{9D8B030D-6E8A-4147-A177-3AD203B41FA5}">
                      <a16:colId xmlns:a16="http://schemas.microsoft.com/office/drawing/2014/main" val="20011"/>
                    </a:ext>
                  </a:extLst>
                </a:gridCol>
                <a:gridCol w="437054">
                  <a:extLst>
                    <a:ext uri="{9D8B030D-6E8A-4147-A177-3AD203B41FA5}">
                      <a16:colId xmlns:a16="http://schemas.microsoft.com/office/drawing/2014/main" val="20012"/>
                    </a:ext>
                  </a:extLst>
                </a:gridCol>
              </a:tblGrid>
              <a:tr h="504056">
                <a:tc rowSpan="2">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 Service Level</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Response SLA Duration</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84A578"/>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bg1"/>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5024"/>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bg1"/>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5024"/>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bg1"/>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5024"/>
                    </a:solidFill>
                  </a:tcPr>
                </a:tc>
                <a:tc gridSpan="4">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Resolution SLA </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84A578"/>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tc gridSpan="4">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SLA Commitment (Response &amp; Resolution)</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84A578"/>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extLst>
                  <a:ext uri="{0D108BD9-81ED-4DB2-BD59-A6C34878D82A}">
                    <a16:rowId xmlns:a16="http://schemas.microsoft.com/office/drawing/2014/main" val="10000"/>
                  </a:ext>
                </a:extLst>
              </a:tr>
              <a:tr h="135049">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dirty="0" smtClean="0">
                        <a:ln>
                          <a:noFill/>
                        </a:ln>
                        <a:solidFill>
                          <a:schemeClr val="tx1"/>
                        </a:solidFill>
                        <a:effectLst/>
                        <a:latin typeface="Calibri" pitchFamily="34" charset="0"/>
                        <a:cs typeface="Calibri" pitchFamily="34" charset="0"/>
                      </a:endParaRPr>
                    </a:p>
                  </a:txBody>
                  <a:tcPr marL="84406" marR="84406"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C1E0FF"/>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P1</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P2</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P3</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P4</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P1</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P2</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P3</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P4</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P1</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P2</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P3</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P4</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extLst>
                  <a:ext uri="{0D108BD9-81ED-4DB2-BD59-A6C34878D82A}">
                    <a16:rowId xmlns:a16="http://schemas.microsoft.com/office/drawing/2014/main" val="10001"/>
                  </a:ext>
                </a:extLst>
              </a:tr>
              <a:tr h="505415">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Incidents</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30 Min</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4 hours</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1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2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4 hours</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1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2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10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99%</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97%</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95%</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95%</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5" name="Group 204"/>
          <p:cNvGraphicFramePr>
            <a:graphicFrameLocks noGrp="1"/>
          </p:cNvGraphicFramePr>
          <p:nvPr>
            <p:extLst/>
          </p:nvPr>
        </p:nvGraphicFramePr>
        <p:xfrm>
          <a:off x="152401" y="3101259"/>
          <a:ext cx="8991599" cy="1160735"/>
        </p:xfrm>
        <a:graphic>
          <a:graphicData uri="http://schemas.openxmlformats.org/drawingml/2006/table">
            <a:tbl>
              <a:tblPr/>
              <a:tblGrid>
                <a:gridCol w="254739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gridCol w="497078">
                  <a:extLst>
                    <a:ext uri="{9D8B030D-6E8A-4147-A177-3AD203B41FA5}">
                      <a16:colId xmlns:a16="http://schemas.microsoft.com/office/drawing/2014/main" val="20005"/>
                    </a:ext>
                  </a:extLst>
                </a:gridCol>
                <a:gridCol w="364211">
                  <a:extLst>
                    <a:ext uri="{9D8B030D-6E8A-4147-A177-3AD203B41FA5}">
                      <a16:colId xmlns:a16="http://schemas.microsoft.com/office/drawing/2014/main" val="20006"/>
                    </a:ext>
                  </a:extLst>
                </a:gridCol>
                <a:gridCol w="364211">
                  <a:extLst>
                    <a:ext uri="{9D8B030D-6E8A-4147-A177-3AD203B41FA5}">
                      <a16:colId xmlns:a16="http://schemas.microsoft.com/office/drawing/2014/main" val="20007"/>
                    </a:ext>
                  </a:extLst>
                </a:gridCol>
                <a:gridCol w="364211">
                  <a:extLst>
                    <a:ext uri="{9D8B030D-6E8A-4147-A177-3AD203B41FA5}">
                      <a16:colId xmlns:a16="http://schemas.microsoft.com/office/drawing/2014/main" val="20008"/>
                    </a:ext>
                  </a:extLst>
                </a:gridCol>
                <a:gridCol w="478026">
                  <a:extLst>
                    <a:ext uri="{9D8B030D-6E8A-4147-A177-3AD203B41FA5}">
                      <a16:colId xmlns:a16="http://schemas.microsoft.com/office/drawing/2014/main" val="20009"/>
                    </a:ext>
                  </a:extLst>
                </a:gridCol>
                <a:gridCol w="478026">
                  <a:extLst>
                    <a:ext uri="{9D8B030D-6E8A-4147-A177-3AD203B41FA5}">
                      <a16:colId xmlns:a16="http://schemas.microsoft.com/office/drawing/2014/main" val="20010"/>
                    </a:ext>
                  </a:extLst>
                </a:gridCol>
                <a:gridCol w="437054">
                  <a:extLst>
                    <a:ext uri="{9D8B030D-6E8A-4147-A177-3AD203B41FA5}">
                      <a16:colId xmlns:a16="http://schemas.microsoft.com/office/drawing/2014/main" val="20011"/>
                    </a:ext>
                  </a:extLst>
                </a:gridCol>
                <a:gridCol w="437054">
                  <a:extLst>
                    <a:ext uri="{9D8B030D-6E8A-4147-A177-3AD203B41FA5}">
                      <a16:colId xmlns:a16="http://schemas.microsoft.com/office/drawing/2014/main" val="20012"/>
                    </a:ext>
                  </a:extLst>
                </a:gridCol>
              </a:tblGrid>
              <a:tr h="144016">
                <a:tc rowSpan="2">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 Service Level</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grid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Preliminary RCA</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84A578"/>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bg1"/>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5024"/>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bg1"/>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5024"/>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bg1"/>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005024"/>
                    </a:solidFill>
                  </a:tcPr>
                </a:tc>
                <a:tc gridSpan="4">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Resolution SLA </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84A578"/>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tc gridSpan="4">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SLA Commitment (Response &amp; Resolution)</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84A578"/>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sz="1600" b="1" i="0" u="none" strike="noStrike" cap="none" normalizeH="0" baseline="0" dirty="0" smtClean="0">
                        <a:ln>
                          <a:noFill/>
                        </a:ln>
                        <a:solidFill>
                          <a:schemeClr val="tx1">
                            <a:lumMod val="75000"/>
                            <a:lumOff val="25000"/>
                          </a:schemeClr>
                        </a:solidFill>
                        <a:effectLst/>
                        <a:latin typeface="Calibri" pitchFamily="34" charset="0"/>
                        <a:cs typeface="Calibri" pitchFamily="34" charset="0"/>
                      </a:endParaRPr>
                    </a:p>
                  </a:txBody>
                  <a:tcPr anchor="ctr"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71DAFF"/>
                    </a:solidFill>
                  </a:tcPr>
                </a:tc>
                <a:extLst>
                  <a:ext uri="{0D108BD9-81ED-4DB2-BD59-A6C34878D82A}">
                    <a16:rowId xmlns:a16="http://schemas.microsoft.com/office/drawing/2014/main" val="10000"/>
                  </a:ext>
                </a:extLst>
              </a:tr>
              <a:tr h="135049">
                <a:tc vMerge="1">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GB" sz="1200" b="1" i="0" u="none" strike="noStrike" cap="none" normalizeH="0" baseline="0" dirty="0" smtClean="0">
                        <a:ln>
                          <a:noFill/>
                        </a:ln>
                        <a:solidFill>
                          <a:schemeClr val="tx1"/>
                        </a:solidFill>
                        <a:effectLst/>
                        <a:latin typeface="Calibri" pitchFamily="34" charset="0"/>
                        <a:cs typeface="Calibri" pitchFamily="34" charset="0"/>
                      </a:endParaRPr>
                    </a:p>
                  </a:txBody>
                  <a:tcPr marL="84406" marR="84406" horzOverflow="overflow">
                    <a:lnL w="3175" cap="flat" cmpd="sng" algn="ctr">
                      <a:solidFill>
                        <a:srgbClr val="00B0F0"/>
                      </a:solidFill>
                      <a:prstDash val="solid"/>
                      <a:round/>
                      <a:headEnd type="none" w="med" len="med"/>
                      <a:tailEnd type="none" w="med" len="med"/>
                    </a:lnL>
                    <a:lnR w="3175" cap="flat" cmpd="sng" algn="ctr">
                      <a:solidFill>
                        <a:srgbClr val="00B0F0"/>
                      </a:solidFill>
                      <a:prstDash val="solid"/>
                      <a:round/>
                      <a:headEnd type="none" w="med" len="med"/>
                      <a:tailEnd type="none" w="med" len="med"/>
                    </a:lnR>
                    <a:lnT w="3175" cap="flat" cmpd="sng" algn="ctr">
                      <a:solidFill>
                        <a:srgbClr val="00B0F0"/>
                      </a:solidFill>
                      <a:prstDash val="solid"/>
                      <a:round/>
                      <a:headEnd type="none" w="med" len="med"/>
                      <a:tailEnd type="none" w="med" len="med"/>
                    </a:lnT>
                    <a:lnB w="3175" cap="flat" cmpd="sng" algn="ctr">
                      <a:solidFill>
                        <a:srgbClr val="00B0F0"/>
                      </a:solidFill>
                      <a:prstDash val="solid"/>
                      <a:round/>
                      <a:headEnd type="none" w="med" len="med"/>
                      <a:tailEnd type="none" w="med" len="med"/>
                    </a:lnB>
                    <a:lnTlToBr>
                      <a:noFill/>
                    </a:lnTlToBr>
                    <a:lnBlToTr>
                      <a:noFill/>
                    </a:lnBlToTr>
                    <a:solidFill>
                      <a:srgbClr val="C1E0FF"/>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P1</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P2</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P3</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P4</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P1</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P2</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P3</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P4</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P1</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P2</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P3</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1" i="0" u="none" strike="noStrike" cap="none" normalizeH="0" baseline="0" dirty="0" smtClean="0">
                          <a:ln>
                            <a:noFill/>
                          </a:ln>
                          <a:solidFill>
                            <a:schemeClr val="bg1"/>
                          </a:solidFill>
                          <a:effectLst/>
                          <a:latin typeface="Calibri" pitchFamily="34" charset="0"/>
                          <a:cs typeface="Calibri" pitchFamily="34" charset="0"/>
                        </a:rPr>
                        <a:t>P4</a:t>
                      </a:r>
                    </a:p>
                  </a:txBody>
                  <a:tcPr marL="76200" marR="76200" marT="38100" marB="38100" anchor="ctr" horzOverflow="overflow">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rgbClr val="84A578"/>
                    </a:solidFill>
                  </a:tcPr>
                </a:tc>
                <a:extLst>
                  <a:ext uri="{0D108BD9-81ED-4DB2-BD59-A6C34878D82A}">
                    <a16:rowId xmlns:a16="http://schemas.microsoft.com/office/drawing/2014/main" val="10001"/>
                  </a:ext>
                </a:extLst>
              </a:tr>
              <a:tr h="505415">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Problem tickets (Root cause analysis)</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3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5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12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20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5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7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25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16 BD</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95%</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95%</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90%</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tc>
                  <a:txBody>
                    <a:bodyPr/>
                    <a:lstStyle>
                      <a:lvl1pPr marL="0" algn="l" defTabSz="653110" rtl="0" eaLnBrk="1" latinLnBrk="0" hangingPunct="1">
                        <a:defRPr sz="2600" kern="1200">
                          <a:solidFill>
                            <a:schemeClr val="tx1"/>
                          </a:solidFill>
                          <a:latin typeface="Calibri"/>
                          <a:ea typeface=""/>
                          <a:cs typeface=""/>
                        </a:defRPr>
                      </a:lvl1pPr>
                      <a:lvl2pPr marL="653110" algn="l" defTabSz="653110" rtl="0" eaLnBrk="1" latinLnBrk="0" hangingPunct="1">
                        <a:defRPr sz="2600" kern="1200">
                          <a:solidFill>
                            <a:schemeClr val="tx1"/>
                          </a:solidFill>
                          <a:latin typeface="Calibri"/>
                          <a:ea typeface=""/>
                          <a:cs typeface=""/>
                        </a:defRPr>
                      </a:lvl2pPr>
                      <a:lvl3pPr marL="1306220" algn="l" defTabSz="653110" rtl="0" eaLnBrk="1" latinLnBrk="0" hangingPunct="1">
                        <a:defRPr sz="2600" kern="1200">
                          <a:solidFill>
                            <a:schemeClr val="tx1"/>
                          </a:solidFill>
                          <a:latin typeface="Calibri"/>
                          <a:ea typeface=""/>
                          <a:cs typeface=""/>
                        </a:defRPr>
                      </a:lvl3pPr>
                      <a:lvl4pPr marL="1959331" algn="l" defTabSz="653110" rtl="0" eaLnBrk="1" latinLnBrk="0" hangingPunct="1">
                        <a:defRPr sz="2600" kern="1200">
                          <a:solidFill>
                            <a:schemeClr val="tx1"/>
                          </a:solidFill>
                          <a:latin typeface="Calibri"/>
                          <a:ea typeface=""/>
                          <a:cs typeface=""/>
                        </a:defRPr>
                      </a:lvl4pPr>
                      <a:lvl5pPr marL="2612441" algn="l" defTabSz="653110" rtl="0" eaLnBrk="1" latinLnBrk="0" hangingPunct="1">
                        <a:defRPr sz="2600" kern="1200">
                          <a:solidFill>
                            <a:schemeClr val="tx1"/>
                          </a:solidFill>
                          <a:latin typeface="Calibri"/>
                          <a:ea typeface=""/>
                          <a:cs typeface=""/>
                        </a:defRPr>
                      </a:lvl5pPr>
                      <a:lvl6pPr marL="3265551" algn="l" defTabSz="653110" rtl="0" eaLnBrk="1" latinLnBrk="0" hangingPunct="1">
                        <a:defRPr sz="2600" kern="1200">
                          <a:solidFill>
                            <a:schemeClr val="tx1"/>
                          </a:solidFill>
                          <a:latin typeface="Calibri"/>
                          <a:ea typeface=""/>
                          <a:cs typeface=""/>
                        </a:defRPr>
                      </a:lvl6pPr>
                      <a:lvl7pPr marL="3918661" algn="l" defTabSz="653110" rtl="0" eaLnBrk="1" latinLnBrk="0" hangingPunct="1">
                        <a:defRPr sz="2600" kern="1200">
                          <a:solidFill>
                            <a:schemeClr val="tx1"/>
                          </a:solidFill>
                          <a:latin typeface="Calibri"/>
                          <a:ea typeface=""/>
                          <a:cs typeface=""/>
                        </a:defRPr>
                      </a:lvl7pPr>
                      <a:lvl8pPr marL="4571771" algn="l" defTabSz="653110" rtl="0" eaLnBrk="1" latinLnBrk="0" hangingPunct="1">
                        <a:defRPr sz="2600" kern="1200">
                          <a:solidFill>
                            <a:schemeClr val="tx1"/>
                          </a:solidFill>
                          <a:latin typeface="Calibri"/>
                          <a:ea typeface=""/>
                          <a:cs typeface=""/>
                        </a:defRPr>
                      </a:lvl8pPr>
                      <a:lvl9pPr marL="5224882" algn="l" defTabSz="653110" rtl="0" eaLnBrk="1" latinLnBrk="0" hangingPunct="1">
                        <a:defRPr sz="2600" kern="1200">
                          <a:solidFill>
                            <a:schemeClr val="tx1"/>
                          </a:solidFill>
                          <a:latin typeface="Calibri"/>
                          <a:ea typeface=""/>
                          <a:cs typeface=""/>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sz="1100" b="0" i="0" u="none" strike="noStrike" cap="none" normalizeH="0" baseline="0" dirty="0" smtClean="0">
                          <a:ln>
                            <a:noFill/>
                          </a:ln>
                          <a:solidFill>
                            <a:schemeClr val="tx1"/>
                          </a:solidFill>
                          <a:effectLst/>
                          <a:latin typeface="Calibri" pitchFamily="34" charset="0"/>
                          <a:cs typeface="Calibri" pitchFamily="34" charset="0"/>
                        </a:rPr>
                        <a:t>90%</a:t>
                      </a:r>
                    </a:p>
                  </a:txBody>
                  <a:tcPr marL="76200" marR="76200" marT="38100" marB="3810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Rectangle 6"/>
          <p:cNvSpPr/>
          <p:nvPr/>
        </p:nvSpPr>
        <p:spPr>
          <a:xfrm>
            <a:off x="1328496" y="700166"/>
            <a:ext cx="2834640" cy="502573"/>
          </a:xfrm>
          <a:prstGeom prst="rect">
            <a:avLst/>
          </a:prstGeom>
          <a:effectLst/>
        </p:spPr>
        <p:txBody>
          <a:bodyPr wrap="square">
            <a:spAutoFit/>
          </a:bodyPr>
          <a:lstStyle/>
          <a:p>
            <a:pPr marL="455848" marR="152394" lvl="3" indent="-238115" fontAlgn="auto">
              <a:spcBef>
                <a:spcPts val="0"/>
              </a:spcBef>
              <a:spcAft>
                <a:spcPts val="0"/>
              </a:spcAft>
              <a:buClr>
                <a:srgbClr val="000000"/>
              </a:buClr>
              <a:buFont typeface="Arial" charset="0"/>
              <a:buChar char="•"/>
            </a:pPr>
            <a:r>
              <a:rPr lang="en-US" sz="1333" b="0" dirty="0">
                <a:solidFill>
                  <a:prstClr val="black"/>
                </a:solidFill>
                <a:latin typeface="Calibri" charset="0"/>
                <a:ea typeface="Calibri" charset="0"/>
                <a:cs typeface="Calibri" charset="0"/>
              </a:rPr>
              <a:t>Response Time for Incidents </a:t>
            </a:r>
            <a:endParaRPr lang="en-US" sz="1333" b="0" dirty="0" smtClean="0">
              <a:solidFill>
                <a:prstClr val="black"/>
              </a:solidFill>
              <a:latin typeface="Calibri" charset="0"/>
              <a:ea typeface="Calibri" charset="0"/>
              <a:cs typeface="Calibri" charset="0"/>
            </a:endParaRPr>
          </a:p>
          <a:p>
            <a:pPr marL="455848" marR="152394" lvl="3" indent="-238115" fontAlgn="auto">
              <a:spcBef>
                <a:spcPts val="0"/>
              </a:spcBef>
              <a:spcAft>
                <a:spcPts val="0"/>
              </a:spcAft>
              <a:buClr>
                <a:srgbClr val="000000"/>
              </a:buClr>
              <a:buFont typeface="Arial" charset="0"/>
              <a:buChar char="•"/>
            </a:pPr>
            <a:r>
              <a:rPr lang="en-US" sz="1333" b="0" dirty="0" smtClean="0">
                <a:solidFill>
                  <a:prstClr val="black"/>
                </a:solidFill>
                <a:latin typeface="Calibri" charset="0"/>
                <a:ea typeface="Calibri" charset="0"/>
                <a:cs typeface="Calibri" charset="0"/>
              </a:rPr>
              <a:t>Resolution Time for Incidents </a:t>
            </a:r>
          </a:p>
        </p:txBody>
      </p:sp>
      <p:sp>
        <p:nvSpPr>
          <p:cNvPr id="8" name="Rectangle 7"/>
          <p:cNvSpPr/>
          <p:nvPr/>
        </p:nvSpPr>
        <p:spPr>
          <a:xfrm>
            <a:off x="4067944" y="701025"/>
            <a:ext cx="2834640" cy="502573"/>
          </a:xfrm>
          <a:prstGeom prst="rect">
            <a:avLst/>
          </a:prstGeom>
          <a:effectLst/>
        </p:spPr>
        <p:txBody>
          <a:bodyPr wrap="square">
            <a:spAutoFit/>
          </a:bodyPr>
          <a:lstStyle/>
          <a:p>
            <a:pPr marL="455848" marR="152394" lvl="3" indent="-238115" fontAlgn="auto">
              <a:spcBef>
                <a:spcPts val="0"/>
              </a:spcBef>
              <a:spcAft>
                <a:spcPts val="0"/>
              </a:spcAft>
              <a:buClr>
                <a:srgbClr val="000000"/>
              </a:buClr>
              <a:buFont typeface="Arial" charset="0"/>
              <a:buChar char="•"/>
            </a:pPr>
            <a:r>
              <a:rPr lang="en-US" sz="1333" b="0" dirty="0" smtClean="0">
                <a:solidFill>
                  <a:prstClr val="black"/>
                </a:solidFill>
                <a:latin typeface="Calibri" charset="0"/>
                <a:ea typeface="Calibri" charset="0"/>
                <a:cs typeface="Calibri" charset="0"/>
              </a:rPr>
              <a:t>Problem </a:t>
            </a:r>
            <a:r>
              <a:rPr lang="en-US" sz="1333" b="0" dirty="0">
                <a:solidFill>
                  <a:prstClr val="black"/>
                </a:solidFill>
                <a:latin typeface="Calibri" charset="0"/>
                <a:ea typeface="Calibri" charset="0"/>
                <a:cs typeface="Calibri" charset="0"/>
              </a:rPr>
              <a:t>RCA Submission </a:t>
            </a:r>
            <a:endParaRPr lang="en-US" sz="1333" b="0" dirty="0" smtClean="0">
              <a:solidFill>
                <a:prstClr val="black"/>
              </a:solidFill>
              <a:latin typeface="Calibri" charset="0"/>
              <a:ea typeface="Calibri" charset="0"/>
              <a:cs typeface="Calibri" charset="0"/>
            </a:endParaRPr>
          </a:p>
          <a:p>
            <a:pPr marL="455848" marR="152394" lvl="3" indent="-238115" fontAlgn="auto">
              <a:spcBef>
                <a:spcPts val="0"/>
              </a:spcBef>
              <a:spcAft>
                <a:spcPts val="0"/>
              </a:spcAft>
              <a:buClr>
                <a:srgbClr val="000000"/>
              </a:buClr>
              <a:buFont typeface="Arial" charset="0"/>
              <a:buChar char="•"/>
            </a:pPr>
            <a:r>
              <a:rPr lang="en-US" sz="1333" b="0" dirty="0" smtClean="0">
                <a:solidFill>
                  <a:prstClr val="black"/>
                </a:solidFill>
                <a:latin typeface="Calibri" charset="0"/>
                <a:ea typeface="Calibri" charset="0"/>
                <a:cs typeface="Calibri" charset="0"/>
              </a:rPr>
              <a:t>RCA Closure</a:t>
            </a:r>
            <a:endParaRPr lang="en-US" sz="1333" b="0" dirty="0">
              <a:solidFill>
                <a:prstClr val="black"/>
              </a:solidFill>
              <a:latin typeface="Calibri" charset="0"/>
              <a:ea typeface="Calibri" charset="0"/>
              <a:cs typeface="Calibri" charset="0"/>
            </a:endParaRPr>
          </a:p>
        </p:txBody>
      </p:sp>
      <p:sp>
        <p:nvSpPr>
          <p:cNvPr id="9" name="Rectangle 8"/>
          <p:cNvSpPr/>
          <p:nvPr/>
        </p:nvSpPr>
        <p:spPr>
          <a:xfrm>
            <a:off x="6516216" y="700166"/>
            <a:ext cx="2834640" cy="502573"/>
          </a:xfrm>
          <a:prstGeom prst="rect">
            <a:avLst/>
          </a:prstGeom>
          <a:effectLst/>
        </p:spPr>
        <p:txBody>
          <a:bodyPr wrap="square">
            <a:spAutoFit/>
          </a:bodyPr>
          <a:lstStyle/>
          <a:p>
            <a:pPr marL="455848" marR="152394" lvl="3" indent="-238115" fontAlgn="auto">
              <a:spcBef>
                <a:spcPts val="0"/>
              </a:spcBef>
              <a:spcAft>
                <a:spcPts val="0"/>
              </a:spcAft>
              <a:buClr>
                <a:srgbClr val="000000"/>
              </a:buClr>
              <a:buFont typeface="Arial" charset="0"/>
              <a:buChar char="•"/>
            </a:pPr>
            <a:r>
              <a:rPr lang="en-US" sz="1333" b="0" dirty="0" smtClean="0">
                <a:solidFill>
                  <a:prstClr val="black"/>
                </a:solidFill>
                <a:latin typeface="Calibri" charset="0"/>
                <a:ea typeface="Calibri" charset="0"/>
                <a:cs typeface="Calibri" charset="0"/>
              </a:rPr>
              <a:t>Availability SLA</a:t>
            </a:r>
          </a:p>
          <a:p>
            <a:pPr marL="455848" marR="152394" lvl="3" indent="-238115" fontAlgn="auto">
              <a:spcBef>
                <a:spcPts val="0"/>
              </a:spcBef>
              <a:spcAft>
                <a:spcPts val="0"/>
              </a:spcAft>
              <a:buClr>
                <a:srgbClr val="000000"/>
              </a:buClr>
              <a:buFont typeface="Arial" charset="0"/>
              <a:buChar char="•"/>
            </a:pPr>
            <a:r>
              <a:rPr lang="en-US" sz="1333" b="0" dirty="0" smtClean="0">
                <a:solidFill>
                  <a:prstClr val="black"/>
                </a:solidFill>
                <a:latin typeface="Calibri" charset="0"/>
                <a:ea typeface="Calibri" charset="0"/>
                <a:cs typeface="Calibri" charset="0"/>
              </a:rPr>
              <a:t>Service Request SLA</a:t>
            </a:r>
            <a:endParaRPr lang="en-US" sz="1333" b="0" dirty="0">
              <a:solidFill>
                <a:prstClr val="black"/>
              </a:solidFill>
              <a:latin typeface="Calibri" charset="0"/>
              <a:ea typeface="Calibri" charset="0"/>
              <a:cs typeface="Calibri" charset="0"/>
            </a:endParaRPr>
          </a:p>
        </p:txBody>
      </p:sp>
      <p:sp>
        <p:nvSpPr>
          <p:cNvPr id="10" name="TextBox 9"/>
          <p:cNvSpPr txBox="1"/>
          <p:nvPr/>
        </p:nvSpPr>
        <p:spPr bwMode="auto">
          <a:xfrm>
            <a:off x="152399" y="734965"/>
            <a:ext cx="1176097" cy="338554"/>
          </a:xfrm>
          <a:prstGeom prst="rect">
            <a:avLst/>
          </a:prstGeom>
          <a:noFill/>
          <a:ln w="9525">
            <a:noFill/>
            <a:miter lim="800000"/>
            <a:headEnd/>
            <a:tailEnd/>
          </a:ln>
        </p:spPr>
        <p:txBody>
          <a:bodyPr wrap="square" rtlCol="0">
            <a:prstTxWarp prst="textNoShape">
              <a:avLst/>
            </a:prstTxWarp>
            <a:spAutoFit/>
          </a:bodyPr>
          <a:lstStyle/>
          <a:p>
            <a:pPr eaLnBrk="0" hangingPunct="0"/>
            <a:r>
              <a:rPr lang="en-US" sz="1600" dirty="0" smtClean="0">
                <a:solidFill>
                  <a:prstClr val="black"/>
                </a:solidFill>
                <a:latin typeface="Calibri" panose="020F0502020204030204" pitchFamily="34" charset="0"/>
              </a:rPr>
              <a:t>Key SLAs</a:t>
            </a:r>
            <a:endParaRPr lang="en-US" sz="1600" dirty="0">
              <a:solidFill>
                <a:prstClr val="black"/>
              </a:solidFill>
              <a:latin typeface="Calibri" panose="020F0502020204030204" pitchFamily="34" charset="0"/>
            </a:endParaRPr>
          </a:p>
        </p:txBody>
      </p:sp>
      <p:sp>
        <p:nvSpPr>
          <p:cNvPr id="11" name="TextBox 10"/>
          <p:cNvSpPr txBox="1"/>
          <p:nvPr/>
        </p:nvSpPr>
        <p:spPr bwMode="auto">
          <a:xfrm>
            <a:off x="180466" y="1345701"/>
            <a:ext cx="5067673" cy="338554"/>
          </a:xfrm>
          <a:prstGeom prst="rect">
            <a:avLst/>
          </a:prstGeom>
          <a:noFill/>
          <a:ln w="9525">
            <a:noFill/>
            <a:miter lim="800000"/>
            <a:headEnd/>
            <a:tailEnd/>
          </a:ln>
        </p:spPr>
        <p:txBody>
          <a:bodyPr wrap="square" rtlCol="0">
            <a:prstTxWarp prst="textNoShape">
              <a:avLst/>
            </a:prstTxWarp>
            <a:spAutoFit/>
          </a:bodyPr>
          <a:lstStyle/>
          <a:p>
            <a:pPr eaLnBrk="0" hangingPunct="0"/>
            <a:r>
              <a:rPr lang="en-US" sz="1600" dirty="0" smtClean="0">
                <a:solidFill>
                  <a:prstClr val="black"/>
                </a:solidFill>
                <a:latin typeface="Calibri" panose="020F0502020204030204" pitchFamily="34" charset="0"/>
              </a:rPr>
              <a:t>SLA adherence commitments for Incidents and RCAs:</a:t>
            </a:r>
            <a:endParaRPr lang="en-US" sz="1600" dirty="0">
              <a:solidFill>
                <a:prstClr val="black"/>
              </a:solidFill>
              <a:latin typeface="Calibri" panose="020F0502020204030204" pitchFamily="34" charset="0"/>
            </a:endParaRPr>
          </a:p>
        </p:txBody>
      </p:sp>
      <p:sp>
        <p:nvSpPr>
          <p:cNvPr id="12" name="Rectangle 11"/>
          <p:cNvSpPr/>
          <p:nvPr/>
        </p:nvSpPr>
        <p:spPr>
          <a:xfrm>
            <a:off x="152399" y="4261994"/>
            <a:ext cx="6624736" cy="532453"/>
          </a:xfrm>
          <a:prstGeom prst="rect">
            <a:avLst/>
          </a:prstGeom>
        </p:spPr>
        <p:txBody>
          <a:bodyPr wrap="square">
            <a:spAutoFit/>
          </a:bodyPr>
          <a:lstStyle/>
          <a:p>
            <a:pPr marL="238115" indent="-144193" eaLnBrk="0" hangingPunct="0">
              <a:lnSpc>
                <a:spcPct val="130000"/>
              </a:lnSpc>
              <a:buFont typeface="Arial" panose="020B0604020202020204" pitchFamily="34" charset="0"/>
              <a:buChar char="•"/>
            </a:pPr>
            <a:r>
              <a:rPr lang="en-US" sz="1100" b="0" i="1" dirty="0">
                <a:solidFill>
                  <a:srgbClr val="000000"/>
                </a:solidFill>
                <a:latin typeface="Calibri" panose="020F0502020204030204" pitchFamily="34" charset="0"/>
              </a:rPr>
              <a:t>KPIs/SLA will be applicable only after 3 months in steady </a:t>
            </a:r>
            <a:r>
              <a:rPr lang="en-US" sz="1100" b="0" i="1" dirty="0" smtClean="0">
                <a:solidFill>
                  <a:srgbClr val="000000"/>
                </a:solidFill>
                <a:latin typeface="Calibri" panose="020F0502020204030204" pitchFamily="34" charset="0"/>
              </a:rPr>
              <a:t>state</a:t>
            </a:r>
          </a:p>
          <a:p>
            <a:pPr marL="238115" indent="-144193" eaLnBrk="0" hangingPunct="0">
              <a:lnSpc>
                <a:spcPct val="130000"/>
              </a:lnSpc>
              <a:buFont typeface="Arial" panose="020B0604020202020204" pitchFamily="34" charset="0"/>
              <a:buChar char="•"/>
            </a:pPr>
            <a:r>
              <a:rPr lang="en-US" sz="1100" b="0" i="1" dirty="0" smtClean="0">
                <a:solidFill>
                  <a:srgbClr val="000000"/>
                </a:solidFill>
                <a:latin typeface="Calibri" panose="020F0502020204030204" pitchFamily="34" charset="0"/>
              </a:rPr>
              <a:t>A </a:t>
            </a:r>
            <a:r>
              <a:rPr lang="en-US" sz="1100" b="0" i="1" dirty="0">
                <a:solidFill>
                  <a:srgbClr val="000000"/>
                </a:solidFill>
                <a:latin typeface="Calibri" panose="020F0502020204030204" pitchFamily="34" charset="0"/>
              </a:rPr>
              <a:t>mutually agreed   Risk / Reward mechanism for SLA performance will be established .</a:t>
            </a:r>
          </a:p>
        </p:txBody>
      </p:sp>
    </p:spTree>
    <p:extLst>
      <p:ext uri="{BB962C8B-B14F-4D97-AF65-F5344CB8AC3E}">
        <p14:creationId xmlns:p14="http://schemas.microsoft.com/office/powerpoint/2010/main" val="25100996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Productivity improvement over the Engagement Period</a:t>
            </a:r>
            <a:endParaRPr lang="en-US" dirty="0"/>
          </a:p>
        </p:txBody>
      </p:sp>
      <p:cxnSp>
        <p:nvCxnSpPr>
          <p:cNvPr id="32" name="Straight Connector 31"/>
          <p:cNvCxnSpPr/>
          <p:nvPr/>
        </p:nvCxnSpPr>
        <p:spPr>
          <a:xfrm>
            <a:off x="4350641" y="1999106"/>
            <a:ext cx="0" cy="1234440"/>
          </a:xfrm>
          <a:prstGeom prst="line">
            <a:avLst/>
          </a:prstGeom>
          <a:noFill/>
          <a:ln w="9525" cap="flat" cmpd="sng" algn="ctr">
            <a:solidFill>
              <a:sysClr val="windowText" lastClr="000000"/>
            </a:solidFill>
            <a:prstDash val="solid"/>
          </a:ln>
          <a:effectLst/>
        </p:spPr>
      </p:cxnSp>
      <p:sp>
        <p:nvSpPr>
          <p:cNvPr id="33" name="Rectangle 32"/>
          <p:cNvSpPr/>
          <p:nvPr/>
        </p:nvSpPr>
        <p:spPr>
          <a:xfrm>
            <a:off x="1874662" y="2649241"/>
            <a:ext cx="2468880" cy="226151"/>
          </a:xfrm>
          <a:prstGeom prst="rect">
            <a:avLst/>
          </a:prstGeom>
          <a:solidFill>
            <a:srgbClr val="4F81BD"/>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US" sz="1350" b="0" kern="0" dirty="0">
              <a:solidFill>
                <a:prstClr val="white"/>
              </a:solidFill>
              <a:latin typeface="Calibri" panose="020F0502020204030204" pitchFamily="34" charset="0"/>
              <a:cs typeface="+mn-cs"/>
            </a:endParaRPr>
          </a:p>
        </p:txBody>
      </p:sp>
      <p:cxnSp>
        <p:nvCxnSpPr>
          <p:cNvPr id="34" name="Straight Arrow Connector 33"/>
          <p:cNvCxnSpPr/>
          <p:nvPr/>
        </p:nvCxnSpPr>
        <p:spPr>
          <a:xfrm flipH="1" flipV="1">
            <a:off x="1835696" y="890525"/>
            <a:ext cx="0" cy="2411630"/>
          </a:xfrm>
          <a:prstGeom prst="straightConnector1">
            <a:avLst/>
          </a:prstGeom>
          <a:noFill/>
          <a:ln w="9525" cap="flat" cmpd="sng" algn="ctr">
            <a:solidFill>
              <a:srgbClr val="F79646"/>
            </a:solidFill>
            <a:prstDash val="solid"/>
            <a:headEnd type="none"/>
            <a:tailEnd type="triangle"/>
          </a:ln>
          <a:effectLst/>
        </p:spPr>
      </p:cxnSp>
      <p:cxnSp>
        <p:nvCxnSpPr>
          <p:cNvPr id="35" name="Straight Arrow Connector 34"/>
          <p:cNvCxnSpPr/>
          <p:nvPr/>
        </p:nvCxnSpPr>
        <p:spPr>
          <a:xfrm>
            <a:off x="251520" y="3312390"/>
            <a:ext cx="7315200" cy="0"/>
          </a:xfrm>
          <a:prstGeom prst="straightConnector1">
            <a:avLst/>
          </a:prstGeom>
          <a:noFill/>
          <a:ln w="9525" cap="flat" cmpd="sng" algn="ctr">
            <a:solidFill>
              <a:srgbClr val="F79646"/>
            </a:solidFill>
            <a:prstDash val="solid"/>
            <a:tailEnd type="triangle"/>
          </a:ln>
          <a:effectLst/>
        </p:spPr>
      </p:cxnSp>
      <p:sp>
        <p:nvSpPr>
          <p:cNvPr id="36" name="Oval 35"/>
          <p:cNvSpPr/>
          <p:nvPr/>
        </p:nvSpPr>
        <p:spPr>
          <a:xfrm>
            <a:off x="4282061" y="3235110"/>
            <a:ext cx="137160" cy="137160"/>
          </a:xfrm>
          <a:prstGeom prst="ellipse">
            <a:avLst/>
          </a:prstGeom>
          <a:solidFill>
            <a:srgbClr val="F79646"/>
          </a:solidFill>
          <a:ln w="25400" cap="flat" cmpd="sng" algn="ctr">
            <a:noFill/>
            <a:prstDash val="solid"/>
          </a:ln>
          <a:effectLst/>
        </p:spPr>
        <p:txBody>
          <a:bodyPr rtlCol="0" anchor="ctr"/>
          <a:lstStyle/>
          <a:p>
            <a:pPr algn="ctr" defTabSz="685800" fontAlgn="auto">
              <a:spcBef>
                <a:spcPts val="0"/>
              </a:spcBef>
              <a:spcAft>
                <a:spcPts val="0"/>
              </a:spcAft>
              <a:defRPr/>
            </a:pPr>
            <a:endParaRPr lang="en-US" sz="1350" b="0" kern="0" dirty="0">
              <a:solidFill>
                <a:prstClr val="white"/>
              </a:solidFill>
              <a:latin typeface="Calibri" panose="020F0502020204030204" pitchFamily="34" charset="0"/>
              <a:cs typeface="+mn-cs"/>
            </a:endParaRPr>
          </a:p>
        </p:txBody>
      </p:sp>
      <p:sp>
        <p:nvSpPr>
          <p:cNvPr id="37" name="TextBox 36"/>
          <p:cNvSpPr txBox="1"/>
          <p:nvPr/>
        </p:nvSpPr>
        <p:spPr>
          <a:xfrm>
            <a:off x="3990168" y="3359370"/>
            <a:ext cx="725848" cy="253916"/>
          </a:xfrm>
          <a:prstGeom prst="rect">
            <a:avLst/>
          </a:prstGeom>
          <a:noFill/>
        </p:spPr>
        <p:txBody>
          <a:bodyPr wrap="square" rtlCol="0">
            <a:spAutoFit/>
          </a:bodyPr>
          <a:lstStyle/>
          <a:p>
            <a:pPr algn="ctr"/>
            <a:r>
              <a:rPr lang="en-US" sz="1050" dirty="0">
                <a:solidFill>
                  <a:prstClr val="black"/>
                </a:solidFill>
                <a:latin typeface="Calibri" panose="020F0502020204030204" pitchFamily="34" charset="0"/>
              </a:rPr>
              <a:t>Year </a:t>
            </a:r>
            <a:r>
              <a:rPr lang="en-US" sz="1050" dirty="0" smtClean="0">
                <a:solidFill>
                  <a:prstClr val="black"/>
                </a:solidFill>
                <a:latin typeface="Calibri" panose="020F0502020204030204" pitchFamily="34" charset="0"/>
              </a:rPr>
              <a:t>4</a:t>
            </a:r>
            <a:endParaRPr lang="en-US" sz="1050" dirty="0">
              <a:solidFill>
                <a:prstClr val="black"/>
              </a:solidFill>
              <a:latin typeface="Calibri" panose="020F0502020204030204" pitchFamily="34" charset="0"/>
            </a:endParaRPr>
          </a:p>
        </p:txBody>
      </p:sp>
      <p:sp>
        <p:nvSpPr>
          <p:cNvPr id="38" name="TextBox 37"/>
          <p:cNvSpPr txBox="1"/>
          <p:nvPr/>
        </p:nvSpPr>
        <p:spPr>
          <a:xfrm>
            <a:off x="6480977" y="3359370"/>
            <a:ext cx="725848" cy="253916"/>
          </a:xfrm>
          <a:prstGeom prst="rect">
            <a:avLst/>
          </a:prstGeom>
          <a:noFill/>
        </p:spPr>
        <p:txBody>
          <a:bodyPr wrap="square" rtlCol="0">
            <a:spAutoFit/>
          </a:bodyPr>
          <a:lstStyle/>
          <a:p>
            <a:pPr algn="ctr"/>
            <a:r>
              <a:rPr lang="en-US" sz="1050" dirty="0">
                <a:solidFill>
                  <a:prstClr val="black"/>
                </a:solidFill>
                <a:latin typeface="Calibri" panose="020F0502020204030204" pitchFamily="34" charset="0"/>
              </a:rPr>
              <a:t>Year </a:t>
            </a:r>
            <a:r>
              <a:rPr lang="en-US" sz="1050" dirty="0" smtClean="0">
                <a:solidFill>
                  <a:prstClr val="black"/>
                </a:solidFill>
                <a:latin typeface="Calibri" panose="020F0502020204030204" pitchFamily="34" charset="0"/>
              </a:rPr>
              <a:t>5</a:t>
            </a:r>
            <a:endParaRPr lang="en-US" sz="1050" dirty="0">
              <a:solidFill>
                <a:prstClr val="black"/>
              </a:solidFill>
              <a:latin typeface="Calibri" panose="020F0502020204030204" pitchFamily="34" charset="0"/>
            </a:endParaRPr>
          </a:p>
        </p:txBody>
      </p:sp>
      <p:sp>
        <p:nvSpPr>
          <p:cNvPr id="39" name="Rectangle 38"/>
          <p:cNvSpPr/>
          <p:nvPr/>
        </p:nvSpPr>
        <p:spPr>
          <a:xfrm>
            <a:off x="4355450" y="1990080"/>
            <a:ext cx="2468880" cy="226314"/>
          </a:xfrm>
          <a:prstGeom prst="rect">
            <a:avLst/>
          </a:prstGeom>
          <a:solidFill>
            <a:srgbClr val="4F81BD"/>
          </a:solidFill>
          <a:ln w="25400"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fontAlgn="auto">
              <a:spcBef>
                <a:spcPts val="0"/>
              </a:spcBef>
              <a:spcAft>
                <a:spcPts val="0"/>
              </a:spcAft>
              <a:defRPr/>
            </a:pPr>
            <a:endParaRPr lang="en-US" sz="1350" b="0" kern="0" dirty="0">
              <a:solidFill>
                <a:prstClr val="white"/>
              </a:solidFill>
              <a:latin typeface="Calibri" panose="020F0502020204030204" pitchFamily="34" charset="0"/>
              <a:cs typeface="+mn-cs"/>
            </a:endParaRPr>
          </a:p>
        </p:txBody>
      </p:sp>
      <p:sp>
        <p:nvSpPr>
          <p:cNvPr id="40" name="TextBox 39"/>
          <p:cNvSpPr txBox="1"/>
          <p:nvPr/>
        </p:nvSpPr>
        <p:spPr>
          <a:xfrm>
            <a:off x="5250439" y="1970604"/>
            <a:ext cx="725848" cy="276999"/>
          </a:xfrm>
          <a:prstGeom prst="rect">
            <a:avLst/>
          </a:prstGeom>
          <a:noFill/>
        </p:spPr>
        <p:txBody>
          <a:bodyPr wrap="square" rtlCol="0">
            <a:spAutoFit/>
          </a:bodyPr>
          <a:lstStyle/>
          <a:p>
            <a:pPr algn="ctr"/>
            <a:r>
              <a:rPr lang="en-US" sz="1200" dirty="0" smtClean="0">
                <a:solidFill>
                  <a:prstClr val="black"/>
                </a:solidFill>
                <a:latin typeface="Calibri" panose="020F0502020204030204" pitchFamily="34" charset="0"/>
              </a:rPr>
              <a:t>~12.5%</a:t>
            </a:r>
            <a:endParaRPr lang="en-US" sz="1200" dirty="0">
              <a:solidFill>
                <a:prstClr val="black"/>
              </a:solidFill>
              <a:latin typeface="Calibri" panose="020F0502020204030204" pitchFamily="34" charset="0"/>
            </a:endParaRPr>
          </a:p>
        </p:txBody>
      </p:sp>
      <p:cxnSp>
        <p:nvCxnSpPr>
          <p:cNvPr id="41" name="Straight Connector 40"/>
          <p:cNvCxnSpPr/>
          <p:nvPr/>
        </p:nvCxnSpPr>
        <p:spPr>
          <a:xfrm flipV="1">
            <a:off x="1835695" y="1930053"/>
            <a:ext cx="5074920" cy="0"/>
          </a:xfrm>
          <a:prstGeom prst="line">
            <a:avLst/>
          </a:prstGeom>
          <a:noFill/>
          <a:ln w="9525" cap="flat" cmpd="sng" algn="ctr">
            <a:solidFill>
              <a:srgbClr val="F79646"/>
            </a:solidFill>
            <a:prstDash val="dash"/>
          </a:ln>
          <a:effectLst/>
        </p:spPr>
      </p:cxnSp>
      <p:sp>
        <p:nvSpPr>
          <p:cNvPr id="42" name="Right Brace 41"/>
          <p:cNvSpPr/>
          <p:nvPr/>
        </p:nvSpPr>
        <p:spPr>
          <a:xfrm>
            <a:off x="7087837" y="1903593"/>
            <a:ext cx="342900" cy="1360100"/>
          </a:xfrm>
          <a:prstGeom prst="rightBrace">
            <a:avLst/>
          </a:prstGeom>
          <a:noFill/>
          <a:ln w="9525" cap="flat" cmpd="sng" algn="ctr">
            <a:solidFill>
              <a:srgbClr val="4BACC6">
                <a:lumMod val="75000"/>
              </a:srgbClr>
            </a:solidFill>
            <a:prstDash val="dash"/>
          </a:ln>
          <a:effectLst/>
        </p:spPr>
        <p:txBody>
          <a:bodyPr rtlCol="0" anchor="ctr"/>
          <a:lstStyle/>
          <a:p>
            <a:pPr algn="ctr" defTabSz="685800" fontAlgn="auto">
              <a:spcBef>
                <a:spcPts val="0"/>
              </a:spcBef>
              <a:spcAft>
                <a:spcPts val="0"/>
              </a:spcAft>
              <a:defRPr/>
            </a:pPr>
            <a:endParaRPr lang="en-US" sz="1350" b="0" kern="0" dirty="0">
              <a:solidFill>
                <a:prstClr val="black"/>
              </a:solidFill>
              <a:latin typeface="Calibri" panose="020F0502020204030204" pitchFamily="34" charset="0"/>
              <a:cs typeface="+mn-cs"/>
            </a:endParaRPr>
          </a:p>
        </p:txBody>
      </p:sp>
      <p:sp>
        <p:nvSpPr>
          <p:cNvPr id="43" name="TextBox 42"/>
          <p:cNvSpPr txBox="1"/>
          <p:nvPr/>
        </p:nvSpPr>
        <p:spPr>
          <a:xfrm>
            <a:off x="7404805" y="2225926"/>
            <a:ext cx="1739196" cy="1015663"/>
          </a:xfrm>
          <a:prstGeom prst="rect">
            <a:avLst/>
          </a:prstGeom>
          <a:noFill/>
        </p:spPr>
        <p:txBody>
          <a:bodyPr wrap="square" rtlCol="0">
            <a:spAutoFit/>
          </a:bodyPr>
          <a:lstStyle/>
          <a:p>
            <a:pPr algn="ctr"/>
            <a:r>
              <a:rPr lang="en-US" sz="1200" dirty="0" smtClean="0">
                <a:solidFill>
                  <a:prstClr val="black"/>
                </a:solidFill>
                <a:latin typeface="Calibri" panose="020F0502020204030204" pitchFamily="34" charset="0"/>
              </a:rPr>
              <a:t>30 </a:t>
            </a:r>
            <a:r>
              <a:rPr lang="en-US" sz="1200" dirty="0">
                <a:solidFill>
                  <a:prstClr val="black"/>
                </a:solidFill>
                <a:latin typeface="Calibri" panose="020F0502020204030204" pitchFamily="34" charset="0"/>
              </a:rPr>
              <a:t>%  </a:t>
            </a:r>
          </a:p>
          <a:p>
            <a:pPr algn="ctr"/>
            <a:r>
              <a:rPr lang="en-US" sz="1200" dirty="0">
                <a:solidFill>
                  <a:srgbClr val="F79646"/>
                </a:solidFill>
                <a:latin typeface="Calibri" panose="020F0502020204030204" pitchFamily="34" charset="0"/>
              </a:rPr>
              <a:t>Cumulative  </a:t>
            </a:r>
            <a:r>
              <a:rPr lang="en-US" sz="1200" dirty="0" smtClean="0">
                <a:solidFill>
                  <a:srgbClr val="F79646"/>
                </a:solidFill>
                <a:latin typeface="Calibri" panose="020F0502020204030204" pitchFamily="34" charset="0"/>
              </a:rPr>
              <a:t>Productivity improvement over </a:t>
            </a:r>
            <a:r>
              <a:rPr lang="en-US" sz="1200" dirty="0">
                <a:solidFill>
                  <a:srgbClr val="F79646"/>
                </a:solidFill>
                <a:latin typeface="Calibri" panose="020F0502020204030204" pitchFamily="34" charset="0"/>
              </a:rPr>
              <a:t>3 </a:t>
            </a:r>
            <a:r>
              <a:rPr lang="en-US" sz="1200" dirty="0" smtClean="0">
                <a:solidFill>
                  <a:srgbClr val="F79646"/>
                </a:solidFill>
                <a:latin typeface="Calibri" panose="020F0502020204030204" pitchFamily="34" charset="0"/>
              </a:rPr>
              <a:t>Years-</a:t>
            </a:r>
            <a:endParaRPr lang="en-US" sz="1200" dirty="0">
              <a:solidFill>
                <a:srgbClr val="F79646"/>
              </a:solidFill>
              <a:latin typeface="Calibri" panose="020F0502020204030204" pitchFamily="34" charset="0"/>
            </a:endParaRPr>
          </a:p>
        </p:txBody>
      </p:sp>
      <p:sp>
        <p:nvSpPr>
          <p:cNvPr id="44" name="TextBox 43"/>
          <p:cNvSpPr txBox="1"/>
          <p:nvPr/>
        </p:nvSpPr>
        <p:spPr>
          <a:xfrm>
            <a:off x="1867563" y="2839689"/>
            <a:ext cx="2461764" cy="261610"/>
          </a:xfrm>
          <a:prstGeom prst="rect">
            <a:avLst/>
          </a:prstGeom>
          <a:noFill/>
        </p:spPr>
        <p:txBody>
          <a:bodyPr wrap="square" rtlCol="0">
            <a:spAutoFit/>
          </a:bodyPr>
          <a:lstStyle/>
          <a:p>
            <a:pPr algn="ctr"/>
            <a:r>
              <a:rPr lang="en-US" sz="1100" i="1" dirty="0" smtClean="0">
                <a:solidFill>
                  <a:srgbClr val="4BACC6"/>
                </a:solidFill>
                <a:latin typeface="Calibri" panose="020F0502020204030204" pitchFamily="34" charset="0"/>
              </a:rPr>
              <a:t>Productivity improvement</a:t>
            </a:r>
            <a:endParaRPr lang="en-US" sz="1100" i="1" dirty="0">
              <a:solidFill>
                <a:srgbClr val="4BACC6"/>
              </a:solidFill>
              <a:latin typeface="Calibri" panose="020F0502020204030204" pitchFamily="34" charset="0"/>
            </a:endParaRPr>
          </a:p>
        </p:txBody>
      </p:sp>
      <p:sp>
        <p:nvSpPr>
          <p:cNvPr id="45" name="Rectangle 44"/>
          <p:cNvSpPr/>
          <p:nvPr/>
        </p:nvSpPr>
        <p:spPr>
          <a:xfrm>
            <a:off x="1898426" y="923071"/>
            <a:ext cx="5668294" cy="825993"/>
          </a:xfrm>
          <a:prstGeom prst="rect">
            <a:avLst/>
          </a:prstGeom>
          <a:solidFill>
            <a:sysClr val="window" lastClr="FFFFFF">
              <a:lumMod val="85000"/>
            </a:sysClr>
          </a:solidFill>
          <a:ln w="25400" cap="flat" cmpd="sng" algn="ctr">
            <a:noFill/>
            <a:prstDash val="solid"/>
          </a:ln>
          <a:effectLst/>
          <a:scene3d>
            <a:camera prst="orthographicFront">
              <a:rot lat="0" lon="0" rev="0"/>
            </a:camera>
            <a:lightRig rig="contrasting" dir="t">
              <a:rot lat="0" lon="0" rev="7800000"/>
            </a:lightRig>
          </a:scene3d>
          <a:sp3d>
            <a:bevelT w="139700" h="139700"/>
          </a:sp3d>
        </p:spPr>
        <p:txBody>
          <a:bodyPr rtlCol="0" anchor="ctr"/>
          <a:lstStyle/>
          <a:p>
            <a:pPr algn="ctr" defTabSz="685800" fontAlgn="auto">
              <a:spcBef>
                <a:spcPts val="0"/>
              </a:spcBef>
              <a:spcAft>
                <a:spcPts val="0"/>
              </a:spcAft>
              <a:defRPr/>
            </a:pPr>
            <a:endParaRPr lang="en-US" sz="1350" b="0" kern="0" dirty="0">
              <a:solidFill>
                <a:prstClr val="white"/>
              </a:solidFill>
              <a:latin typeface="Calibri" panose="020F0502020204030204" pitchFamily="34" charset="0"/>
              <a:cs typeface="+mn-cs"/>
            </a:endParaRPr>
          </a:p>
        </p:txBody>
      </p:sp>
      <p:sp>
        <p:nvSpPr>
          <p:cNvPr id="46" name="TextBox 45"/>
          <p:cNvSpPr txBox="1"/>
          <p:nvPr/>
        </p:nvSpPr>
        <p:spPr>
          <a:xfrm>
            <a:off x="1810962" y="976975"/>
            <a:ext cx="1365395" cy="276999"/>
          </a:xfrm>
          <a:prstGeom prst="rect">
            <a:avLst/>
          </a:prstGeom>
          <a:noFill/>
        </p:spPr>
        <p:txBody>
          <a:bodyPr wrap="square" rtlCol="0">
            <a:spAutoFit/>
          </a:bodyPr>
          <a:lstStyle/>
          <a:p>
            <a:pPr algn="ctr"/>
            <a:r>
              <a:rPr lang="en-US" sz="1200" dirty="0" smtClean="0">
                <a:solidFill>
                  <a:srgbClr val="4F81BD"/>
                </a:solidFill>
                <a:latin typeface="Calibri" panose="020F0502020204030204" pitchFamily="34" charset="0"/>
              </a:rPr>
              <a:t>Cross Skilling</a:t>
            </a:r>
            <a:endParaRPr lang="en-US" sz="1200" dirty="0">
              <a:solidFill>
                <a:srgbClr val="4F81BD"/>
              </a:solidFill>
              <a:latin typeface="Calibri" panose="020F0502020204030204" pitchFamily="34" charset="0"/>
            </a:endParaRPr>
          </a:p>
        </p:txBody>
      </p:sp>
      <p:sp>
        <p:nvSpPr>
          <p:cNvPr id="47" name="TextBox 46"/>
          <p:cNvSpPr txBox="1"/>
          <p:nvPr/>
        </p:nvSpPr>
        <p:spPr>
          <a:xfrm>
            <a:off x="5478941" y="1359341"/>
            <a:ext cx="2041694" cy="276999"/>
          </a:xfrm>
          <a:prstGeom prst="rect">
            <a:avLst/>
          </a:prstGeom>
          <a:noFill/>
        </p:spPr>
        <p:txBody>
          <a:bodyPr wrap="square" rtlCol="0">
            <a:spAutoFit/>
          </a:bodyPr>
          <a:lstStyle/>
          <a:p>
            <a:r>
              <a:rPr lang="en-US" sz="1200" dirty="0">
                <a:solidFill>
                  <a:srgbClr val="4F81BD"/>
                </a:solidFill>
                <a:latin typeface="Calibri" panose="020F0502020204030204" pitchFamily="34" charset="0"/>
              </a:rPr>
              <a:t>Process Standardization</a:t>
            </a:r>
          </a:p>
        </p:txBody>
      </p:sp>
      <p:sp>
        <p:nvSpPr>
          <p:cNvPr id="48" name="TextBox 47"/>
          <p:cNvSpPr txBox="1"/>
          <p:nvPr/>
        </p:nvSpPr>
        <p:spPr>
          <a:xfrm>
            <a:off x="1892546" y="1365420"/>
            <a:ext cx="1542111" cy="276999"/>
          </a:xfrm>
          <a:prstGeom prst="rect">
            <a:avLst/>
          </a:prstGeom>
          <a:noFill/>
        </p:spPr>
        <p:txBody>
          <a:bodyPr wrap="square" rtlCol="0">
            <a:spAutoFit/>
          </a:bodyPr>
          <a:lstStyle/>
          <a:p>
            <a:pPr algn="ctr"/>
            <a:r>
              <a:rPr lang="en-US" sz="1200" dirty="0">
                <a:solidFill>
                  <a:srgbClr val="4F81BD"/>
                </a:solidFill>
                <a:latin typeface="Calibri" panose="020F0502020204030204" pitchFamily="34" charset="0"/>
              </a:rPr>
              <a:t>Demand Reduction</a:t>
            </a:r>
          </a:p>
        </p:txBody>
      </p:sp>
      <p:sp>
        <p:nvSpPr>
          <p:cNvPr id="49" name="TextBox 48"/>
          <p:cNvSpPr txBox="1"/>
          <p:nvPr/>
        </p:nvSpPr>
        <p:spPr>
          <a:xfrm>
            <a:off x="1314233" y="3336963"/>
            <a:ext cx="1042925" cy="253916"/>
          </a:xfrm>
          <a:prstGeom prst="rect">
            <a:avLst/>
          </a:prstGeom>
          <a:noFill/>
        </p:spPr>
        <p:txBody>
          <a:bodyPr wrap="square" rtlCol="0">
            <a:spAutoFit/>
          </a:bodyPr>
          <a:lstStyle/>
          <a:p>
            <a:pPr algn="ctr"/>
            <a:r>
              <a:rPr lang="en-US" sz="1050" dirty="0" smtClean="0">
                <a:solidFill>
                  <a:prstClr val="black"/>
                </a:solidFill>
                <a:latin typeface="Calibri" panose="020F0502020204030204" pitchFamily="34" charset="0"/>
              </a:rPr>
              <a:t>Year 3</a:t>
            </a:r>
            <a:endParaRPr lang="en-US" sz="1050" dirty="0">
              <a:solidFill>
                <a:prstClr val="black"/>
              </a:solidFill>
              <a:latin typeface="Calibri" panose="020F0502020204030204" pitchFamily="34" charset="0"/>
            </a:endParaRPr>
          </a:p>
        </p:txBody>
      </p:sp>
      <p:sp>
        <p:nvSpPr>
          <p:cNvPr id="50" name="TextBox 49"/>
          <p:cNvSpPr txBox="1"/>
          <p:nvPr/>
        </p:nvSpPr>
        <p:spPr>
          <a:xfrm>
            <a:off x="3131840" y="566559"/>
            <a:ext cx="3240360" cy="338554"/>
          </a:xfrm>
          <a:prstGeom prst="rect">
            <a:avLst/>
          </a:prstGeom>
          <a:noFill/>
        </p:spPr>
        <p:txBody>
          <a:bodyPr wrap="square" rtlCol="0">
            <a:spAutoFit/>
          </a:bodyPr>
          <a:lstStyle/>
          <a:p>
            <a:pPr algn="ctr"/>
            <a:r>
              <a:rPr lang="en-US" sz="1600" dirty="0" smtClean="0">
                <a:solidFill>
                  <a:prstClr val="black"/>
                </a:solidFill>
                <a:latin typeface="Calibri" panose="020F0502020204030204" pitchFamily="34" charset="0"/>
              </a:rPr>
              <a:t>KEY EFFICIENCY LEVERS</a:t>
            </a:r>
            <a:endParaRPr lang="en-US" sz="1600" dirty="0">
              <a:solidFill>
                <a:prstClr val="black"/>
              </a:solidFill>
              <a:latin typeface="Calibri" panose="020F0502020204030204" pitchFamily="34" charset="0"/>
            </a:endParaRPr>
          </a:p>
        </p:txBody>
      </p:sp>
      <p:sp>
        <p:nvSpPr>
          <p:cNvPr id="51" name="TextBox 50"/>
          <p:cNvSpPr txBox="1"/>
          <p:nvPr/>
        </p:nvSpPr>
        <p:spPr>
          <a:xfrm>
            <a:off x="2713898" y="2630432"/>
            <a:ext cx="725848" cy="276999"/>
          </a:xfrm>
          <a:prstGeom prst="rect">
            <a:avLst/>
          </a:prstGeom>
          <a:noFill/>
        </p:spPr>
        <p:txBody>
          <a:bodyPr wrap="square" rtlCol="0">
            <a:spAutoFit/>
          </a:bodyPr>
          <a:lstStyle/>
          <a:p>
            <a:pPr algn="ctr"/>
            <a:r>
              <a:rPr lang="en-US" sz="1200" dirty="0" smtClean="0">
                <a:solidFill>
                  <a:prstClr val="black"/>
                </a:solidFill>
                <a:latin typeface="Calibri" panose="020F0502020204030204" pitchFamily="34" charset="0"/>
              </a:rPr>
              <a:t>~20%</a:t>
            </a:r>
            <a:endParaRPr lang="en-US" sz="1200" dirty="0">
              <a:solidFill>
                <a:prstClr val="black"/>
              </a:solidFill>
              <a:latin typeface="Calibri" panose="020F0502020204030204" pitchFamily="34" charset="0"/>
            </a:endParaRPr>
          </a:p>
        </p:txBody>
      </p:sp>
      <p:sp>
        <p:nvSpPr>
          <p:cNvPr id="52" name="Oval 51"/>
          <p:cNvSpPr/>
          <p:nvPr/>
        </p:nvSpPr>
        <p:spPr>
          <a:xfrm>
            <a:off x="6760185" y="3247675"/>
            <a:ext cx="137160" cy="137160"/>
          </a:xfrm>
          <a:prstGeom prst="ellipse">
            <a:avLst/>
          </a:prstGeom>
          <a:solidFill>
            <a:srgbClr val="F79646"/>
          </a:solidFill>
          <a:ln w="25400" cap="flat" cmpd="sng" algn="ctr">
            <a:noFill/>
            <a:prstDash val="solid"/>
          </a:ln>
          <a:effectLst/>
        </p:spPr>
        <p:txBody>
          <a:bodyPr rtlCol="0" anchor="ctr"/>
          <a:lstStyle/>
          <a:p>
            <a:pPr algn="ctr" defTabSz="685800" fontAlgn="auto">
              <a:spcBef>
                <a:spcPts val="0"/>
              </a:spcBef>
              <a:spcAft>
                <a:spcPts val="0"/>
              </a:spcAft>
              <a:defRPr/>
            </a:pPr>
            <a:endParaRPr lang="en-US" sz="1350" b="0" kern="0" dirty="0">
              <a:solidFill>
                <a:prstClr val="white"/>
              </a:solidFill>
              <a:latin typeface="Calibri" panose="020F0502020204030204" pitchFamily="34" charset="0"/>
              <a:cs typeface="+mn-cs"/>
            </a:endParaRPr>
          </a:p>
        </p:txBody>
      </p:sp>
      <p:sp>
        <p:nvSpPr>
          <p:cNvPr id="53" name="TextBox 52"/>
          <p:cNvSpPr txBox="1"/>
          <p:nvPr/>
        </p:nvSpPr>
        <p:spPr>
          <a:xfrm>
            <a:off x="5478941" y="976975"/>
            <a:ext cx="2045387" cy="276999"/>
          </a:xfrm>
          <a:prstGeom prst="rect">
            <a:avLst/>
          </a:prstGeom>
          <a:noFill/>
        </p:spPr>
        <p:txBody>
          <a:bodyPr wrap="square" rtlCol="0">
            <a:spAutoFit/>
          </a:bodyPr>
          <a:lstStyle/>
          <a:p>
            <a:r>
              <a:rPr lang="en-US" sz="1200" dirty="0" smtClean="0">
                <a:solidFill>
                  <a:srgbClr val="4F81BD"/>
                </a:solidFill>
                <a:latin typeface="Calibri" panose="020F0502020204030204" pitchFamily="34" charset="0"/>
              </a:rPr>
              <a:t>Acceptance into Service</a:t>
            </a:r>
            <a:endParaRPr lang="en-US" sz="1200" dirty="0">
              <a:solidFill>
                <a:srgbClr val="4F81BD"/>
              </a:solidFill>
              <a:latin typeface="Calibri" panose="020F0502020204030204" pitchFamily="34" charset="0"/>
            </a:endParaRPr>
          </a:p>
        </p:txBody>
      </p:sp>
      <p:graphicFrame>
        <p:nvGraphicFramePr>
          <p:cNvPr id="55" name="Table 54"/>
          <p:cNvGraphicFramePr>
            <a:graphicFrameLocks noGrp="1"/>
          </p:cNvGraphicFramePr>
          <p:nvPr>
            <p:extLst/>
          </p:nvPr>
        </p:nvGraphicFramePr>
        <p:xfrm>
          <a:off x="1810962" y="4085987"/>
          <a:ext cx="6096000" cy="27813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78130">
                <a:tc>
                  <a:txBody>
                    <a:bodyPr/>
                    <a:lstStyle/>
                    <a:p>
                      <a:pPr algn="ctr"/>
                      <a:r>
                        <a:rPr lang="en-US" sz="1200" dirty="0" smtClean="0">
                          <a:latin typeface="Calibri" panose="020F0502020204030204" pitchFamily="34" charset="0"/>
                        </a:rPr>
                        <a:t>Year 3- FTE 10</a:t>
                      </a:r>
                      <a:endParaRPr lang="en-US" sz="1200" dirty="0">
                        <a:latin typeface="Calibri" panose="020F0502020204030204" pitchFamily="34" charset="0"/>
                      </a:endParaRPr>
                    </a:p>
                  </a:txBody>
                  <a:tcPr marL="68580" marR="68580" marT="34290" marB="34290"/>
                </a:tc>
                <a:tc>
                  <a:txBody>
                    <a:bodyPr/>
                    <a:lstStyle/>
                    <a:p>
                      <a:pPr algn="ctr"/>
                      <a:r>
                        <a:rPr lang="en-US" sz="1200" dirty="0" smtClean="0">
                          <a:latin typeface="Calibri" panose="020F0502020204030204" pitchFamily="34" charset="0"/>
                        </a:rPr>
                        <a:t>Year 4-</a:t>
                      </a:r>
                      <a:r>
                        <a:rPr lang="en-US" sz="1200" baseline="0" dirty="0" smtClean="0">
                          <a:latin typeface="Calibri" panose="020F0502020204030204" pitchFamily="34" charset="0"/>
                        </a:rPr>
                        <a:t> </a:t>
                      </a:r>
                      <a:r>
                        <a:rPr lang="en-US" sz="1200" dirty="0" smtClean="0">
                          <a:latin typeface="Calibri" panose="020F0502020204030204" pitchFamily="34" charset="0"/>
                        </a:rPr>
                        <a:t>FTE 8</a:t>
                      </a:r>
                      <a:endParaRPr lang="en-US" sz="1200" dirty="0">
                        <a:latin typeface="Calibri" panose="020F0502020204030204" pitchFamily="34" charset="0"/>
                      </a:endParaRPr>
                    </a:p>
                  </a:txBody>
                  <a:tcPr marL="68580" marR="68580" marT="34290" marB="34290"/>
                </a:tc>
                <a:tc>
                  <a:txBody>
                    <a:bodyPr/>
                    <a:lstStyle/>
                    <a:p>
                      <a:pPr algn="ctr"/>
                      <a:r>
                        <a:rPr lang="en-US" sz="1200" dirty="0" smtClean="0">
                          <a:latin typeface="Calibri" panose="020F0502020204030204" pitchFamily="34" charset="0"/>
                        </a:rPr>
                        <a:t>Year 5-</a:t>
                      </a:r>
                      <a:r>
                        <a:rPr lang="en-US" sz="1200" baseline="0" dirty="0" smtClean="0">
                          <a:latin typeface="Calibri" panose="020F0502020204030204" pitchFamily="34" charset="0"/>
                        </a:rPr>
                        <a:t> </a:t>
                      </a:r>
                      <a:r>
                        <a:rPr lang="en-US" sz="1200" dirty="0" smtClean="0">
                          <a:latin typeface="Calibri" panose="020F0502020204030204" pitchFamily="34" charset="0"/>
                        </a:rPr>
                        <a:t>FTE</a:t>
                      </a:r>
                      <a:r>
                        <a:rPr lang="en-US" sz="1200" baseline="0" dirty="0" smtClean="0">
                          <a:latin typeface="Calibri" panose="020F0502020204030204" pitchFamily="34" charset="0"/>
                        </a:rPr>
                        <a:t> 7</a:t>
                      </a:r>
                      <a:endParaRPr lang="en-US" sz="1200" dirty="0">
                        <a:latin typeface="Calibri" panose="020F0502020204030204" pitchFamily="34" charset="0"/>
                      </a:endParaRPr>
                    </a:p>
                  </a:txBody>
                  <a:tcPr marL="68580" marR="68580" marT="34290" marB="34290"/>
                </a:tc>
                <a:extLst>
                  <a:ext uri="{0D108BD9-81ED-4DB2-BD59-A6C34878D82A}">
                    <a16:rowId xmlns:a16="http://schemas.microsoft.com/office/drawing/2014/main" val="10000"/>
                  </a:ext>
                </a:extLst>
              </a:tr>
            </a:tbl>
          </a:graphicData>
        </a:graphic>
      </p:graphicFrame>
      <p:sp>
        <p:nvSpPr>
          <p:cNvPr id="57" name="TextBox 56"/>
          <p:cNvSpPr txBox="1"/>
          <p:nvPr/>
        </p:nvSpPr>
        <p:spPr>
          <a:xfrm>
            <a:off x="2088868" y="4463512"/>
            <a:ext cx="1365395" cy="276999"/>
          </a:xfrm>
          <a:prstGeom prst="rect">
            <a:avLst/>
          </a:prstGeom>
          <a:noFill/>
        </p:spPr>
        <p:txBody>
          <a:bodyPr wrap="square" rtlCol="0">
            <a:spAutoFit/>
          </a:bodyPr>
          <a:lstStyle/>
          <a:p>
            <a:pPr algn="ctr"/>
            <a:r>
              <a:rPr lang="en-US" sz="1200" dirty="0">
                <a:solidFill>
                  <a:srgbClr val="4F81BD"/>
                </a:solidFill>
                <a:latin typeface="Calibri" panose="020F0502020204030204" pitchFamily="34" charset="0"/>
              </a:rPr>
              <a:t>On - </a:t>
            </a:r>
            <a:r>
              <a:rPr lang="en-US" sz="1200" dirty="0" smtClean="0">
                <a:solidFill>
                  <a:srgbClr val="4F81BD"/>
                </a:solidFill>
                <a:latin typeface="Calibri" panose="020F0502020204030204" pitchFamily="34" charset="0"/>
              </a:rPr>
              <a:t>2 </a:t>
            </a:r>
            <a:r>
              <a:rPr lang="en-US" sz="1200" dirty="0">
                <a:solidFill>
                  <a:srgbClr val="4F81BD"/>
                </a:solidFill>
                <a:latin typeface="Calibri" panose="020F0502020204030204" pitchFamily="34" charset="0"/>
              </a:rPr>
              <a:t>| Off - </a:t>
            </a:r>
            <a:r>
              <a:rPr lang="en-US" sz="1200" dirty="0" smtClean="0">
                <a:solidFill>
                  <a:srgbClr val="4F81BD"/>
                </a:solidFill>
                <a:latin typeface="Calibri" panose="020F0502020204030204" pitchFamily="34" charset="0"/>
              </a:rPr>
              <a:t>8</a:t>
            </a:r>
            <a:endParaRPr lang="en-US" sz="1200" dirty="0">
              <a:solidFill>
                <a:srgbClr val="4F81BD"/>
              </a:solidFill>
              <a:latin typeface="Calibri" panose="020F0502020204030204" pitchFamily="34" charset="0"/>
            </a:endParaRPr>
          </a:p>
        </p:txBody>
      </p:sp>
      <p:sp>
        <p:nvSpPr>
          <p:cNvPr id="58" name="TextBox 57"/>
          <p:cNvSpPr txBox="1"/>
          <p:nvPr/>
        </p:nvSpPr>
        <p:spPr>
          <a:xfrm>
            <a:off x="4133959" y="4461751"/>
            <a:ext cx="1365395" cy="276999"/>
          </a:xfrm>
          <a:prstGeom prst="rect">
            <a:avLst/>
          </a:prstGeom>
          <a:noFill/>
        </p:spPr>
        <p:txBody>
          <a:bodyPr wrap="square" rtlCol="0">
            <a:spAutoFit/>
          </a:bodyPr>
          <a:lstStyle/>
          <a:p>
            <a:pPr algn="ctr"/>
            <a:r>
              <a:rPr lang="en-US" sz="1200" dirty="0">
                <a:solidFill>
                  <a:srgbClr val="4F81BD"/>
                </a:solidFill>
                <a:latin typeface="Calibri" panose="020F0502020204030204" pitchFamily="34" charset="0"/>
              </a:rPr>
              <a:t>On </a:t>
            </a:r>
            <a:r>
              <a:rPr lang="en-US" sz="1200" dirty="0" smtClean="0">
                <a:solidFill>
                  <a:srgbClr val="4F81BD"/>
                </a:solidFill>
                <a:latin typeface="Calibri" panose="020F0502020204030204" pitchFamily="34" charset="0"/>
              </a:rPr>
              <a:t>- 2 </a:t>
            </a:r>
            <a:r>
              <a:rPr lang="en-US" sz="1200" dirty="0">
                <a:solidFill>
                  <a:srgbClr val="4F81BD"/>
                </a:solidFill>
                <a:latin typeface="Calibri" panose="020F0502020204030204" pitchFamily="34" charset="0"/>
              </a:rPr>
              <a:t>| </a:t>
            </a:r>
            <a:r>
              <a:rPr lang="en-US" sz="1200" dirty="0" smtClean="0">
                <a:solidFill>
                  <a:srgbClr val="4F81BD"/>
                </a:solidFill>
                <a:latin typeface="Calibri" panose="020F0502020204030204" pitchFamily="34" charset="0"/>
              </a:rPr>
              <a:t>Off - 6</a:t>
            </a:r>
            <a:endParaRPr lang="en-US" sz="1200" dirty="0">
              <a:solidFill>
                <a:srgbClr val="4F81BD"/>
              </a:solidFill>
              <a:latin typeface="Calibri" panose="020F0502020204030204" pitchFamily="34" charset="0"/>
            </a:endParaRPr>
          </a:p>
        </p:txBody>
      </p:sp>
      <p:sp>
        <p:nvSpPr>
          <p:cNvPr id="59" name="TextBox 58"/>
          <p:cNvSpPr txBox="1"/>
          <p:nvPr/>
        </p:nvSpPr>
        <p:spPr>
          <a:xfrm>
            <a:off x="6117508" y="4461755"/>
            <a:ext cx="1365395" cy="276999"/>
          </a:xfrm>
          <a:prstGeom prst="rect">
            <a:avLst/>
          </a:prstGeom>
          <a:noFill/>
        </p:spPr>
        <p:txBody>
          <a:bodyPr wrap="square" rtlCol="0">
            <a:spAutoFit/>
          </a:bodyPr>
          <a:lstStyle/>
          <a:p>
            <a:pPr algn="ctr"/>
            <a:r>
              <a:rPr lang="en-US" sz="1200" dirty="0">
                <a:solidFill>
                  <a:srgbClr val="4F81BD"/>
                </a:solidFill>
                <a:latin typeface="Calibri" panose="020F0502020204030204" pitchFamily="34" charset="0"/>
              </a:rPr>
              <a:t>On - </a:t>
            </a:r>
            <a:r>
              <a:rPr lang="en-US" sz="1200" dirty="0" smtClean="0">
                <a:solidFill>
                  <a:srgbClr val="4F81BD"/>
                </a:solidFill>
                <a:latin typeface="Calibri" panose="020F0502020204030204" pitchFamily="34" charset="0"/>
              </a:rPr>
              <a:t>2 </a:t>
            </a:r>
            <a:r>
              <a:rPr lang="en-US" sz="1200" dirty="0">
                <a:solidFill>
                  <a:srgbClr val="4F81BD"/>
                </a:solidFill>
                <a:latin typeface="Calibri" panose="020F0502020204030204" pitchFamily="34" charset="0"/>
              </a:rPr>
              <a:t>| Off - </a:t>
            </a:r>
            <a:r>
              <a:rPr lang="en-US" sz="1200" dirty="0" smtClean="0">
                <a:solidFill>
                  <a:srgbClr val="4F81BD"/>
                </a:solidFill>
                <a:latin typeface="Calibri" panose="020F0502020204030204" pitchFamily="34" charset="0"/>
              </a:rPr>
              <a:t>5</a:t>
            </a:r>
            <a:endParaRPr lang="en-US" sz="1200" dirty="0">
              <a:solidFill>
                <a:srgbClr val="4F81BD"/>
              </a:solidFill>
              <a:latin typeface="Calibri" panose="020F0502020204030204" pitchFamily="34" charset="0"/>
            </a:endParaRPr>
          </a:p>
        </p:txBody>
      </p:sp>
      <p:cxnSp>
        <p:nvCxnSpPr>
          <p:cNvPr id="60" name="Straight Arrow Connector 59"/>
          <p:cNvCxnSpPr/>
          <p:nvPr/>
        </p:nvCxnSpPr>
        <p:spPr>
          <a:xfrm flipH="1" flipV="1">
            <a:off x="251520" y="890525"/>
            <a:ext cx="0" cy="2411630"/>
          </a:xfrm>
          <a:prstGeom prst="straightConnector1">
            <a:avLst/>
          </a:prstGeom>
          <a:noFill/>
          <a:ln w="9525" cap="flat" cmpd="sng" algn="ctr">
            <a:solidFill>
              <a:srgbClr val="F79646"/>
            </a:solidFill>
            <a:prstDash val="solid"/>
            <a:headEnd type="none"/>
            <a:tailEnd type="triangle"/>
          </a:ln>
          <a:effectLst/>
        </p:spPr>
      </p:cxnSp>
      <p:sp>
        <p:nvSpPr>
          <p:cNvPr id="61" name="TextBox 60"/>
          <p:cNvSpPr txBox="1"/>
          <p:nvPr/>
        </p:nvSpPr>
        <p:spPr>
          <a:xfrm>
            <a:off x="4494320" y="2222343"/>
            <a:ext cx="2461764" cy="261610"/>
          </a:xfrm>
          <a:prstGeom prst="rect">
            <a:avLst/>
          </a:prstGeom>
          <a:noFill/>
        </p:spPr>
        <p:txBody>
          <a:bodyPr wrap="square" rtlCol="0">
            <a:spAutoFit/>
          </a:bodyPr>
          <a:lstStyle/>
          <a:p>
            <a:pPr algn="ctr"/>
            <a:r>
              <a:rPr lang="en-US" sz="1100" i="1" dirty="0" smtClean="0">
                <a:solidFill>
                  <a:srgbClr val="4BACC6"/>
                </a:solidFill>
                <a:latin typeface="Calibri" panose="020F0502020204030204" pitchFamily="34" charset="0"/>
              </a:rPr>
              <a:t>Productivity improvement</a:t>
            </a:r>
            <a:endParaRPr lang="en-US" sz="1100" i="1" dirty="0">
              <a:solidFill>
                <a:srgbClr val="4BACC6"/>
              </a:solidFill>
              <a:latin typeface="Calibri" panose="020F0502020204030204" pitchFamily="34" charset="0"/>
            </a:endParaRPr>
          </a:p>
        </p:txBody>
      </p:sp>
      <p:sp>
        <p:nvSpPr>
          <p:cNvPr id="62" name="Rectangle 61"/>
          <p:cNvSpPr/>
          <p:nvPr/>
        </p:nvSpPr>
        <p:spPr bwMode="auto">
          <a:xfrm>
            <a:off x="272834" y="985946"/>
            <a:ext cx="1538127" cy="2277747"/>
          </a:xfrm>
          <a:prstGeom prst="rect">
            <a:avLst/>
          </a:prstGeom>
          <a:pattFill prst="ltDnDiag">
            <a:fgClr>
              <a:schemeClr val="tx2">
                <a:lumMod val="20000"/>
                <a:lumOff val="80000"/>
              </a:schemeClr>
            </a:fgClr>
            <a:bgClr>
              <a:schemeClr val="bg1"/>
            </a:bgClr>
          </a:patt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1200" b="0" dirty="0" smtClean="0">
                <a:solidFill>
                  <a:prstClr val="black"/>
                </a:solidFill>
                <a:latin typeface="Calibri" panose="020F0502020204030204" pitchFamily="34" charset="0"/>
                <a:ea typeface="ＭＳ Ｐゴシック" pitchFamily="-12" charset="-128"/>
                <a:cs typeface="ＭＳ Ｐゴシック" pitchFamily="-12" charset="-128"/>
              </a:rPr>
              <a:t>Application development and gradual Support team ramp up</a:t>
            </a:r>
            <a:endParaRPr lang="en-US" sz="1200" b="0" dirty="0">
              <a:solidFill>
                <a:prstClr val="black"/>
              </a:solidFill>
              <a:latin typeface="Calibri" panose="020F0502020204030204" pitchFamily="34" charset="0"/>
              <a:ea typeface="ＭＳ Ｐゴシック" pitchFamily="-12" charset="-128"/>
              <a:cs typeface="ＭＳ Ｐゴシック" pitchFamily="-12" charset="-128"/>
            </a:endParaRPr>
          </a:p>
        </p:txBody>
      </p:sp>
      <p:sp>
        <p:nvSpPr>
          <p:cNvPr id="63" name="TextBox 62"/>
          <p:cNvSpPr txBox="1"/>
          <p:nvPr/>
        </p:nvSpPr>
        <p:spPr>
          <a:xfrm>
            <a:off x="442140" y="2919230"/>
            <a:ext cx="1301182" cy="253916"/>
          </a:xfrm>
          <a:prstGeom prst="rect">
            <a:avLst/>
          </a:prstGeom>
          <a:noFill/>
        </p:spPr>
        <p:txBody>
          <a:bodyPr wrap="square" rtlCol="0">
            <a:spAutoFit/>
          </a:bodyPr>
          <a:lstStyle/>
          <a:p>
            <a:pPr algn="ctr"/>
            <a:r>
              <a:rPr lang="en-US" sz="1050" dirty="0" smtClean="0">
                <a:solidFill>
                  <a:prstClr val="black"/>
                </a:solidFill>
                <a:latin typeface="Calibri" panose="020F0502020204030204" pitchFamily="34" charset="0"/>
              </a:rPr>
              <a:t>Year 1 and Year 2</a:t>
            </a:r>
            <a:endParaRPr lang="en-US" sz="1050" dirty="0">
              <a:solidFill>
                <a:prstClr val="black"/>
              </a:solidFill>
              <a:latin typeface="Calibri" panose="020F0502020204030204" pitchFamily="34" charset="0"/>
            </a:endParaRPr>
          </a:p>
        </p:txBody>
      </p:sp>
      <p:cxnSp>
        <p:nvCxnSpPr>
          <p:cNvPr id="65" name="Straight Arrow Connector 64"/>
          <p:cNvCxnSpPr/>
          <p:nvPr/>
        </p:nvCxnSpPr>
        <p:spPr bwMode="auto">
          <a:xfrm flipV="1">
            <a:off x="251520" y="3122920"/>
            <a:ext cx="1594729" cy="0"/>
          </a:xfrm>
          <a:prstGeom prst="straightConnector1">
            <a:avLst/>
          </a:prstGeom>
          <a:solidFill>
            <a:schemeClr val="accent1"/>
          </a:solidFill>
          <a:ln w="9525" cap="flat" cmpd="sng" algn="ctr">
            <a:solidFill>
              <a:schemeClr val="tx1"/>
            </a:solidFill>
            <a:prstDash val="lgDash"/>
            <a:round/>
            <a:headEnd type="triangle"/>
            <a:tailEnd type="triangle"/>
          </a:ln>
          <a:effectLst/>
        </p:spPr>
      </p:cxnSp>
      <p:sp>
        <p:nvSpPr>
          <p:cNvPr id="66" name="TextBox 65"/>
          <p:cNvSpPr txBox="1"/>
          <p:nvPr/>
        </p:nvSpPr>
        <p:spPr>
          <a:xfrm>
            <a:off x="4488687" y="4846179"/>
            <a:ext cx="1585855" cy="253916"/>
          </a:xfrm>
          <a:prstGeom prst="rect">
            <a:avLst/>
          </a:prstGeom>
          <a:noFill/>
        </p:spPr>
        <p:txBody>
          <a:bodyPr wrap="square" rtlCol="0">
            <a:spAutoFit/>
          </a:bodyPr>
          <a:lstStyle/>
          <a:p>
            <a:pPr algn="ctr"/>
            <a:r>
              <a:rPr lang="en-US" sz="1050" i="1" dirty="0" smtClean="0">
                <a:solidFill>
                  <a:prstClr val="black"/>
                </a:solidFill>
                <a:latin typeface="Calibri" panose="020F0502020204030204" pitchFamily="34" charset="0"/>
              </a:rPr>
              <a:t>*Start of year numbers</a:t>
            </a:r>
            <a:endParaRPr lang="en-US" sz="1050" i="1" dirty="0">
              <a:solidFill>
                <a:prstClr val="black"/>
              </a:solidFill>
              <a:latin typeface="Calibri" panose="020F0502020204030204" pitchFamily="34" charset="0"/>
            </a:endParaRPr>
          </a:p>
        </p:txBody>
      </p:sp>
      <p:sp>
        <p:nvSpPr>
          <p:cNvPr id="54" name="TextBox 53"/>
          <p:cNvSpPr txBox="1"/>
          <p:nvPr/>
        </p:nvSpPr>
        <p:spPr>
          <a:xfrm>
            <a:off x="3534725" y="1364543"/>
            <a:ext cx="2045387" cy="276999"/>
          </a:xfrm>
          <a:prstGeom prst="rect">
            <a:avLst/>
          </a:prstGeom>
          <a:noFill/>
        </p:spPr>
        <p:txBody>
          <a:bodyPr wrap="square" rtlCol="0">
            <a:spAutoFit/>
          </a:bodyPr>
          <a:lstStyle/>
          <a:p>
            <a:r>
              <a:rPr lang="en-US" sz="1200" dirty="0" smtClean="0">
                <a:solidFill>
                  <a:srgbClr val="4F81BD"/>
                </a:solidFill>
                <a:latin typeface="Calibri" panose="020F0502020204030204" pitchFamily="34" charset="0"/>
              </a:rPr>
              <a:t>Debt management</a:t>
            </a:r>
            <a:endParaRPr lang="en-US" sz="1200" dirty="0">
              <a:solidFill>
                <a:srgbClr val="4F81BD"/>
              </a:solidFill>
              <a:latin typeface="Calibri" panose="020F0502020204030204" pitchFamily="34" charset="0"/>
            </a:endParaRPr>
          </a:p>
        </p:txBody>
      </p:sp>
      <p:sp>
        <p:nvSpPr>
          <p:cNvPr id="64" name="TextBox 63"/>
          <p:cNvSpPr txBox="1"/>
          <p:nvPr/>
        </p:nvSpPr>
        <p:spPr>
          <a:xfrm>
            <a:off x="3534725" y="976975"/>
            <a:ext cx="2045387" cy="276999"/>
          </a:xfrm>
          <a:prstGeom prst="rect">
            <a:avLst/>
          </a:prstGeom>
          <a:noFill/>
        </p:spPr>
        <p:txBody>
          <a:bodyPr wrap="square" rtlCol="0">
            <a:spAutoFit/>
          </a:bodyPr>
          <a:lstStyle/>
          <a:p>
            <a:r>
              <a:rPr lang="en-US" sz="1200" dirty="0" smtClean="0">
                <a:solidFill>
                  <a:srgbClr val="4F81BD"/>
                </a:solidFill>
                <a:latin typeface="Calibri" panose="020F0502020204030204" pitchFamily="34" charset="0"/>
              </a:rPr>
              <a:t>Feedback Amplification</a:t>
            </a:r>
            <a:endParaRPr lang="en-US" sz="1200" dirty="0">
              <a:solidFill>
                <a:srgbClr val="4F81BD"/>
              </a:solidFill>
              <a:latin typeface="Calibri" panose="020F0502020204030204" pitchFamily="34" charset="0"/>
            </a:endParaRPr>
          </a:p>
        </p:txBody>
      </p:sp>
    </p:spTree>
    <p:extLst>
      <p:ext uri="{BB962C8B-B14F-4D97-AF65-F5344CB8AC3E}">
        <p14:creationId xmlns:p14="http://schemas.microsoft.com/office/powerpoint/2010/main" val="3374974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Signet Operating Model</a:t>
            </a:r>
            <a:endParaRPr lang="en-US" dirty="0"/>
          </a:p>
        </p:txBody>
      </p:sp>
      <p:pic>
        <p:nvPicPr>
          <p:cNvPr id="5" name="Picture 4"/>
          <p:cNvPicPr>
            <a:picLocks noChangeAspect="1"/>
          </p:cNvPicPr>
          <p:nvPr/>
        </p:nvPicPr>
        <p:blipFill>
          <a:blip r:embed="rId2"/>
          <a:stretch>
            <a:fillRect/>
          </a:stretch>
        </p:blipFill>
        <p:spPr>
          <a:xfrm>
            <a:off x="152400" y="1004013"/>
            <a:ext cx="8676571" cy="3079905"/>
          </a:xfrm>
          <a:prstGeom prst="rect">
            <a:avLst/>
          </a:prstGeom>
        </p:spPr>
      </p:pic>
      <p:sp>
        <p:nvSpPr>
          <p:cNvPr id="6" name="Rectangle 5"/>
          <p:cNvSpPr/>
          <p:nvPr/>
        </p:nvSpPr>
        <p:spPr bwMode="auto">
          <a:xfrm>
            <a:off x="3108499" y="4178179"/>
            <a:ext cx="2926080" cy="548640"/>
          </a:xfrm>
          <a:prstGeom prst="rect">
            <a:avLst/>
          </a:prstGeom>
          <a:solidFill>
            <a:schemeClr val="bg1">
              <a:lumMod val="75000"/>
            </a:schemeClr>
          </a:solidFill>
          <a:ln w="19050" cap="flat" cmpd="sng" algn="ctr">
            <a:noFill/>
            <a:prstDash val="solid"/>
            <a:round/>
            <a:headEnd type="none" w="med" len="med"/>
            <a:tailEnd type="none" w="med" len="med"/>
          </a:ln>
          <a:effectLst/>
        </p:spPr>
        <p:txBody>
          <a:bodyPr rot="0" spcFirstLastPara="0" vertOverflow="overflow" horzOverflow="overflow" vert="horz" wrap="square" lIns="91329" tIns="45660" rIns="91329" bIns="45660" numCol="1" spcCol="0" rtlCol="0" fromWordArt="0" anchor="ctr" anchorCtr="0" forceAA="0" compatLnSpc="1">
            <a:prstTxWarp prst="textNoShape">
              <a:avLst/>
            </a:prstTxWarp>
            <a:noAutofit/>
          </a:bodyPr>
          <a:lstStyle/>
          <a:p>
            <a:pPr algn="ctr" defTabSz="456599" fontAlgn="auto">
              <a:spcBef>
                <a:spcPts val="0"/>
              </a:spcBef>
              <a:spcAft>
                <a:spcPts val="0"/>
              </a:spcAft>
              <a:defRPr/>
            </a:pPr>
            <a:r>
              <a:rPr lang="en-US" sz="1100" b="0" kern="0" dirty="0" smtClean="0">
                <a:solidFill>
                  <a:srgbClr val="000000"/>
                </a:solidFill>
                <a:latin typeface="Calibri" panose="020F0502020204030204" pitchFamily="34" charset="0"/>
                <a:cs typeface="Arial" pitchFamily="34" charset="0"/>
              </a:rPr>
              <a:t>SMO to drive analytics driven decision making and integrated </a:t>
            </a:r>
            <a:r>
              <a:rPr lang="en-US" sz="1100" kern="0" dirty="0">
                <a:solidFill>
                  <a:srgbClr val="000000"/>
                </a:solidFill>
                <a:latin typeface="Calibri" panose="020F0502020204030204" pitchFamily="34" charset="0"/>
                <a:cs typeface="Arial" pitchFamily="34" charset="0"/>
              </a:rPr>
              <a:t>governance </a:t>
            </a:r>
            <a:r>
              <a:rPr lang="en-US" sz="1100" b="0" kern="0" dirty="0">
                <a:solidFill>
                  <a:srgbClr val="000000"/>
                </a:solidFill>
                <a:latin typeface="Calibri" panose="020F0502020204030204" pitchFamily="34" charset="0"/>
                <a:cs typeface="Arial" pitchFamily="34" charset="0"/>
              </a:rPr>
              <a:t>&amp;</a:t>
            </a:r>
            <a:r>
              <a:rPr lang="en-US" sz="1100" b="0" kern="0" dirty="0" smtClean="0">
                <a:solidFill>
                  <a:srgbClr val="000000"/>
                </a:solidFill>
                <a:latin typeface="Calibri" panose="020F0502020204030204" pitchFamily="34" charset="0"/>
                <a:cs typeface="Arial" pitchFamily="34" charset="0"/>
              </a:rPr>
              <a:t> </a:t>
            </a:r>
            <a:r>
              <a:rPr lang="en-US" sz="1100" b="0" kern="0" dirty="0">
                <a:solidFill>
                  <a:srgbClr val="000000"/>
                </a:solidFill>
                <a:latin typeface="Calibri" panose="020F0502020204030204" pitchFamily="34" charset="0"/>
                <a:cs typeface="Arial" pitchFamily="34" charset="0"/>
              </a:rPr>
              <a:t>standardization</a:t>
            </a:r>
          </a:p>
        </p:txBody>
      </p:sp>
      <p:sp>
        <p:nvSpPr>
          <p:cNvPr id="8" name="Rectangle 7"/>
          <p:cNvSpPr/>
          <p:nvPr/>
        </p:nvSpPr>
        <p:spPr bwMode="auto">
          <a:xfrm>
            <a:off x="-922" y="4176293"/>
            <a:ext cx="2926080" cy="548640"/>
          </a:xfrm>
          <a:prstGeom prst="rect">
            <a:avLst/>
          </a:prstGeom>
          <a:solidFill>
            <a:schemeClr val="bg1">
              <a:lumMod val="75000"/>
            </a:schemeClr>
          </a:solidFill>
          <a:ln w="19050" cap="flat" cmpd="sng" algn="ctr">
            <a:noFill/>
            <a:prstDash val="solid"/>
            <a:round/>
            <a:headEnd type="none" w="med" len="med"/>
            <a:tailEnd type="none" w="med" len="med"/>
          </a:ln>
          <a:effectLst/>
        </p:spPr>
        <p:txBody>
          <a:bodyPr rot="0" spcFirstLastPara="0" vertOverflow="overflow" horzOverflow="overflow" vert="horz" wrap="square" lIns="91322" tIns="45656" rIns="91322" bIns="45656" numCol="1" spcCol="0" rtlCol="0" fromWordArt="0" anchor="ctr" anchorCtr="0" forceAA="0" compatLnSpc="1">
            <a:prstTxWarp prst="textNoShape">
              <a:avLst/>
            </a:prstTxWarp>
            <a:noAutofit/>
          </a:bodyPr>
          <a:lstStyle/>
          <a:p>
            <a:pPr algn="ctr" defTabSz="456599" fontAlgn="auto">
              <a:spcBef>
                <a:spcPts val="0"/>
              </a:spcBef>
              <a:spcAft>
                <a:spcPts val="0"/>
              </a:spcAft>
              <a:defRPr/>
            </a:pPr>
            <a:r>
              <a:rPr lang="en-US" sz="1100" b="0" kern="0" dirty="0">
                <a:solidFill>
                  <a:srgbClr val="000000"/>
                </a:solidFill>
                <a:latin typeface="Calibri" panose="020F0502020204030204" pitchFamily="34" charset="0"/>
                <a:cs typeface="Arial" pitchFamily="34" charset="0"/>
              </a:rPr>
              <a:t>High quality </a:t>
            </a:r>
            <a:r>
              <a:rPr lang="en-US" sz="1100" b="0" kern="0" dirty="0" smtClean="0">
                <a:solidFill>
                  <a:srgbClr val="000000"/>
                </a:solidFill>
                <a:latin typeface="Calibri" panose="020F0502020204030204" pitchFamily="34" charset="0"/>
                <a:cs typeface="Arial" pitchFamily="34" charset="0"/>
              </a:rPr>
              <a:t>services </a:t>
            </a:r>
            <a:r>
              <a:rPr lang="en-US" sz="1100" b="0" kern="0" dirty="0">
                <a:solidFill>
                  <a:srgbClr val="000000"/>
                </a:solidFill>
                <a:latin typeface="Calibri" panose="020F0502020204030204" pitchFamily="34" charset="0"/>
                <a:cs typeface="Arial" pitchFamily="34" charset="0"/>
              </a:rPr>
              <a:t>through </a:t>
            </a:r>
            <a:r>
              <a:rPr lang="en-US" sz="1100" kern="0" dirty="0">
                <a:solidFill>
                  <a:srgbClr val="000000"/>
                </a:solidFill>
                <a:latin typeface="Calibri" panose="020F0502020204030204" pitchFamily="34" charset="0"/>
                <a:cs typeface="Arial" pitchFamily="34" charset="0"/>
              </a:rPr>
              <a:t>business context aware </a:t>
            </a:r>
            <a:r>
              <a:rPr lang="en-US" sz="1100" b="0" kern="0" dirty="0">
                <a:solidFill>
                  <a:srgbClr val="000000"/>
                </a:solidFill>
                <a:latin typeface="Calibri" panose="020F0502020204030204" pitchFamily="34" charset="0"/>
                <a:cs typeface="Arial" pitchFamily="34" charset="0"/>
              </a:rPr>
              <a:t>and technical capabilities enabled L2 </a:t>
            </a:r>
            <a:r>
              <a:rPr lang="en-US" sz="1100" b="0" kern="0" dirty="0" smtClean="0">
                <a:solidFill>
                  <a:srgbClr val="000000"/>
                </a:solidFill>
                <a:latin typeface="Calibri" panose="020F0502020204030204" pitchFamily="34" charset="0"/>
                <a:cs typeface="Arial" pitchFamily="34" charset="0"/>
              </a:rPr>
              <a:t>and L3 team. </a:t>
            </a:r>
            <a:endParaRPr lang="en-US" sz="1100" b="0" kern="0" dirty="0">
              <a:solidFill>
                <a:srgbClr val="000000"/>
              </a:solidFill>
              <a:latin typeface="Calibri" panose="020F0502020204030204" pitchFamily="34" charset="0"/>
              <a:cs typeface="Arial" pitchFamily="34" charset="0"/>
            </a:endParaRPr>
          </a:p>
        </p:txBody>
      </p:sp>
      <p:sp>
        <p:nvSpPr>
          <p:cNvPr id="9" name="Rectangle 8"/>
          <p:cNvSpPr/>
          <p:nvPr/>
        </p:nvSpPr>
        <p:spPr bwMode="auto">
          <a:xfrm>
            <a:off x="6217920" y="4176292"/>
            <a:ext cx="2926080" cy="548640"/>
          </a:xfrm>
          <a:prstGeom prst="rect">
            <a:avLst/>
          </a:prstGeom>
          <a:solidFill>
            <a:schemeClr val="bg1">
              <a:lumMod val="75000"/>
            </a:schemeClr>
          </a:solidFill>
          <a:ln w="19050" cap="flat" cmpd="sng" algn="ctr">
            <a:noFill/>
            <a:prstDash val="solid"/>
            <a:round/>
            <a:headEnd type="none" w="med" len="med"/>
            <a:tailEnd type="none" w="med" len="med"/>
          </a:ln>
          <a:effectLst/>
        </p:spPr>
        <p:txBody>
          <a:bodyPr rot="0" spcFirstLastPara="0" vertOverflow="overflow" horzOverflow="overflow" vert="horz" wrap="square" lIns="91322" tIns="45656" rIns="91322" bIns="45656" numCol="1" spcCol="0" rtlCol="0" fromWordArt="0" anchor="ctr" anchorCtr="0" forceAA="0" compatLnSpc="1">
            <a:prstTxWarp prst="textNoShape">
              <a:avLst/>
            </a:prstTxWarp>
            <a:noAutofit/>
          </a:bodyPr>
          <a:lstStyle/>
          <a:p>
            <a:pPr algn="ctr" defTabSz="456599" fontAlgn="auto">
              <a:spcBef>
                <a:spcPts val="0"/>
              </a:spcBef>
              <a:spcAft>
                <a:spcPts val="0"/>
              </a:spcAft>
              <a:defRPr/>
            </a:pPr>
            <a:r>
              <a:rPr lang="en-US" sz="1100" b="0" kern="0" dirty="0" smtClean="0">
                <a:solidFill>
                  <a:srgbClr val="000000"/>
                </a:solidFill>
                <a:latin typeface="Calibri" panose="020F0502020204030204" pitchFamily="34" charset="0"/>
                <a:cs typeface="Arial" pitchFamily="34" charset="0"/>
              </a:rPr>
              <a:t>Service Improvements and Transformation guided by respective “On Demand” enablers</a:t>
            </a:r>
            <a:endParaRPr lang="en-US" sz="1100" kern="0" dirty="0">
              <a:solidFill>
                <a:srgbClr val="000000"/>
              </a:solidFill>
              <a:latin typeface="Calibri" panose="020F0502020204030204" pitchFamily="34" charset="0"/>
              <a:cs typeface="Arial" pitchFamily="34" charset="0"/>
            </a:endParaRPr>
          </a:p>
        </p:txBody>
      </p:sp>
      <p:sp>
        <p:nvSpPr>
          <p:cNvPr id="10" name="Rectangle 9"/>
          <p:cNvSpPr/>
          <p:nvPr/>
        </p:nvSpPr>
        <p:spPr>
          <a:xfrm>
            <a:off x="152400" y="503890"/>
            <a:ext cx="8870475" cy="461665"/>
          </a:xfrm>
          <a:prstGeom prst="rect">
            <a:avLst/>
          </a:prstGeom>
        </p:spPr>
        <p:txBody>
          <a:bodyPr wrap="square">
            <a:spAutoFit/>
          </a:bodyPr>
          <a:lstStyle/>
          <a:p>
            <a:r>
              <a:rPr lang="en-US" sz="1200" b="0" dirty="0">
                <a:solidFill>
                  <a:prstClr val="black"/>
                </a:solidFill>
                <a:latin typeface="Calibri" panose="020F0502020204030204" pitchFamily="34" charset="0"/>
                <a:ea typeface="Calibri" panose="020F0502020204030204" pitchFamily="34" charset="0"/>
                <a:cs typeface="Calibri" panose="020F0502020204030204" pitchFamily="34" charset="0"/>
              </a:rPr>
              <a:t>Cognizant’s proposed service delivery </a:t>
            </a:r>
            <a:r>
              <a:rPr lang="en-US" sz="1200" b="0" dirty="0" smtClean="0">
                <a:solidFill>
                  <a:prstClr val="black"/>
                </a:solidFill>
                <a:latin typeface="Calibri" panose="020F0502020204030204" pitchFamily="34" charset="0"/>
                <a:ea typeface="Calibri" panose="020F0502020204030204" pitchFamily="34" charset="0"/>
                <a:cs typeface="Calibri" panose="020F0502020204030204" pitchFamily="34" charset="0"/>
              </a:rPr>
              <a:t>model will create </a:t>
            </a:r>
            <a:r>
              <a:rPr lang="en-US" sz="1200" b="0" dirty="0">
                <a:solidFill>
                  <a:prstClr val="black"/>
                </a:solidFill>
                <a:latin typeface="Calibri" panose="020F0502020204030204" pitchFamily="34" charset="0"/>
                <a:ea typeface="Calibri" panose="020F0502020204030204" pitchFamily="34" charset="0"/>
                <a:cs typeface="Calibri" panose="020F0502020204030204" pitchFamily="34" charset="0"/>
              </a:rPr>
              <a:t>a collaborative delivery </a:t>
            </a:r>
            <a:r>
              <a:rPr lang="en-US" sz="1200" b="0" dirty="0" smtClean="0">
                <a:solidFill>
                  <a:prstClr val="black"/>
                </a:solidFill>
                <a:latin typeface="Calibri" panose="020F0502020204030204" pitchFamily="34" charset="0"/>
                <a:ea typeface="Calibri" panose="020F0502020204030204" pitchFamily="34" charset="0"/>
                <a:cs typeface="Calibri" panose="020F0502020204030204" pitchFamily="34" charset="0"/>
              </a:rPr>
              <a:t>environment, focus on process </a:t>
            </a:r>
            <a:r>
              <a:rPr lang="en-US" sz="1200" b="0" dirty="0">
                <a:solidFill>
                  <a:prstClr val="black"/>
                </a:solidFill>
                <a:latin typeface="Calibri" panose="020F0502020204030204" pitchFamily="34" charset="0"/>
                <a:ea typeface="Calibri" panose="020F0502020204030204" pitchFamily="34" charset="0"/>
                <a:cs typeface="Calibri" panose="020F0502020204030204" pitchFamily="34" charset="0"/>
              </a:rPr>
              <a:t>s</a:t>
            </a:r>
            <a:r>
              <a:rPr lang="en-US" sz="1200" b="0" dirty="0" smtClean="0">
                <a:solidFill>
                  <a:prstClr val="black"/>
                </a:solidFill>
                <a:latin typeface="Calibri" panose="020F0502020204030204" pitchFamily="34" charset="0"/>
                <a:ea typeface="Calibri" panose="020F0502020204030204" pitchFamily="34" charset="0"/>
                <a:cs typeface="Calibri" panose="020F0502020204030204" pitchFamily="34" charset="0"/>
              </a:rPr>
              <a:t>tandardization in line with ITIL and  drive continual service improvements for year on year productivity improvements.</a:t>
            </a:r>
            <a:endParaRPr lang="en-US" sz="1200" b="0" dirty="0">
              <a:solidFill>
                <a:prstClr val="black"/>
              </a:solidFill>
            </a:endParaRPr>
          </a:p>
        </p:txBody>
      </p:sp>
    </p:spTree>
    <p:extLst>
      <p:ext uri="{BB962C8B-B14F-4D97-AF65-F5344CB8AC3E}">
        <p14:creationId xmlns:p14="http://schemas.microsoft.com/office/powerpoint/2010/main" val="24290228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a:t>
            </a:r>
            <a:r>
              <a:rPr lang="en-US" dirty="0"/>
              <a:t>O</a:t>
            </a:r>
            <a:r>
              <a:rPr lang="en-US" dirty="0" smtClean="0"/>
              <a:t>rganization and Governance</a:t>
            </a:r>
            <a:endParaRPr lang="en-US" dirty="0"/>
          </a:p>
        </p:txBody>
      </p:sp>
      <p:pic>
        <p:nvPicPr>
          <p:cNvPr id="3" name="Picture 2"/>
          <p:cNvPicPr>
            <a:picLocks noChangeAspect="1"/>
          </p:cNvPicPr>
          <p:nvPr/>
        </p:nvPicPr>
        <p:blipFill>
          <a:blip r:embed="rId2"/>
          <a:stretch>
            <a:fillRect/>
          </a:stretch>
        </p:blipFill>
        <p:spPr>
          <a:xfrm>
            <a:off x="0" y="573498"/>
            <a:ext cx="9144000" cy="3996504"/>
          </a:xfrm>
          <a:prstGeom prst="rect">
            <a:avLst/>
          </a:prstGeom>
        </p:spPr>
      </p:pic>
    </p:spTree>
    <p:extLst>
      <p:ext uri="{BB962C8B-B14F-4D97-AF65-F5344CB8AC3E}">
        <p14:creationId xmlns:p14="http://schemas.microsoft.com/office/powerpoint/2010/main" val="10435699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Risks and Mitigation</a:t>
            </a:r>
            <a:endParaRPr lang="en-US" dirty="0"/>
          </a:p>
        </p:txBody>
      </p:sp>
      <p:graphicFrame>
        <p:nvGraphicFramePr>
          <p:cNvPr id="3" name="Table 2"/>
          <p:cNvGraphicFramePr>
            <a:graphicFrameLocks noGrp="1"/>
          </p:cNvGraphicFramePr>
          <p:nvPr>
            <p:extLst/>
          </p:nvPr>
        </p:nvGraphicFramePr>
        <p:xfrm>
          <a:off x="251520" y="683168"/>
          <a:ext cx="8352928" cy="3832860"/>
        </p:xfrm>
        <a:graphic>
          <a:graphicData uri="http://schemas.openxmlformats.org/drawingml/2006/table">
            <a:tbl>
              <a:tblPr firstRow="1" bandRow="1" bandCol="1">
                <a:tableStyleId>{5C22544A-7EE6-4342-B048-85BDC9FD1C3A}</a:tableStyleId>
              </a:tblPr>
              <a:tblGrid>
                <a:gridCol w="2216629">
                  <a:extLst>
                    <a:ext uri="{9D8B030D-6E8A-4147-A177-3AD203B41FA5}">
                      <a16:colId xmlns:a16="http://schemas.microsoft.com/office/drawing/2014/main" val="1081902080"/>
                    </a:ext>
                  </a:extLst>
                </a:gridCol>
                <a:gridCol w="6136299">
                  <a:extLst>
                    <a:ext uri="{9D8B030D-6E8A-4147-A177-3AD203B41FA5}">
                      <a16:colId xmlns:a16="http://schemas.microsoft.com/office/drawing/2014/main" val="341676974"/>
                    </a:ext>
                  </a:extLst>
                </a:gridCol>
              </a:tblGrid>
              <a:tr h="201906">
                <a:tc>
                  <a:txBody>
                    <a:bodyPr/>
                    <a:lstStyle/>
                    <a:p>
                      <a:pPr marL="0" marR="0" algn="just">
                        <a:lnSpc>
                          <a:spcPct val="115000"/>
                        </a:lnSpc>
                        <a:spcBef>
                          <a:spcPts val="0"/>
                        </a:spcBef>
                        <a:spcAft>
                          <a:spcPts val="600"/>
                        </a:spcAft>
                      </a:pPr>
                      <a:r>
                        <a:rPr lang="en-US" sz="1400" dirty="0">
                          <a:effectLst/>
                          <a:latin typeface="Calibri" panose="020F0502020204030204" pitchFamily="34" charset="0"/>
                        </a:rPr>
                        <a:t>Risks</a:t>
                      </a:r>
                      <a:endParaRPr lang="en-US" sz="1400" dirty="0">
                        <a:effectLst/>
                        <a:latin typeface="Calibri" panose="020F0502020204030204" pitchFamily="34" charset="0"/>
                        <a:ea typeface="Times New Roman" panose="02020603050405020304" pitchFamily="18" charset="0"/>
                      </a:endParaRPr>
                    </a:p>
                  </a:txBody>
                  <a:tcPr marL="68580" marR="68580" marT="0" marB="0"/>
                </a:tc>
                <a:tc>
                  <a:txBody>
                    <a:bodyPr/>
                    <a:lstStyle/>
                    <a:p>
                      <a:pPr marL="0" marR="0" algn="just">
                        <a:lnSpc>
                          <a:spcPct val="115000"/>
                        </a:lnSpc>
                        <a:spcBef>
                          <a:spcPts val="0"/>
                        </a:spcBef>
                        <a:spcAft>
                          <a:spcPts val="600"/>
                        </a:spcAft>
                      </a:pPr>
                      <a:r>
                        <a:rPr lang="en-US" sz="1400" dirty="0">
                          <a:effectLst/>
                          <a:latin typeface="Calibri" panose="020F0502020204030204" pitchFamily="34" charset="0"/>
                        </a:rPr>
                        <a:t>Mitigation </a:t>
                      </a:r>
                      <a:endParaRPr lang="en-US" sz="1400" dirty="0">
                        <a:effectLst/>
                        <a:latin typeface="Calibri" panose="020F050202020403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333894689"/>
                  </a:ext>
                </a:extLst>
              </a:tr>
              <a:tr h="1169142">
                <a:tc>
                  <a:txBody>
                    <a:bodyPr/>
                    <a:lstStyle/>
                    <a:p>
                      <a:pPr marL="0" marR="95250" algn="just">
                        <a:lnSpc>
                          <a:spcPct val="115000"/>
                        </a:lnSpc>
                        <a:spcBef>
                          <a:spcPts val="0"/>
                        </a:spcBef>
                        <a:spcAft>
                          <a:spcPts val="600"/>
                        </a:spcAft>
                      </a:pPr>
                      <a:r>
                        <a:rPr lang="en-US" sz="1400" dirty="0">
                          <a:effectLst/>
                          <a:latin typeface="Calibri" panose="020F0502020204030204" pitchFamily="34" charset="0"/>
                        </a:rPr>
                        <a:t>Temporary drop in user satisfaction or business interruption during transition</a:t>
                      </a:r>
                      <a:endParaRPr lang="en-US" sz="1400" dirty="0">
                        <a:effectLst/>
                        <a:latin typeface="Calibri" panose="020F0502020204030204" pitchFamily="34" charset="0"/>
                        <a:ea typeface="Times New Roman" panose="02020603050405020304" pitchFamily="18" charset="0"/>
                      </a:endParaRPr>
                    </a:p>
                  </a:txBody>
                  <a:tcPr marL="68580" marR="68580" marT="0" marB="0"/>
                </a:tc>
                <a:tc>
                  <a:txBody>
                    <a:bodyPr/>
                    <a:lstStyle/>
                    <a:p>
                      <a:pPr marL="342900" marR="86360" lvl="0" indent="-342900" algn="just">
                        <a:lnSpc>
                          <a:spcPct val="115000"/>
                        </a:lnSpc>
                        <a:spcBef>
                          <a:spcPts val="0"/>
                        </a:spcBef>
                        <a:spcAft>
                          <a:spcPts val="600"/>
                        </a:spcAft>
                        <a:buFont typeface="Wingdings" panose="05000000000000000000" pitchFamily="2" charset="2"/>
                        <a:buChar char="§"/>
                        <a:tabLst>
                          <a:tab pos="2194560" algn="l"/>
                          <a:tab pos="457200" algn="l"/>
                        </a:tabLst>
                      </a:pPr>
                      <a:r>
                        <a:rPr lang="en-US" sz="1400" dirty="0">
                          <a:effectLst/>
                          <a:latin typeface="Calibri" panose="020F0502020204030204" pitchFamily="34" charset="0"/>
                        </a:rPr>
                        <a:t>Transition plan to ensure sufficient resource bandwidth during the transition to Support team from Development</a:t>
                      </a:r>
                    </a:p>
                    <a:p>
                      <a:pPr marL="342900" marR="86360" lvl="0" indent="-342900" algn="just">
                        <a:lnSpc>
                          <a:spcPct val="115000"/>
                        </a:lnSpc>
                        <a:spcBef>
                          <a:spcPts val="0"/>
                        </a:spcBef>
                        <a:spcAft>
                          <a:spcPts val="600"/>
                        </a:spcAft>
                        <a:buFont typeface="Wingdings" panose="05000000000000000000" pitchFamily="2" charset="2"/>
                        <a:buChar char="§"/>
                        <a:tabLst>
                          <a:tab pos="2194560" algn="l"/>
                          <a:tab pos="457200" algn="l"/>
                        </a:tabLst>
                      </a:pPr>
                      <a:r>
                        <a:rPr lang="en-US" sz="1400" dirty="0">
                          <a:effectLst/>
                          <a:latin typeface="Calibri" panose="020F0502020204030204" pitchFamily="34" charset="0"/>
                        </a:rPr>
                        <a:t>Cognizant will adjust resource plan to accommodate peaks and troughs</a:t>
                      </a:r>
                    </a:p>
                    <a:p>
                      <a:pPr marL="342900" marR="86360" lvl="0" indent="-342900" algn="just">
                        <a:lnSpc>
                          <a:spcPct val="115000"/>
                        </a:lnSpc>
                        <a:spcBef>
                          <a:spcPts val="0"/>
                        </a:spcBef>
                        <a:spcAft>
                          <a:spcPts val="600"/>
                        </a:spcAft>
                        <a:buFont typeface="Wingdings" panose="05000000000000000000" pitchFamily="2" charset="2"/>
                        <a:buChar char="§"/>
                        <a:tabLst>
                          <a:tab pos="2194560" algn="l"/>
                          <a:tab pos="457200" algn="l"/>
                        </a:tabLst>
                      </a:pPr>
                      <a:r>
                        <a:rPr lang="en-US" sz="1400" dirty="0">
                          <a:effectLst/>
                          <a:latin typeface="Calibri" panose="020F0502020204030204" pitchFamily="34" charset="0"/>
                        </a:rPr>
                        <a:t>Signet must ensure the decided response times are agreed upon with Business and users</a:t>
                      </a:r>
                      <a:endParaRPr lang="en-US" sz="1400" dirty="0">
                        <a:effectLst/>
                        <a:latin typeface="Calibri" panose="020F050202020403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4202599334"/>
                  </a:ext>
                </a:extLst>
              </a:tr>
              <a:tr h="605719">
                <a:tc>
                  <a:txBody>
                    <a:bodyPr/>
                    <a:lstStyle/>
                    <a:p>
                      <a:pPr marL="0" marR="95250" algn="just">
                        <a:lnSpc>
                          <a:spcPct val="115000"/>
                        </a:lnSpc>
                        <a:spcBef>
                          <a:spcPts val="0"/>
                        </a:spcBef>
                        <a:spcAft>
                          <a:spcPts val="600"/>
                        </a:spcAft>
                      </a:pPr>
                      <a:r>
                        <a:rPr lang="en-US" sz="1400">
                          <a:effectLst/>
                          <a:latin typeface="Calibri" panose="020F0502020204030204" pitchFamily="34" charset="0"/>
                        </a:rPr>
                        <a:t>Connectivity Failure/Service Outage from offshore location</a:t>
                      </a:r>
                      <a:endParaRPr lang="en-US" sz="1400">
                        <a:effectLst/>
                        <a:latin typeface="Calibri" panose="020F0502020204030204" pitchFamily="34" charset="0"/>
                        <a:ea typeface="Times New Roman" panose="02020603050405020304" pitchFamily="18" charset="0"/>
                      </a:endParaRPr>
                    </a:p>
                  </a:txBody>
                  <a:tcPr marL="68580" marR="68580" marT="0" marB="0"/>
                </a:tc>
                <a:tc>
                  <a:txBody>
                    <a:bodyPr/>
                    <a:lstStyle/>
                    <a:p>
                      <a:pPr marL="342900" marR="86360" lvl="0" indent="-342900" algn="just">
                        <a:lnSpc>
                          <a:spcPct val="115000"/>
                        </a:lnSpc>
                        <a:spcBef>
                          <a:spcPts val="0"/>
                        </a:spcBef>
                        <a:spcAft>
                          <a:spcPts val="600"/>
                        </a:spcAft>
                        <a:buFont typeface="Wingdings" panose="05000000000000000000" pitchFamily="2" charset="2"/>
                        <a:buChar char="§"/>
                        <a:tabLst>
                          <a:tab pos="2194560" algn="l"/>
                          <a:tab pos="457200" algn="l"/>
                        </a:tabLst>
                      </a:pPr>
                      <a:r>
                        <a:rPr lang="en-US" sz="1400" dirty="0">
                          <a:effectLst/>
                          <a:latin typeface="Calibri" panose="020F0502020204030204" pitchFamily="34" charset="0"/>
                        </a:rPr>
                        <a:t>Cognizant has primary and secondary links for connectivity </a:t>
                      </a:r>
                    </a:p>
                    <a:p>
                      <a:pPr marL="342900" marR="86360" lvl="0" indent="-342900" algn="just">
                        <a:lnSpc>
                          <a:spcPct val="115000"/>
                        </a:lnSpc>
                        <a:spcBef>
                          <a:spcPts val="0"/>
                        </a:spcBef>
                        <a:spcAft>
                          <a:spcPts val="600"/>
                        </a:spcAft>
                        <a:buFont typeface="Wingdings" panose="05000000000000000000" pitchFamily="2" charset="2"/>
                        <a:buChar char="§"/>
                        <a:tabLst>
                          <a:tab pos="2194560" algn="l"/>
                          <a:tab pos="457200" algn="l"/>
                        </a:tabLst>
                      </a:pPr>
                      <a:r>
                        <a:rPr lang="en-US" sz="1400" dirty="0">
                          <a:effectLst/>
                          <a:latin typeface="Calibri" panose="020F0502020204030204" pitchFamily="34" charset="0"/>
                        </a:rPr>
                        <a:t>The Onsite team will act as backup for the offshore team</a:t>
                      </a:r>
                      <a:endParaRPr lang="en-US" sz="1400" dirty="0">
                        <a:effectLst/>
                        <a:latin typeface="Calibri" panose="020F050202020403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439387897"/>
                  </a:ext>
                </a:extLst>
              </a:tr>
              <a:tr h="605719">
                <a:tc>
                  <a:txBody>
                    <a:bodyPr/>
                    <a:lstStyle/>
                    <a:p>
                      <a:pPr marL="0" marR="95250" algn="just">
                        <a:lnSpc>
                          <a:spcPct val="115000"/>
                        </a:lnSpc>
                        <a:spcBef>
                          <a:spcPts val="0"/>
                        </a:spcBef>
                        <a:spcAft>
                          <a:spcPts val="600"/>
                        </a:spcAft>
                      </a:pPr>
                      <a:r>
                        <a:rPr lang="en-US" sz="1400">
                          <a:effectLst/>
                          <a:latin typeface="Calibri" panose="020F0502020204030204" pitchFamily="34" charset="0"/>
                        </a:rPr>
                        <a:t>Unsustainable work conditions (natural disasters related risks)</a:t>
                      </a:r>
                      <a:endParaRPr lang="en-US" sz="1400">
                        <a:effectLst/>
                        <a:latin typeface="Calibri" panose="020F0502020204030204" pitchFamily="34" charset="0"/>
                        <a:ea typeface="Times New Roman" panose="02020603050405020304" pitchFamily="18" charset="0"/>
                      </a:endParaRPr>
                    </a:p>
                  </a:txBody>
                  <a:tcPr marL="68580" marR="68580" marT="0" marB="0"/>
                </a:tc>
                <a:tc>
                  <a:txBody>
                    <a:bodyPr/>
                    <a:lstStyle/>
                    <a:p>
                      <a:pPr marL="342900" marR="86360" lvl="0" indent="-342900" algn="just">
                        <a:lnSpc>
                          <a:spcPct val="115000"/>
                        </a:lnSpc>
                        <a:spcBef>
                          <a:spcPts val="0"/>
                        </a:spcBef>
                        <a:spcAft>
                          <a:spcPts val="600"/>
                        </a:spcAft>
                        <a:buFont typeface="Wingdings" panose="05000000000000000000" pitchFamily="2" charset="2"/>
                        <a:buChar char="§"/>
                        <a:tabLst>
                          <a:tab pos="2194560" algn="l"/>
                          <a:tab pos="457200" algn="l"/>
                        </a:tabLst>
                      </a:pPr>
                      <a:r>
                        <a:rPr lang="en-US" sz="1400" dirty="0">
                          <a:effectLst/>
                          <a:latin typeface="Calibri" panose="020F0502020204030204" pitchFamily="34" charset="0"/>
                        </a:rPr>
                        <a:t>Cognizant will have a robust Business Continuity Plan (BCP) in place for the engagement. Warm and Cold BCP locations would be identified and setup at offshore</a:t>
                      </a:r>
                      <a:endParaRPr lang="en-US" sz="1400" dirty="0">
                        <a:effectLst/>
                        <a:latin typeface="Calibri" panose="020F050202020403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3430819538"/>
                  </a:ext>
                </a:extLst>
              </a:tr>
              <a:tr h="605719">
                <a:tc>
                  <a:txBody>
                    <a:bodyPr/>
                    <a:lstStyle/>
                    <a:p>
                      <a:pPr marL="0" marR="95250" algn="just">
                        <a:lnSpc>
                          <a:spcPct val="115000"/>
                        </a:lnSpc>
                        <a:spcBef>
                          <a:spcPts val="0"/>
                        </a:spcBef>
                        <a:spcAft>
                          <a:spcPts val="600"/>
                        </a:spcAft>
                      </a:pPr>
                      <a:r>
                        <a:rPr lang="en-US" sz="1400" dirty="0" smtClean="0">
                          <a:effectLst/>
                          <a:latin typeface="Calibri" panose="020F0502020204030204" pitchFamily="34" charset="0"/>
                        </a:rPr>
                        <a:t>Adherence</a:t>
                      </a:r>
                      <a:r>
                        <a:rPr lang="en-US" sz="1400" baseline="0" dirty="0" smtClean="0">
                          <a:effectLst/>
                          <a:latin typeface="Calibri" panose="020F0502020204030204" pitchFamily="34" charset="0"/>
                        </a:rPr>
                        <a:t> to Policies / Procedures for Signet</a:t>
                      </a:r>
                      <a:endParaRPr lang="en-US" sz="1400" dirty="0">
                        <a:effectLst/>
                        <a:latin typeface="Calibri" panose="020F0502020204030204" pitchFamily="34" charset="0"/>
                        <a:ea typeface="Times New Roman" panose="02020603050405020304" pitchFamily="18" charset="0"/>
                      </a:endParaRPr>
                    </a:p>
                  </a:txBody>
                  <a:tcPr marL="68580" marR="68580" marT="0" marB="0"/>
                </a:tc>
                <a:tc>
                  <a:txBody>
                    <a:bodyPr/>
                    <a:lstStyle/>
                    <a:p>
                      <a:pPr marL="342900" marR="86360" lvl="0" indent="-342900" algn="just">
                        <a:lnSpc>
                          <a:spcPct val="115000"/>
                        </a:lnSpc>
                        <a:spcBef>
                          <a:spcPts val="0"/>
                        </a:spcBef>
                        <a:spcAft>
                          <a:spcPts val="600"/>
                        </a:spcAft>
                        <a:buFont typeface="Wingdings" panose="05000000000000000000" pitchFamily="2" charset="2"/>
                        <a:buChar char="§"/>
                        <a:tabLst>
                          <a:tab pos="2194560" algn="l"/>
                          <a:tab pos="457200" algn="l"/>
                        </a:tabLst>
                      </a:pPr>
                      <a:r>
                        <a:rPr lang="en-US" sz="1400" dirty="0" smtClean="0">
                          <a:effectLst/>
                          <a:latin typeface="Calibri" panose="020F0502020204030204" pitchFamily="34" charset="0"/>
                        </a:rPr>
                        <a:t>Boot </a:t>
                      </a:r>
                      <a:r>
                        <a:rPr lang="en-US" sz="1400" dirty="0">
                          <a:effectLst/>
                          <a:latin typeface="Calibri" panose="020F0502020204030204" pitchFamily="34" charset="0"/>
                        </a:rPr>
                        <a:t>camps will be organized to educate the team members on the </a:t>
                      </a:r>
                      <a:r>
                        <a:rPr lang="en-US" sz="1400" dirty="0" smtClean="0">
                          <a:effectLst/>
                          <a:latin typeface="Calibri" panose="020F0502020204030204" pitchFamily="34" charset="0"/>
                        </a:rPr>
                        <a:t>Signet process </a:t>
                      </a:r>
                      <a:r>
                        <a:rPr lang="en-US" sz="1400" dirty="0">
                          <a:effectLst/>
                          <a:latin typeface="Calibri" panose="020F0502020204030204" pitchFamily="34" charset="0"/>
                        </a:rPr>
                        <a:t>and </a:t>
                      </a:r>
                      <a:r>
                        <a:rPr lang="en-US" sz="1400" dirty="0" smtClean="0">
                          <a:effectLst/>
                          <a:latin typeface="Calibri" panose="020F0502020204030204" pitchFamily="34" charset="0"/>
                        </a:rPr>
                        <a:t>procedures. The same would be reinforced through continuous</a:t>
                      </a:r>
                      <a:r>
                        <a:rPr lang="en-US" sz="1400" baseline="0" dirty="0" smtClean="0">
                          <a:effectLst/>
                          <a:latin typeface="Calibri" panose="020F0502020204030204" pitchFamily="34" charset="0"/>
                        </a:rPr>
                        <a:t> communication, audits and learning sessions.</a:t>
                      </a:r>
                      <a:endParaRPr lang="en-US" sz="1400" dirty="0">
                        <a:effectLst/>
                        <a:latin typeface="Calibri" panose="020F0502020204030204" pitchFamily="34" charset="0"/>
                        <a:ea typeface="Times New Roman" panose="02020603050405020304" pitchFamily="18" charset="0"/>
                      </a:endParaRPr>
                    </a:p>
                  </a:txBody>
                  <a:tcPr marL="68580" marR="68580" marT="0" marB="0"/>
                </a:tc>
                <a:extLst>
                  <a:ext uri="{0D108BD9-81ED-4DB2-BD59-A6C34878D82A}">
                    <a16:rowId xmlns:a16="http://schemas.microsoft.com/office/drawing/2014/main" val="1024448929"/>
                  </a:ext>
                </a:extLst>
              </a:tr>
            </a:tbl>
          </a:graphicData>
        </a:graphic>
      </p:graphicFrame>
    </p:spTree>
    <p:extLst>
      <p:ext uri="{BB962C8B-B14F-4D97-AF65-F5344CB8AC3E}">
        <p14:creationId xmlns:p14="http://schemas.microsoft.com/office/powerpoint/2010/main" val="13219684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Cognizant</a:t>
            </a:r>
            <a:endParaRPr lang="en-US" dirty="0"/>
          </a:p>
        </p:txBody>
      </p:sp>
    </p:spTree>
    <p:extLst>
      <p:ext uri="{BB962C8B-B14F-4D97-AF65-F5344CB8AC3E}">
        <p14:creationId xmlns:p14="http://schemas.microsoft.com/office/powerpoint/2010/main" val="387900484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44967" y="6215"/>
            <a:ext cx="7619399" cy="417531"/>
          </a:xfrm>
          <a:prstGeom prst="rect">
            <a:avLst/>
          </a:prstGeom>
          <a:noFill/>
          <a:ln w="9525">
            <a:noFill/>
            <a:miter lim="800000"/>
            <a:headEnd/>
            <a:tailEnd/>
          </a:ln>
        </p:spPr>
        <p:txBody>
          <a:bodyPr vert="horz" wrap="square" lIns="130622" tIns="65311" rIns="130622" bIns="65311" numCol="1" anchor="ctr" anchorCtr="0" compatLnSpc="1">
            <a:prstTxWarp prst="textNoShape">
              <a:avLst/>
            </a:prstTxWarp>
          </a:bodyPr>
          <a:lstStyle>
            <a:lvl1pPr algn="l" rtl="0" eaLnBrk="0" fontAlgn="base" hangingPunct="0">
              <a:spcBef>
                <a:spcPct val="0"/>
              </a:spcBef>
              <a:spcAft>
                <a:spcPct val="0"/>
              </a:spcAft>
              <a:defRPr sz="1800" b="1">
                <a:solidFill>
                  <a:schemeClr val="tx1"/>
                </a:solidFill>
                <a:latin typeface="Calibri" panose="020F0502020204030204" pitchFamily="34" charset="0"/>
                <a:ea typeface="ＭＳ Ｐゴシック" charset="-128"/>
                <a:cs typeface="Calibri" panose="020F0502020204030204" pitchFamily="34" charset="0"/>
              </a:defRPr>
            </a:lvl1pPr>
            <a:lvl2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5pPr>
            <a:lvl6pPr marL="408194"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6pPr>
            <a:lvl7pPr marL="816388"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7pPr>
            <a:lvl8pPr marL="1224582"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8pPr>
            <a:lvl9pPr marL="1632776"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9pPr>
          </a:lstStyle>
          <a:p>
            <a:r>
              <a:rPr lang="en-US" kern="0" dirty="0"/>
              <a:t>Our commitment to your success</a:t>
            </a:r>
          </a:p>
        </p:txBody>
      </p:sp>
      <p:grpSp>
        <p:nvGrpSpPr>
          <p:cNvPr id="4" name="Group 3"/>
          <p:cNvGrpSpPr/>
          <p:nvPr/>
        </p:nvGrpSpPr>
        <p:grpSpPr>
          <a:xfrm>
            <a:off x="910504" y="567958"/>
            <a:ext cx="7123154" cy="3840757"/>
            <a:chOff x="638183" y="420656"/>
            <a:chExt cx="10617950" cy="6300779"/>
          </a:xfrm>
        </p:grpSpPr>
        <p:sp>
          <p:nvSpPr>
            <p:cNvPr id="5" name="Rectangle 4"/>
            <p:cNvSpPr/>
            <p:nvPr/>
          </p:nvSpPr>
          <p:spPr>
            <a:xfrm>
              <a:off x="2930643" y="1849865"/>
              <a:ext cx="7821425" cy="822269"/>
            </a:xfrm>
            <a:prstGeom prst="rect">
              <a:avLst/>
            </a:prstGeom>
            <a:solidFill>
              <a:srgbClr val="1F497D"/>
            </a:solidFill>
            <a:ln w="28575"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489833" lvl="1" indent="0">
                <a:defRPr/>
              </a:pPr>
              <a:r>
                <a:rPr lang="en-US" sz="1200" kern="0" dirty="0">
                  <a:solidFill>
                    <a:prstClr val="white"/>
                  </a:solidFill>
                  <a:latin typeface="Calibri" panose="020F0502020204030204" pitchFamily="34" charset="0"/>
                  <a:ea typeface="MS Mincho" panose="02020609040205080304" pitchFamily="49" charset="-128"/>
                  <a:cs typeface="Calibri" panose="020F0502020204030204" pitchFamily="34" charset="0"/>
                </a:rPr>
                <a:t>Bringing Expert Modernization Knowledge and execution methodology</a:t>
              </a:r>
            </a:p>
          </p:txBody>
        </p:sp>
        <p:sp>
          <p:nvSpPr>
            <p:cNvPr id="6" name="Rectangle 5"/>
            <p:cNvSpPr/>
            <p:nvPr/>
          </p:nvSpPr>
          <p:spPr>
            <a:xfrm>
              <a:off x="2331076" y="3182884"/>
              <a:ext cx="8111901" cy="822269"/>
            </a:xfrm>
            <a:prstGeom prst="rect">
              <a:avLst/>
            </a:prstGeom>
            <a:solidFill>
              <a:srgbClr val="1F497D"/>
            </a:solidFill>
            <a:ln w="28575"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489833" lvl="1" indent="0">
                <a:defRPr/>
              </a:pPr>
              <a:r>
                <a:rPr lang="en-US" sz="1200" kern="0" dirty="0">
                  <a:solidFill>
                    <a:prstClr val="white"/>
                  </a:solidFill>
                  <a:latin typeface="Calibri" panose="020F0502020204030204" pitchFamily="34" charset="0"/>
                  <a:ea typeface="MS Mincho" panose="02020609040205080304" pitchFamily="49" charset="-128"/>
                  <a:cs typeface="Calibri" panose="020F0502020204030204" pitchFamily="34" charset="0"/>
                </a:rPr>
                <a:t>Bringing our Best-In-Class Delivery  through Right Solution, Right People, Right Capabilities</a:t>
              </a:r>
            </a:p>
          </p:txBody>
        </p:sp>
        <p:sp>
          <p:nvSpPr>
            <p:cNvPr id="7" name="Parallelogram 6"/>
            <p:cNvSpPr/>
            <p:nvPr/>
          </p:nvSpPr>
          <p:spPr>
            <a:xfrm>
              <a:off x="1764404" y="4008531"/>
              <a:ext cx="8628845" cy="506474"/>
            </a:xfrm>
            <a:prstGeom prst="parallelogram">
              <a:avLst>
                <a:gd name="adj" fmla="val 100758"/>
              </a:avLst>
            </a:prstGeom>
            <a:solidFill>
              <a:srgbClr val="EEECE1">
                <a:lumMod val="90000"/>
              </a:srgbClr>
            </a:solidFill>
            <a:ln w="57150"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defRPr/>
              </a:pPr>
              <a:endParaRPr lang="en-US" sz="2400" kern="0" dirty="0">
                <a:solidFill>
                  <a:prstClr val="white"/>
                </a:solidFill>
                <a:latin typeface="Calibri" panose="020F0502020204030204" pitchFamily="34" charset="0"/>
                <a:ea typeface="+mn-ea"/>
                <a:cs typeface="Calibri" panose="020F0502020204030204" pitchFamily="34" charset="0"/>
              </a:endParaRPr>
            </a:p>
          </p:txBody>
        </p:sp>
        <p:sp>
          <p:nvSpPr>
            <p:cNvPr id="8" name="Rectangle 7"/>
            <p:cNvSpPr/>
            <p:nvPr/>
          </p:nvSpPr>
          <p:spPr>
            <a:xfrm>
              <a:off x="1764405" y="4516818"/>
              <a:ext cx="8087933" cy="753808"/>
            </a:xfrm>
            <a:prstGeom prst="rect">
              <a:avLst/>
            </a:prstGeom>
            <a:solidFill>
              <a:srgbClr val="1F497D"/>
            </a:solidFill>
            <a:ln w="28575"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489833" lvl="1" indent="0">
                <a:defRPr/>
              </a:pPr>
              <a:r>
                <a:rPr lang="en-US" sz="1200" kern="0" dirty="0">
                  <a:solidFill>
                    <a:prstClr val="white"/>
                  </a:solidFill>
                  <a:latin typeface="Calibri" panose="020F0502020204030204" pitchFamily="34" charset="0"/>
                  <a:ea typeface="MS Mincho" panose="02020609040205080304" pitchFamily="49" charset="-128"/>
                  <a:cs typeface="Calibri" panose="020F0502020204030204" pitchFamily="34" charset="0"/>
                </a:rPr>
                <a:t>Bringing Value in Accelerated Modernization through tools and accelerators</a:t>
              </a:r>
            </a:p>
          </p:txBody>
        </p:sp>
        <p:sp>
          <p:nvSpPr>
            <p:cNvPr id="9" name="Parallelogram 8"/>
            <p:cNvSpPr/>
            <p:nvPr/>
          </p:nvSpPr>
          <p:spPr>
            <a:xfrm>
              <a:off x="1255691" y="5274004"/>
              <a:ext cx="8596648" cy="506474"/>
            </a:xfrm>
            <a:prstGeom prst="parallelogram">
              <a:avLst>
                <a:gd name="adj" fmla="val 100758"/>
              </a:avLst>
            </a:prstGeom>
            <a:solidFill>
              <a:srgbClr val="EEECE1">
                <a:lumMod val="90000"/>
              </a:srgbClr>
            </a:solidFill>
            <a:ln w="57150"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defRPr/>
              </a:pPr>
              <a:endParaRPr lang="en-US" sz="2400" kern="0" dirty="0">
                <a:solidFill>
                  <a:prstClr val="white"/>
                </a:solidFill>
                <a:latin typeface="Calibri" panose="020F0502020204030204" pitchFamily="34" charset="0"/>
                <a:ea typeface="+mn-ea"/>
                <a:cs typeface="Calibri" panose="020F0502020204030204" pitchFamily="34" charset="0"/>
              </a:endParaRPr>
            </a:p>
          </p:txBody>
        </p:sp>
        <p:sp>
          <p:nvSpPr>
            <p:cNvPr id="10" name="Rectangle 9"/>
            <p:cNvSpPr/>
            <p:nvPr/>
          </p:nvSpPr>
          <p:spPr>
            <a:xfrm>
              <a:off x="1255691" y="5782291"/>
              <a:ext cx="8081492" cy="753808"/>
            </a:xfrm>
            <a:prstGeom prst="rect">
              <a:avLst/>
            </a:prstGeom>
            <a:solidFill>
              <a:srgbClr val="1F497D"/>
            </a:solidFill>
            <a:ln w="28575"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489833" lvl="1" indent="0">
                <a:defRPr/>
              </a:pPr>
              <a:r>
                <a:rPr lang="en-US" sz="1200" kern="0" dirty="0">
                  <a:solidFill>
                    <a:prstClr val="white"/>
                  </a:solidFill>
                  <a:latin typeface="Calibri" panose="020F0502020204030204" pitchFamily="34" charset="0"/>
                  <a:ea typeface="MS Mincho" panose="02020609040205080304" pitchFamily="49" charset="-128"/>
                  <a:cs typeface="Calibri" panose="020F0502020204030204" pitchFamily="34" charset="0"/>
                </a:rPr>
                <a:t>Our commitment to invest in the relationship</a:t>
              </a:r>
              <a:endParaRPr lang="en-US" sz="1200" kern="0" dirty="0">
                <a:solidFill>
                  <a:prstClr val="white"/>
                </a:solidFill>
                <a:latin typeface="Calibri" panose="020F0502020204030204" pitchFamily="34" charset="0"/>
                <a:ea typeface="+mn-ea"/>
                <a:cs typeface="Calibri" panose="020F0502020204030204" pitchFamily="34" charset="0"/>
              </a:endParaRPr>
            </a:p>
          </p:txBody>
        </p:sp>
        <p:sp>
          <p:nvSpPr>
            <p:cNvPr id="11" name="Rectangle 10"/>
            <p:cNvSpPr/>
            <p:nvPr/>
          </p:nvSpPr>
          <p:spPr>
            <a:xfrm>
              <a:off x="3430432" y="566670"/>
              <a:ext cx="7722671" cy="754885"/>
            </a:xfrm>
            <a:prstGeom prst="rect">
              <a:avLst/>
            </a:prstGeom>
            <a:solidFill>
              <a:srgbClr val="1F497D"/>
            </a:solidFill>
            <a:ln w="28575"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marL="489833" lvl="1" indent="0">
                <a:defRPr/>
              </a:pPr>
              <a:r>
                <a:rPr lang="en-US" sz="1200" kern="0" dirty="0">
                  <a:solidFill>
                    <a:prstClr val="white"/>
                  </a:solidFill>
                  <a:latin typeface="Calibri" panose="020F0502020204030204" pitchFamily="34" charset="0"/>
                  <a:ea typeface="MS Mincho" panose="02020609040205080304" pitchFamily="49" charset="-128"/>
                  <a:cs typeface="Calibri" panose="020F0502020204030204" pitchFamily="34" charset="0"/>
                </a:rPr>
                <a:t>Bringing Our ‘A team’ to play</a:t>
              </a:r>
              <a:endParaRPr lang="en-US" sz="1200" kern="0" dirty="0">
                <a:solidFill>
                  <a:prstClr val="white"/>
                </a:solidFill>
                <a:latin typeface="Calibri" panose="020F0502020204030204" pitchFamily="34" charset="0"/>
                <a:ea typeface="+mn-ea"/>
                <a:cs typeface="Calibri" panose="020F0502020204030204" pitchFamily="34" charset="0"/>
              </a:endParaRPr>
            </a:p>
          </p:txBody>
        </p:sp>
        <p:sp>
          <p:nvSpPr>
            <p:cNvPr id="12" name="Parallelogram 11"/>
            <p:cNvSpPr/>
            <p:nvPr/>
          </p:nvSpPr>
          <p:spPr>
            <a:xfrm>
              <a:off x="2331076" y="2674432"/>
              <a:ext cx="8420993" cy="506474"/>
            </a:xfrm>
            <a:prstGeom prst="parallelogram">
              <a:avLst>
                <a:gd name="adj" fmla="val 100758"/>
              </a:avLst>
            </a:prstGeom>
            <a:solidFill>
              <a:srgbClr val="EEECE1">
                <a:lumMod val="90000"/>
              </a:srgbClr>
            </a:solidFill>
            <a:ln w="57150"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defRPr/>
              </a:pPr>
              <a:endParaRPr lang="en-US" sz="2400" kern="0" dirty="0">
                <a:solidFill>
                  <a:prstClr val="white"/>
                </a:solidFill>
                <a:latin typeface="Calibri" panose="020F0502020204030204" pitchFamily="34" charset="0"/>
                <a:ea typeface="+mn-ea"/>
                <a:cs typeface="Calibri" panose="020F0502020204030204" pitchFamily="34" charset="0"/>
              </a:endParaRPr>
            </a:p>
          </p:txBody>
        </p:sp>
        <p:sp>
          <p:nvSpPr>
            <p:cNvPr id="13" name="Parallelogram 12"/>
            <p:cNvSpPr/>
            <p:nvPr/>
          </p:nvSpPr>
          <p:spPr>
            <a:xfrm>
              <a:off x="2930643" y="1323853"/>
              <a:ext cx="8325490" cy="506474"/>
            </a:xfrm>
            <a:prstGeom prst="parallelogram">
              <a:avLst>
                <a:gd name="adj" fmla="val 100758"/>
              </a:avLst>
            </a:prstGeom>
            <a:solidFill>
              <a:srgbClr val="EEECE1">
                <a:lumMod val="90000"/>
              </a:srgbClr>
            </a:solidFill>
            <a:ln w="57150"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defRPr/>
              </a:pPr>
              <a:endParaRPr lang="en-US" sz="2400" kern="0" dirty="0">
                <a:solidFill>
                  <a:prstClr val="white"/>
                </a:solidFill>
                <a:latin typeface="Calibri" panose="020F0502020204030204" pitchFamily="34" charset="0"/>
                <a:ea typeface="+mn-ea"/>
                <a:cs typeface="Calibri" panose="020F0502020204030204" pitchFamily="34" charset="0"/>
              </a:endParaRPr>
            </a:p>
          </p:txBody>
        </p:sp>
        <p:sp>
          <p:nvSpPr>
            <p:cNvPr id="14" name="Oval 13"/>
            <p:cNvSpPr/>
            <p:nvPr/>
          </p:nvSpPr>
          <p:spPr>
            <a:xfrm>
              <a:off x="2691413" y="420656"/>
              <a:ext cx="914400" cy="1024227"/>
            </a:xfrm>
            <a:prstGeom prst="ellipse">
              <a:avLst/>
            </a:prstGeom>
            <a:solidFill>
              <a:srgbClr val="1F497D"/>
            </a:solidFill>
            <a:ln w="57150"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defRPr/>
              </a:pPr>
              <a:r>
                <a:rPr lang="en-US" sz="1800" kern="0" dirty="0">
                  <a:solidFill>
                    <a:prstClr val="white"/>
                  </a:solidFill>
                  <a:latin typeface="Calibri" panose="020F0502020204030204" pitchFamily="34" charset="0"/>
                  <a:ea typeface="+mn-ea"/>
                  <a:cs typeface="Calibri" panose="020F0502020204030204" pitchFamily="34" charset="0"/>
                </a:rPr>
                <a:t>1</a:t>
              </a:r>
            </a:p>
          </p:txBody>
        </p:sp>
        <p:sp>
          <p:nvSpPr>
            <p:cNvPr id="15" name="Oval 14"/>
            <p:cNvSpPr/>
            <p:nvPr/>
          </p:nvSpPr>
          <p:spPr>
            <a:xfrm>
              <a:off x="2321903" y="1726847"/>
              <a:ext cx="914400" cy="1024227"/>
            </a:xfrm>
            <a:prstGeom prst="ellipse">
              <a:avLst/>
            </a:prstGeom>
            <a:solidFill>
              <a:srgbClr val="1F497D"/>
            </a:solidFill>
            <a:ln w="57150"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defRPr/>
              </a:pPr>
              <a:r>
                <a:rPr lang="en-US" sz="1800" kern="0" dirty="0">
                  <a:solidFill>
                    <a:prstClr val="white"/>
                  </a:solidFill>
                  <a:latin typeface="Calibri" panose="020F0502020204030204" pitchFamily="34" charset="0"/>
                  <a:ea typeface="+mn-ea"/>
                  <a:cs typeface="Calibri" panose="020F0502020204030204" pitchFamily="34" charset="0"/>
                </a:rPr>
                <a:t>2</a:t>
              </a:r>
            </a:p>
          </p:txBody>
        </p:sp>
        <p:sp>
          <p:nvSpPr>
            <p:cNvPr id="16" name="Oval 15"/>
            <p:cNvSpPr/>
            <p:nvPr/>
          </p:nvSpPr>
          <p:spPr>
            <a:xfrm>
              <a:off x="1674524" y="3105122"/>
              <a:ext cx="914400" cy="1024227"/>
            </a:xfrm>
            <a:prstGeom prst="ellipse">
              <a:avLst/>
            </a:prstGeom>
            <a:solidFill>
              <a:srgbClr val="1F497D"/>
            </a:solidFill>
            <a:ln w="57150"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defRPr/>
              </a:pPr>
              <a:r>
                <a:rPr lang="en-US" sz="1800" kern="0" dirty="0">
                  <a:solidFill>
                    <a:prstClr val="white"/>
                  </a:solidFill>
                  <a:latin typeface="Calibri" panose="020F0502020204030204" pitchFamily="34" charset="0"/>
                  <a:ea typeface="+mn-ea"/>
                  <a:cs typeface="Calibri" panose="020F0502020204030204" pitchFamily="34" charset="0"/>
                </a:rPr>
                <a:t>3</a:t>
              </a:r>
            </a:p>
          </p:txBody>
        </p:sp>
        <p:sp>
          <p:nvSpPr>
            <p:cNvPr id="17" name="Oval 16"/>
            <p:cNvSpPr/>
            <p:nvPr/>
          </p:nvSpPr>
          <p:spPr>
            <a:xfrm>
              <a:off x="1172384" y="4422694"/>
              <a:ext cx="914400" cy="1024227"/>
            </a:xfrm>
            <a:prstGeom prst="ellipse">
              <a:avLst/>
            </a:prstGeom>
            <a:solidFill>
              <a:srgbClr val="1F497D"/>
            </a:solidFill>
            <a:ln w="57150"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defRPr/>
              </a:pPr>
              <a:r>
                <a:rPr lang="en-US" sz="1800" kern="0" dirty="0">
                  <a:solidFill>
                    <a:prstClr val="white"/>
                  </a:solidFill>
                  <a:latin typeface="Calibri" panose="020F0502020204030204" pitchFamily="34" charset="0"/>
                  <a:ea typeface="+mn-ea"/>
                  <a:cs typeface="Calibri" panose="020F0502020204030204" pitchFamily="34" charset="0"/>
                </a:rPr>
                <a:t>4</a:t>
              </a:r>
            </a:p>
          </p:txBody>
        </p:sp>
        <p:sp>
          <p:nvSpPr>
            <p:cNvPr id="18" name="Oval 17"/>
            <p:cNvSpPr/>
            <p:nvPr/>
          </p:nvSpPr>
          <p:spPr>
            <a:xfrm>
              <a:off x="638183" y="5697208"/>
              <a:ext cx="914400" cy="1024227"/>
            </a:xfrm>
            <a:prstGeom prst="ellipse">
              <a:avLst/>
            </a:prstGeom>
            <a:solidFill>
              <a:srgbClr val="1F497D"/>
            </a:solidFill>
            <a:ln w="57150" cap="flat" cmpd="sng" algn="ctr">
              <a:solidFill>
                <a:sysClr val="window" lastClr="FFFFFF"/>
              </a:solidFill>
              <a:prstDash val="solid"/>
            </a:ln>
            <a:effectLst/>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defRPr/>
              </a:pPr>
              <a:r>
                <a:rPr lang="en-US" sz="1800" kern="0" dirty="0">
                  <a:solidFill>
                    <a:prstClr val="white"/>
                  </a:solidFill>
                  <a:latin typeface="Calibri" panose="020F0502020204030204" pitchFamily="34" charset="0"/>
                  <a:ea typeface="+mn-ea"/>
                  <a:cs typeface="Calibri" panose="020F0502020204030204" pitchFamily="34" charset="0"/>
                </a:rPr>
                <a:t>5</a:t>
              </a:r>
            </a:p>
          </p:txBody>
        </p:sp>
      </p:grpSp>
    </p:spTree>
    <p:extLst>
      <p:ext uri="{BB962C8B-B14F-4D97-AF65-F5344CB8AC3E}">
        <p14:creationId xmlns:p14="http://schemas.microsoft.com/office/powerpoint/2010/main" val="6212118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a:defRPr/>
            </a:pPr>
            <a:r>
              <a:rPr lang="en-US" sz="4400" dirty="0"/>
              <a:t>THANK YOU</a:t>
            </a:r>
          </a:p>
        </p:txBody>
      </p:sp>
    </p:spTree>
    <p:extLst>
      <p:ext uri="{BB962C8B-B14F-4D97-AF65-F5344CB8AC3E}">
        <p14:creationId xmlns:p14="http://schemas.microsoft.com/office/powerpoint/2010/main" val="35491634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Studies</a:t>
            </a:r>
          </a:p>
        </p:txBody>
      </p:sp>
    </p:spTree>
    <p:extLst>
      <p:ext uri="{BB962C8B-B14F-4D97-AF65-F5344CB8AC3E}">
        <p14:creationId xmlns:p14="http://schemas.microsoft.com/office/powerpoint/2010/main" val="2184181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US based Insurance Company</a:t>
            </a:r>
          </a:p>
        </p:txBody>
      </p:sp>
      <p:grpSp>
        <p:nvGrpSpPr>
          <p:cNvPr id="8" name="Group 7"/>
          <p:cNvGrpSpPr/>
          <p:nvPr/>
        </p:nvGrpSpPr>
        <p:grpSpPr>
          <a:xfrm>
            <a:off x="323528" y="548013"/>
            <a:ext cx="8496944" cy="1559276"/>
            <a:chOff x="323528" y="548013"/>
            <a:chExt cx="8496944" cy="1559276"/>
          </a:xfrm>
        </p:grpSpPr>
        <p:sp>
          <p:nvSpPr>
            <p:cNvPr id="3" name="Rounded Rectangle 2"/>
            <p:cNvSpPr/>
            <p:nvPr/>
          </p:nvSpPr>
          <p:spPr bwMode="auto">
            <a:xfrm>
              <a:off x="323528" y="701554"/>
              <a:ext cx="8496944" cy="1405735"/>
            </a:xfrm>
            <a:prstGeom prst="roundRect">
              <a:avLst>
                <a:gd name="adj" fmla="val 3753"/>
              </a:avLst>
            </a:prstGeom>
            <a:no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4" name="Rounded Rectangle 3"/>
            <p:cNvSpPr/>
            <p:nvPr/>
          </p:nvSpPr>
          <p:spPr bwMode="auto">
            <a:xfrm>
              <a:off x="467544" y="548013"/>
              <a:ext cx="5184576" cy="266362"/>
            </a:xfrm>
            <a:prstGeom prst="roundRect">
              <a:avLst>
                <a:gd name="adj" fmla="val 7661"/>
              </a:avLst>
            </a:prstGeom>
            <a:solidFill>
              <a:schemeClr val="tx2">
                <a:lumMod val="60000"/>
                <a:lumOff val="40000"/>
              </a:schemeClr>
            </a:solid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a:solidFill>
                    <a:schemeClr val="bg1"/>
                  </a:solidFill>
                  <a:latin typeface="Calibri" panose="020F0502020204030204" pitchFamily="34" charset="0"/>
                  <a:ea typeface="ＭＳ Ｐゴシック" pitchFamily="-12" charset="-128"/>
                  <a:cs typeface="Calibri" panose="020F0502020204030204" pitchFamily="34" charset="0"/>
                </a:rPr>
                <a:t>Key business requirements &amp; operational applications </a:t>
              </a:r>
              <a:endParaRPr lang="en-US" sz="1200" dirty="0">
                <a:solidFill>
                  <a:schemeClr val="bg1"/>
                </a:solidFill>
                <a:latin typeface="Calibri" panose="020F0502020204030204" pitchFamily="34" charset="0"/>
                <a:ea typeface="ＭＳ Ｐゴシック" pitchFamily="-12" charset="-128"/>
                <a:cs typeface="Calibri" panose="020F0502020204030204" pitchFamily="34" charset="0"/>
              </a:endParaRPr>
            </a:p>
          </p:txBody>
        </p:sp>
      </p:grpSp>
      <p:sp>
        <p:nvSpPr>
          <p:cNvPr id="6" name="Rectangle 5"/>
          <p:cNvSpPr/>
          <p:nvPr/>
        </p:nvSpPr>
        <p:spPr>
          <a:xfrm>
            <a:off x="468161" y="803952"/>
            <a:ext cx="8272586" cy="1338828"/>
          </a:xfrm>
          <a:prstGeom prst="rect">
            <a:avLst/>
          </a:prstGeom>
        </p:spPr>
        <p:txBody>
          <a:bodyPr wrap="square">
            <a:spAutoFit/>
          </a:bodyPr>
          <a:lstStyle/>
          <a:p>
            <a:r>
              <a:rPr lang="en-US" sz="900" dirty="0">
                <a:latin typeface="Calibri" panose="020F0502020204030204" pitchFamily="34" charset="0"/>
                <a:cs typeface="Calibri" panose="020F0502020204030204" pitchFamily="34" charset="0"/>
              </a:rPr>
              <a:t>Key business requirements and operational application(s) re-written and supported</a:t>
            </a:r>
          </a:p>
          <a:p>
            <a:r>
              <a:rPr lang="en-US" sz="900" b="0" dirty="0">
                <a:latin typeface="Calibri" panose="020F0502020204030204" pitchFamily="34" charset="0"/>
                <a:cs typeface="Calibri" panose="020F0502020204030204" pitchFamily="34" charset="0"/>
              </a:rPr>
              <a:t>• Life Information Financial Transaction System (LIFTS) has two primary functions</a:t>
            </a:r>
          </a:p>
          <a:p>
            <a:r>
              <a:rPr lang="en-US" sz="900" b="0" dirty="0">
                <a:latin typeface="Calibri" panose="020F0502020204030204" pitchFamily="34" charset="0"/>
                <a:cs typeface="Calibri" panose="020F0502020204030204" pitchFamily="34" charset="0"/>
              </a:rPr>
              <a:t>o Online/Real-Time  Processing - Policy information from Vantage – LIFTSNT</a:t>
            </a:r>
          </a:p>
          <a:p>
            <a:r>
              <a:rPr lang="en-US" sz="900" b="0" dirty="0">
                <a:latin typeface="Calibri" panose="020F0502020204030204" pitchFamily="34" charset="0"/>
                <a:cs typeface="Calibri" panose="020F0502020204030204" pitchFamily="34" charset="0"/>
              </a:rPr>
              <a:t>o Batch Processing - Transaction/Tax - LIFTSBP</a:t>
            </a:r>
          </a:p>
          <a:p>
            <a:r>
              <a:rPr lang="en-US" sz="900" b="0" dirty="0">
                <a:latin typeface="Calibri" panose="020F0502020204030204" pitchFamily="34" charset="0"/>
                <a:cs typeface="Calibri" panose="020F0502020204030204" pitchFamily="34" charset="0"/>
              </a:rPr>
              <a:t>• 28  Transaction (unique) types defined in LIFTS</a:t>
            </a:r>
          </a:p>
          <a:p>
            <a:r>
              <a:rPr lang="en-US" sz="900" b="0" dirty="0">
                <a:latin typeface="Calibri" panose="020F0502020204030204" pitchFamily="34" charset="0"/>
                <a:cs typeface="Calibri" panose="020F0502020204030204" pitchFamily="34" charset="0"/>
              </a:rPr>
              <a:t>o 18 Universal Life Transactions</a:t>
            </a:r>
          </a:p>
          <a:p>
            <a:r>
              <a:rPr lang="en-US" sz="900" b="0" dirty="0">
                <a:latin typeface="Calibri" panose="020F0502020204030204" pitchFamily="34" charset="0"/>
                <a:cs typeface="Calibri" panose="020F0502020204030204" pitchFamily="34" charset="0"/>
              </a:rPr>
              <a:t>o 10 Traditional Life Transactions </a:t>
            </a:r>
          </a:p>
          <a:p>
            <a:r>
              <a:rPr lang="en-US" sz="900" b="0" dirty="0">
                <a:latin typeface="Calibri" panose="020F0502020204030204" pitchFamily="34" charset="0"/>
                <a:cs typeface="Calibri" panose="020F0502020204030204" pitchFamily="34" charset="0"/>
              </a:rPr>
              <a:t>• User Base: About 280</a:t>
            </a:r>
          </a:p>
          <a:p>
            <a:r>
              <a:rPr lang="en-US" sz="900" b="0" dirty="0">
                <a:latin typeface="Calibri" panose="020F0502020204030204" pitchFamily="34" charset="0"/>
                <a:cs typeface="Calibri" panose="020F0502020204030204" pitchFamily="34" charset="0"/>
              </a:rPr>
              <a:t>• LIFTS was a desktop application built on Delphi technology </a:t>
            </a:r>
          </a:p>
        </p:txBody>
      </p:sp>
      <p:grpSp>
        <p:nvGrpSpPr>
          <p:cNvPr id="22" name="Group 21"/>
          <p:cNvGrpSpPr/>
          <p:nvPr/>
        </p:nvGrpSpPr>
        <p:grpSpPr>
          <a:xfrm>
            <a:off x="312018" y="2166946"/>
            <a:ext cx="8496944" cy="1458779"/>
            <a:chOff x="312018" y="2166946"/>
            <a:chExt cx="8496944" cy="1458779"/>
          </a:xfrm>
        </p:grpSpPr>
        <p:sp>
          <p:nvSpPr>
            <p:cNvPr id="9" name="Rounded Rectangle 8"/>
            <p:cNvSpPr/>
            <p:nvPr/>
          </p:nvSpPr>
          <p:spPr bwMode="auto">
            <a:xfrm>
              <a:off x="312018" y="2297808"/>
              <a:ext cx="8496944" cy="1327917"/>
            </a:xfrm>
            <a:prstGeom prst="roundRect">
              <a:avLst>
                <a:gd name="adj" fmla="val 3753"/>
              </a:avLst>
            </a:prstGeom>
            <a:no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1" name="Rounded Rectangle 10"/>
            <p:cNvSpPr/>
            <p:nvPr/>
          </p:nvSpPr>
          <p:spPr bwMode="auto">
            <a:xfrm>
              <a:off x="467544" y="2166946"/>
              <a:ext cx="5184576" cy="287619"/>
            </a:xfrm>
            <a:prstGeom prst="roundRect">
              <a:avLst>
                <a:gd name="adj" fmla="val 7661"/>
              </a:avLst>
            </a:prstGeom>
            <a:solidFill>
              <a:schemeClr val="tx2">
                <a:lumMod val="60000"/>
                <a:lumOff val="40000"/>
              </a:schemeClr>
            </a:solid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a:solidFill>
                    <a:schemeClr val="bg1"/>
                  </a:solidFill>
                  <a:latin typeface="Calibri" panose="020F0502020204030204" pitchFamily="34" charset="0"/>
                  <a:ea typeface="ＭＳ Ｐゴシック" pitchFamily="-12" charset="-128"/>
                  <a:cs typeface="Calibri" panose="020F0502020204030204" pitchFamily="34" charset="0"/>
                </a:rPr>
                <a:t>Scope of activities for provisioned services </a:t>
              </a:r>
              <a:endParaRPr lang="en-US" sz="1200" dirty="0">
                <a:solidFill>
                  <a:schemeClr val="bg1"/>
                </a:solidFill>
                <a:latin typeface="Calibri" panose="020F0502020204030204" pitchFamily="34" charset="0"/>
                <a:ea typeface="ＭＳ Ｐゴシック" pitchFamily="-12" charset="-128"/>
                <a:cs typeface="Calibri" panose="020F0502020204030204" pitchFamily="34" charset="0"/>
              </a:endParaRPr>
            </a:p>
          </p:txBody>
        </p:sp>
      </p:grpSp>
      <p:sp>
        <p:nvSpPr>
          <p:cNvPr id="13" name="Rectangle 12"/>
          <p:cNvSpPr/>
          <p:nvPr/>
        </p:nvSpPr>
        <p:spPr>
          <a:xfrm>
            <a:off x="479520" y="2459345"/>
            <a:ext cx="3757442" cy="1061829"/>
          </a:xfrm>
          <a:prstGeom prst="rect">
            <a:avLst/>
          </a:prstGeom>
        </p:spPr>
        <p:txBody>
          <a:bodyPr wrap="square">
            <a:spAutoFit/>
          </a:bodyPr>
          <a:lstStyle/>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Due diligence and planning</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Reverse engineering of existing legacy application code base (Delphi)</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Requirement elaboration and backlog creation</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Wireframe, Visual design and HTML prototype development</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Architecture definition and pilot development</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Iterative development for Online and Batch</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New database modelling </a:t>
            </a:r>
          </a:p>
        </p:txBody>
      </p:sp>
      <p:sp>
        <p:nvSpPr>
          <p:cNvPr id="14" name="Rectangle 13"/>
          <p:cNvSpPr/>
          <p:nvPr/>
        </p:nvSpPr>
        <p:spPr>
          <a:xfrm>
            <a:off x="4168747" y="2454580"/>
            <a:ext cx="4572000" cy="1200329"/>
          </a:xfrm>
          <a:prstGeom prst="rect">
            <a:avLst/>
          </a:prstGeom>
        </p:spPr>
        <p:txBody>
          <a:bodyPr>
            <a:spAutoFit/>
          </a:bodyPr>
          <a:lstStyle/>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Extract user, role data from existing database and share with Nationwide for setting up in Active Directory</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Test data setup for batch</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Functional testing online and batch</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End to end integration and parallel testing (comparison of old and new application) </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UAT ,Deployment and post production support</a:t>
            </a:r>
          </a:p>
          <a:p>
            <a:r>
              <a:rPr lang="en-US" sz="900" b="0" dirty="0">
                <a:latin typeface="Calibri" panose="020F0502020204030204" pitchFamily="34" charset="0"/>
                <a:cs typeface="Calibri" panose="020F0502020204030204" pitchFamily="34" charset="0"/>
              </a:rPr>
              <a:t>- Project approach and resource operating model, detailing on-shore/off-shore breakdown and customer/vendor hand offs.</a:t>
            </a:r>
          </a:p>
        </p:txBody>
      </p:sp>
      <p:grpSp>
        <p:nvGrpSpPr>
          <p:cNvPr id="23" name="Group 22"/>
          <p:cNvGrpSpPr/>
          <p:nvPr/>
        </p:nvGrpSpPr>
        <p:grpSpPr>
          <a:xfrm>
            <a:off x="323528" y="3691509"/>
            <a:ext cx="8515083" cy="1151401"/>
            <a:chOff x="323528" y="3691509"/>
            <a:chExt cx="8515083" cy="1151401"/>
          </a:xfrm>
        </p:grpSpPr>
        <p:sp>
          <p:nvSpPr>
            <p:cNvPr id="15" name="Rounded Rectangle 14"/>
            <p:cNvSpPr/>
            <p:nvPr/>
          </p:nvSpPr>
          <p:spPr bwMode="auto">
            <a:xfrm>
              <a:off x="323528" y="3861649"/>
              <a:ext cx="8515083" cy="981261"/>
            </a:xfrm>
            <a:prstGeom prst="roundRect">
              <a:avLst>
                <a:gd name="adj" fmla="val 3753"/>
              </a:avLst>
            </a:prstGeom>
            <a:no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7" name="Rounded Rectangle 16"/>
            <p:cNvSpPr/>
            <p:nvPr/>
          </p:nvSpPr>
          <p:spPr bwMode="auto">
            <a:xfrm>
              <a:off x="439793" y="3691509"/>
              <a:ext cx="5184576" cy="288747"/>
            </a:xfrm>
            <a:prstGeom prst="roundRect">
              <a:avLst>
                <a:gd name="adj" fmla="val 7661"/>
              </a:avLst>
            </a:prstGeom>
            <a:solidFill>
              <a:schemeClr val="tx2">
                <a:lumMod val="60000"/>
                <a:lumOff val="40000"/>
              </a:schemeClr>
            </a:solid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a:solidFill>
                    <a:schemeClr val="bg1"/>
                  </a:solidFill>
                  <a:latin typeface="Calibri" panose="020F0502020204030204" pitchFamily="34" charset="0"/>
                  <a:ea typeface="ＭＳ Ｐゴシック" pitchFamily="-12" charset="-128"/>
                  <a:cs typeface="Calibri" panose="020F0502020204030204" pitchFamily="34" charset="0"/>
                </a:rPr>
                <a:t>Key Highlights </a:t>
              </a:r>
              <a:endParaRPr lang="en-US" sz="1200" dirty="0">
                <a:solidFill>
                  <a:schemeClr val="bg1"/>
                </a:solidFill>
                <a:latin typeface="Calibri" panose="020F0502020204030204" pitchFamily="34" charset="0"/>
                <a:ea typeface="ＭＳ Ｐゴシック" pitchFamily="-12" charset="-128"/>
                <a:cs typeface="Calibri" panose="020F0502020204030204" pitchFamily="34" charset="0"/>
              </a:endParaRPr>
            </a:p>
          </p:txBody>
        </p:sp>
      </p:grpSp>
      <p:sp>
        <p:nvSpPr>
          <p:cNvPr id="20" name="Rectangle 19"/>
          <p:cNvSpPr/>
          <p:nvPr/>
        </p:nvSpPr>
        <p:spPr>
          <a:xfrm>
            <a:off x="482234" y="4006580"/>
            <a:ext cx="4572000" cy="784830"/>
          </a:xfrm>
          <a:prstGeom prst="rect">
            <a:avLst/>
          </a:prstGeom>
        </p:spPr>
        <p:txBody>
          <a:bodyPr>
            <a:spAutoFit/>
          </a:bodyPr>
          <a:lstStyle/>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40,000 Lines of Code of Delphi analyzed</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274 User Stories created </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28 Screens  &amp; 17 Worksheets developed across 2 Lines of Business</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37,100 Lines of Code developed in 9 Sprints</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Despite challenges with respect to Legacy skill, the Schedule Adherence is 100%</a:t>
            </a:r>
          </a:p>
        </p:txBody>
      </p:sp>
      <p:sp>
        <p:nvSpPr>
          <p:cNvPr id="21" name="Rectangle 20"/>
          <p:cNvSpPr/>
          <p:nvPr/>
        </p:nvSpPr>
        <p:spPr>
          <a:xfrm>
            <a:off x="4935091" y="3962367"/>
            <a:ext cx="3873871" cy="923330"/>
          </a:xfrm>
          <a:prstGeom prst="rect">
            <a:avLst/>
          </a:prstGeom>
        </p:spPr>
        <p:txBody>
          <a:bodyPr wrap="square">
            <a:spAutoFit/>
          </a:bodyPr>
          <a:lstStyle/>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Agile Execution completely driven by Cognizant</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Offshore Ratio of 80%</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Transparent Reporting of Status each week, to enable Customer monitor and take decisions</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To enable Users getting accustomed, multiple Demos were done for the re-written application throughout the execution of the  project</a:t>
            </a:r>
          </a:p>
        </p:txBody>
      </p:sp>
    </p:spTree>
    <p:extLst>
      <p:ext uri="{BB962C8B-B14F-4D97-AF65-F5344CB8AC3E}">
        <p14:creationId xmlns:p14="http://schemas.microsoft.com/office/powerpoint/2010/main" val="1489544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Executive Summary &amp; Solution Overview</a:t>
            </a:r>
          </a:p>
        </p:txBody>
      </p:sp>
    </p:spTree>
    <p:extLst>
      <p:ext uri="{BB962C8B-B14F-4D97-AF65-F5344CB8AC3E}">
        <p14:creationId xmlns:p14="http://schemas.microsoft.com/office/powerpoint/2010/main" val="2794860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Grocery Super market Chain</a:t>
            </a:r>
          </a:p>
        </p:txBody>
      </p:sp>
      <p:sp>
        <p:nvSpPr>
          <p:cNvPr id="3" name="Rounded Rectangle 2"/>
          <p:cNvSpPr/>
          <p:nvPr/>
        </p:nvSpPr>
        <p:spPr bwMode="auto">
          <a:xfrm>
            <a:off x="323528" y="818290"/>
            <a:ext cx="8496944" cy="1582164"/>
          </a:xfrm>
          <a:prstGeom prst="roundRect">
            <a:avLst>
              <a:gd name="adj" fmla="val 679"/>
            </a:avLst>
          </a:prstGeom>
          <a:no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5" name="Rounded Rectangle 4"/>
          <p:cNvSpPr/>
          <p:nvPr/>
        </p:nvSpPr>
        <p:spPr bwMode="auto">
          <a:xfrm>
            <a:off x="467544" y="664749"/>
            <a:ext cx="5184576" cy="266362"/>
          </a:xfrm>
          <a:prstGeom prst="roundRect">
            <a:avLst>
              <a:gd name="adj" fmla="val 7661"/>
            </a:avLst>
          </a:prstGeom>
          <a:solidFill>
            <a:schemeClr val="tx2">
              <a:lumMod val="60000"/>
              <a:lumOff val="40000"/>
            </a:schemeClr>
          </a:solid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dirty="0">
                <a:solidFill>
                  <a:schemeClr val="bg1"/>
                </a:solidFill>
                <a:latin typeface="Calibri" panose="020F0502020204030204" pitchFamily="34" charset="0"/>
                <a:ea typeface="ＭＳ Ｐゴシック" pitchFamily="-12" charset="-128"/>
                <a:cs typeface="Calibri" panose="020F0502020204030204" pitchFamily="34" charset="0"/>
              </a:rPr>
              <a:t>Key business requirements &amp; operational applications </a:t>
            </a:r>
          </a:p>
        </p:txBody>
      </p:sp>
      <p:sp>
        <p:nvSpPr>
          <p:cNvPr id="7" name="Rectangle 6"/>
          <p:cNvSpPr/>
          <p:nvPr/>
        </p:nvSpPr>
        <p:spPr>
          <a:xfrm>
            <a:off x="467544" y="1002376"/>
            <a:ext cx="6552728" cy="1338828"/>
          </a:xfrm>
          <a:prstGeom prst="rect">
            <a:avLst/>
          </a:prstGeom>
        </p:spPr>
        <p:txBody>
          <a:bodyPr wrap="square">
            <a:spAutoFit/>
          </a:bodyPr>
          <a:lstStyle/>
          <a:p>
            <a:r>
              <a:rPr lang="en-US" sz="900" b="0" dirty="0">
                <a:latin typeface="Calibri" panose="020F0502020204030204" pitchFamily="34" charset="0"/>
                <a:cs typeface="Calibri" panose="020F0502020204030204" pitchFamily="34" charset="0"/>
              </a:rPr>
              <a:t>o Key business requirements and operational application(s) re-written and supported:</a:t>
            </a:r>
          </a:p>
          <a:p>
            <a:endParaRPr lang="en-US" sz="900" b="0" dirty="0">
              <a:latin typeface="Calibri" panose="020F0502020204030204" pitchFamily="34" charset="0"/>
              <a:cs typeface="Calibri" panose="020F0502020204030204" pitchFamily="34" charset="0"/>
            </a:endParaRPr>
          </a:p>
          <a:p>
            <a:r>
              <a:rPr lang="en-US" sz="900" b="0" dirty="0">
                <a:latin typeface="Calibri" panose="020F0502020204030204" pitchFamily="34" charset="0"/>
                <a:cs typeface="Calibri" panose="020F0502020204030204" pitchFamily="34" charset="0"/>
              </a:rPr>
              <a:t>• Business Requirements:</a:t>
            </a:r>
          </a:p>
          <a:p>
            <a:r>
              <a:rPr lang="en-US" sz="900" b="0" dirty="0">
                <a:latin typeface="Calibri" panose="020F0502020204030204" pitchFamily="34" charset="0"/>
                <a:cs typeface="Calibri" panose="020F0502020204030204" pitchFamily="34" charset="0"/>
              </a:rPr>
              <a:t>a) Primarily IT driven initiative to Reduce TCO and move over to distributed technology stack. </a:t>
            </a:r>
          </a:p>
          <a:p>
            <a:r>
              <a:rPr lang="en-US" sz="900" b="0" dirty="0">
                <a:latin typeface="Calibri" panose="020F0502020204030204" pitchFamily="34" charset="0"/>
                <a:cs typeface="Calibri" panose="020F0502020204030204" pitchFamily="34" charset="0"/>
              </a:rPr>
              <a:t>b) Provide Business value by providing GUI based screens and addressing few business pain points.</a:t>
            </a:r>
          </a:p>
          <a:p>
            <a:endParaRPr lang="en-US" sz="900" b="0" dirty="0">
              <a:latin typeface="Calibri" panose="020F0502020204030204" pitchFamily="34" charset="0"/>
              <a:cs typeface="Calibri" panose="020F0502020204030204" pitchFamily="34" charset="0"/>
            </a:endParaRPr>
          </a:p>
          <a:p>
            <a:r>
              <a:rPr lang="en-US" sz="900" b="0" dirty="0">
                <a:latin typeface="Calibri" panose="020F0502020204030204" pitchFamily="34" charset="0"/>
                <a:cs typeface="Calibri" panose="020F0502020204030204" pitchFamily="34" charset="0"/>
              </a:rPr>
              <a:t>• Applications re-written:</a:t>
            </a:r>
          </a:p>
          <a:p>
            <a:r>
              <a:rPr lang="en-US" sz="900" b="0" dirty="0">
                <a:latin typeface="Calibri" panose="020F0502020204030204" pitchFamily="34" charset="0"/>
                <a:cs typeface="Calibri" panose="020F0502020204030204" pitchFamily="34" charset="0"/>
              </a:rPr>
              <a:t>a) Key applications to Java platform such as “Product Creation”, “Product information Management”, “Deals and Cost Management”, “Retail for KVIL and others” with integration through TIBCO ESB  and reporting to Micro Strategy Reporting.</a:t>
            </a:r>
          </a:p>
        </p:txBody>
      </p:sp>
      <p:sp>
        <p:nvSpPr>
          <p:cNvPr id="8" name="Rounded Rectangle 7"/>
          <p:cNvSpPr/>
          <p:nvPr/>
        </p:nvSpPr>
        <p:spPr bwMode="auto">
          <a:xfrm>
            <a:off x="326010" y="2647399"/>
            <a:ext cx="8496944" cy="462014"/>
          </a:xfrm>
          <a:prstGeom prst="roundRect">
            <a:avLst>
              <a:gd name="adj" fmla="val 3753"/>
            </a:avLst>
          </a:prstGeom>
          <a:no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0" name="Rounded Rectangle 9"/>
          <p:cNvSpPr/>
          <p:nvPr/>
        </p:nvSpPr>
        <p:spPr bwMode="auto">
          <a:xfrm>
            <a:off x="467544" y="2499742"/>
            <a:ext cx="5184576" cy="266362"/>
          </a:xfrm>
          <a:prstGeom prst="roundRect">
            <a:avLst>
              <a:gd name="adj" fmla="val 7661"/>
            </a:avLst>
          </a:prstGeom>
          <a:solidFill>
            <a:schemeClr val="tx2">
              <a:lumMod val="60000"/>
              <a:lumOff val="40000"/>
            </a:schemeClr>
          </a:solid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dirty="0">
                <a:solidFill>
                  <a:schemeClr val="bg1"/>
                </a:solidFill>
                <a:latin typeface="Calibri" panose="020F0502020204030204" pitchFamily="34" charset="0"/>
                <a:ea typeface="ＭＳ Ｐゴシック" pitchFamily="-12" charset="-128"/>
                <a:cs typeface="Calibri" panose="020F0502020204030204" pitchFamily="34" charset="0"/>
              </a:rPr>
              <a:t>Scope of activities for provisioned resources </a:t>
            </a:r>
          </a:p>
        </p:txBody>
      </p:sp>
      <p:sp>
        <p:nvSpPr>
          <p:cNvPr id="12" name="Rectangle 11"/>
          <p:cNvSpPr/>
          <p:nvPr/>
        </p:nvSpPr>
        <p:spPr>
          <a:xfrm>
            <a:off x="473241" y="2878515"/>
            <a:ext cx="4572000" cy="230832"/>
          </a:xfrm>
          <a:prstGeom prst="rect">
            <a:avLst/>
          </a:prstGeom>
        </p:spPr>
        <p:txBody>
          <a:bodyPr>
            <a:spAutoFit/>
          </a:bodyPr>
          <a:lstStyle/>
          <a:p>
            <a:r>
              <a:rPr lang="en-US" sz="900" b="0" dirty="0">
                <a:latin typeface="Calibri" panose="020F0502020204030204" pitchFamily="34" charset="0"/>
                <a:cs typeface="Calibri" panose="020F0502020204030204" pitchFamily="34" charset="0"/>
              </a:rPr>
              <a:t>Predominantly data driven sequencing and grouping related applications</a:t>
            </a:r>
          </a:p>
        </p:txBody>
      </p:sp>
      <p:sp>
        <p:nvSpPr>
          <p:cNvPr id="13" name="Rounded Rectangle 12"/>
          <p:cNvSpPr/>
          <p:nvPr/>
        </p:nvSpPr>
        <p:spPr bwMode="auto">
          <a:xfrm>
            <a:off x="312018" y="3500373"/>
            <a:ext cx="8496944" cy="937592"/>
          </a:xfrm>
          <a:prstGeom prst="roundRect">
            <a:avLst>
              <a:gd name="adj" fmla="val 3753"/>
            </a:avLst>
          </a:prstGeom>
          <a:no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4" name="Rectangle 13"/>
          <p:cNvSpPr/>
          <p:nvPr/>
        </p:nvSpPr>
        <p:spPr>
          <a:xfrm>
            <a:off x="420030" y="3899266"/>
            <a:ext cx="8280920" cy="369332"/>
          </a:xfrm>
          <a:prstGeom prst="rect">
            <a:avLst/>
          </a:prstGeom>
        </p:spPr>
        <p:txBody>
          <a:bodyPr wrap="square">
            <a:spAutoFit/>
          </a:bodyPr>
          <a:lstStyle/>
          <a:p>
            <a:r>
              <a:rPr lang="en-US" sz="900" b="0" dirty="0">
                <a:latin typeface="Calibri" panose="020F0502020204030204" pitchFamily="34" charset="0"/>
                <a:cs typeface="Calibri" panose="020F0502020204030204" pitchFamily="34" charset="0"/>
              </a:rPr>
              <a:t>a) Perform Mainframe Revitalization to reduce TCO, mitigate legacy risks &amp; provide intermittent business value before rewriting / replacing and final retirement. </a:t>
            </a:r>
          </a:p>
          <a:p>
            <a:r>
              <a:rPr lang="en-US" sz="900" b="0" dirty="0">
                <a:latin typeface="Calibri" panose="020F0502020204030204" pitchFamily="34" charset="0"/>
                <a:cs typeface="Calibri" panose="020F0502020204030204" pitchFamily="34" charset="0"/>
              </a:rPr>
              <a:t>b) A Hybrid approach with predominantly data driven sequencing and grouping related applications.</a:t>
            </a:r>
          </a:p>
        </p:txBody>
      </p:sp>
      <p:sp>
        <p:nvSpPr>
          <p:cNvPr id="16" name="Rounded Rectangle 15"/>
          <p:cNvSpPr/>
          <p:nvPr/>
        </p:nvSpPr>
        <p:spPr bwMode="auto">
          <a:xfrm>
            <a:off x="467544" y="3227708"/>
            <a:ext cx="7128792" cy="536614"/>
          </a:xfrm>
          <a:prstGeom prst="roundRect">
            <a:avLst>
              <a:gd name="adj" fmla="val 7661"/>
            </a:avLst>
          </a:prstGeom>
          <a:solidFill>
            <a:schemeClr val="tx2">
              <a:lumMod val="60000"/>
              <a:lumOff val="40000"/>
            </a:schemeClr>
          </a:solid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dirty="0">
                <a:solidFill>
                  <a:schemeClr val="bg1"/>
                </a:solidFill>
                <a:latin typeface="Calibri" panose="020F0502020204030204" pitchFamily="34" charset="0"/>
                <a:ea typeface="ＭＳ Ｐゴシック" pitchFamily="-12" charset="-128"/>
                <a:cs typeface="Calibri" panose="020F0502020204030204" pitchFamily="34" charset="0"/>
              </a:rPr>
              <a:t>Project Approach &amp; Resource Operating Model (detailing on-shore/off-shore breakdown and customer/vendor hand offs) </a:t>
            </a:r>
          </a:p>
        </p:txBody>
      </p:sp>
    </p:spTree>
    <p:extLst>
      <p:ext uri="{BB962C8B-B14F-4D97-AF65-F5344CB8AC3E}">
        <p14:creationId xmlns:p14="http://schemas.microsoft.com/office/powerpoint/2010/main" val="30557353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Largest Car Retailer</a:t>
            </a:r>
          </a:p>
        </p:txBody>
      </p:sp>
      <p:sp>
        <p:nvSpPr>
          <p:cNvPr id="3" name="Rounded Rectangle 2"/>
          <p:cNvSpPr/>
          <p:nvPr/>
        </p:nvSpPr>
        <p:spPr bwMode="auto">
          <a:xfrm>
            <a:off x="323528" y="818290"/>
            <a:ext cx="8496944" cy="889364"/>
          </a:xfrm>
          <a:prstGeom prst="roundRect">
            <a:avLst>
              <a:gd name="adj" fmla="val 3960"/>
            </a:avLst>
          </a:prstGeom>
          <a:no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5" name="Rounded Rectangle 4"/>
          <p:cNvSpPr/>
          <p:nvPr/>
        </p:nvSpPr>
        <p:spPr bwMode="auto">
          <a:xfrm>
            <a:off x="442942" y="664749"/>
            <a:ext cx="5184576" cy="266362"/>
          </a:xfrm>
          <a:prstGeom prst="roundRect">
            <a:avLst>
              <a:gd name="adj" fmla="val 7661"/>
            </a:avLst>
          </a:prstGeom>
          <a:solidFill>
            <a:schemeClr val="tx2">
              <a:lumMod val="60000"/>
              <a:lumOff val="40000"/>
            </a:schemeClr>
          </a:solid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dirty="0">
                <a:solidFill>
                  <a:schemeClr val="bg1"/>
                </a:solidFill>
                <a:latin typeface="Calibri" panose="020F0502020204030204" pitchFamily="34" charset="0"/>
                <a:ea typeface="ＭＳ Ｐゴシック" pitchFamily="-12" charset="-128"/>
                <a:cs typeface="Calibri" panose="020F0502020204030204" pitchFamily="34" charset="0"/>
              </a:rPr>
              <a:t>Key business requirements &amp; operational applications </a:t>
            </a:r>
          </a:p>
        </p:txBody>
      </p:sp>
      <p:sp>
        <p:nvSpPr>
          <p:cNvPr id="8" name="Rounded Rectangle 7"/>
          <p:cNvSpPr/>
          <p:nvPr/>
        </p:nvSpPr>
        <p:spPr bwMode="auto">
          <a:xfrm>
            <a:off x="321746" y="2184058"/>
            <a:ext cx="8496944" cy="831462"/>
          </a:xfrm>
          <a:prstGeom prst="roundRect">
            <a:avLst>
              <a:gd name="adj" fmla="val 3753"/>
            </a:avLst>
          </a:prstGeom>
          <a:no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0" name="Rounded Rectangle 9"/>
          <p:cNvSpPr/>
          <p:nvPr/>
        </p:nvSpPr>
        <p:spPr bwMode="auto">
          <a:xfrm>
            <a:off x="442942" y="2013758"/>
            <a:ext cx="5184576" cy="312755"/>
          </a:xfrm>
          <a:prstGeom prst="roundRect">
            <a:avLst>
              <a:gd name="adj" fmla="val 7661"/>
            </a:avLst>
          </a:prstGeom>
          <a:solidFill>
            <a:schemeClr val="tx2">
              <a:lumMod val="60000"/>
              <a:lumOff val="40000"/>
            </a:schemeClr>
          </a:solid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dirty="0">
                <a:solidFill>
                  <a:schemeClr val="bg1"/>
                </a:solidFill>
                <a:latin typeface="Calibri" panose="020F0502020204030204" pitchFamily="34" charset="0"/>
                <a:ea typeface="ＭＳ Ｐゴシック" pitchFamily="-12" charset="-128"/>
                <a:cs typeface="Calibri" panose="020F0502020204030204" pitchFamily="34" charset="0"/>
              </a:rPr>
              <a:t>Scope of activities for provisioned resources </a:t>
            </a:r>
          </a:p>
        </p:txBody>
      </p:sp>
      <p:sp>
        <p:nvSpPr>
          <p:cNvPr id="13" name="Rounded Rectangle 12"/>
          <p:cNvSpPr/>
          <p:nvPr/>
        </p:nvSpPr>
        <p:spPr bwMode="auto">
          <a:xfrm>
            <a:off x="312018" y="3506366"/>
            <a:ext cx="8496944" cy="937592"/>
          </a:xfrm>
          <a:prstGeom prst="roundRect">
            <a:avLst>
              <a:gd name="adj" fmla="val 3753"/>
            </a:avLst>
          </a:prstGeom>
          <a:no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Calibri" panose="020F0502020204030204" pitchFamily="34" charset="0"/>
              <a:ea typeface="ＭＳ Ｐゴシック" pitchFamily="-12" charset="-128"/>
              <a:cs typeface="Calibri" panose="020F0502020204030204" pitchFamily="34" charset="0"/>
            </a:endParaRPr>
          </a:p>
        </p:txBody>
      </p:sp>
      <p:sp>
        <p:nvSpPr>
          <p:cNvPr id="16" name="Rounded Rectangle 15"/>
          <p:cNvSpPr/>
          <p:nvPr/>
        </p:nvSpPr>
        <p:spPr bwMode="auto">
          <a:xfrm>
            <a:off x="442942" y="3189508"/>
            <a:ext cx="7081386" cy="606378"/>
          </a:xfrm>
          <a:prstGeom prst="roundRect">
            <a:avLst>
              <a:gd name="adj" fmla="val 7661"/>
            </a:avLst>
          </a:prstGeom>
          <a:solidFill>
            <a:schemeClr val="tx2">
              <a:lumMod val="60000"/>
              <a:lumOff val="40000"/>
            </a:schemeClr>
          </a:solidFill>
          <a:ln w="19050"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sz="1200" dirty="0">
                <a:solidFill>
                  <a:schemeClr val="bg1"/>
                </a:solidFill>
                <a:latin typeface="Calibri" panose="020F0502020204030204" pitchFamily="34" charset="0"/>
                <a:ea typeface="ＭＳ Ｐゴシック" pitchFamily="-12" charset="-128"/>
                <a:cs typeface="Calibri" panose="020F0502020204030204" pitchFamily="34" charset="0"/>
              </a:rPr>
              <a:t>Project Approach &amp; Resource Operating Model (detailing on-shore/off-shore breakdown and customer/vendor hand offs) </a:t>
            </a:r>
          </a:p>
        </p:txBody>
      </p:sp>
      <p:sp>
        <p:nvSpPr>
          <p:cNvPr id="18" name="Rectangle 17"/>
          <p:cNvSpPr/>
          <p:nvPr/>
        </p:nvSpPr>
        <p:spPr>
          <a:xfrm>
            <a:off x="420030" y="1082117"/>
            <a:ext cx="5382344" cy="507831"/>
          </a:xfrm>
          <a:prstGeom prst="rect">
            <a:avLst/>
          </a:prstGeom>
        </p:spPr>
        <p:txBody>
          <a:bodyPr wrap="square">
            <a:spAutoFit/>
          </a:bodyPr>
          <a:lstStyle/>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Need to increase the time to market</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Enable calculation accuracy of Business rules, TAX &amp; FEE by maintaining single source of truth</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Rewritten in .NET technologies</a:t>
            </a:r>
          </a:p>
        </p:txBody>
      </p:sp>
      <p:sp>
        <p:nvSpPr>
          <p:cNvPr id="19" name="Rectangle 18"/>
          <p:cNvSpPr/>
          <p:nvPr/>
        </p:nvSpPr>
        <p:spPr>
          <a:xfrm>
            <a:off x="420030" y="2392157"/>
            <a:ext cx="8280920" cy="507831"/>
          </a:xfrm>
          <a:prstGeom prst="rect">
            <a:avLst/>
          </a:prstGeom>
        </p:spPr>
        <p:txBody>
          <a:bodyPr wrap="square">
            <a:spAutoFit/>
          </a:bodyPr>
          <a:lstStyle/>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Business Rule Extraction from PowerBuilder</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Designed and developed Service Oriented Architecture(SOA) Engine to perform Business rules, TAX &amp; FEE calculations globally using </a:t>
            </a:r>
            <a:r>
              <a:rPr lang="en-US" sz="900" b="0" dirty="0" err="1">
                <a:latin typeface="Calibri" panose="020F0502020204030204" pitchFamily="34" charset="0"/>
                <a:cs typeface="Calibri" panose="020F0502020204030204" pitchFamily="34" charset="0"/>
              </a:rPr>
              <a:t>.Net</a:t>
            </a:r>
            <a:r>
              <a:rPr lang="en-US" sz="900" b="0" dirty="0">
                <a:latin typeface="Calibri" panose="020F0502020204030204" pitchFamily="34" charset="0"/>
                <a:cs typeface="Calibri" panose="020F0502020204030204" pitchFamily="34" charset="0"/>
              </a:rPr>
              <a:t> Technologies</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Designed and developed Admin application to manage the engine and publish the metadata using </a:t>
            </a:r>
            <a:r>
              <a:rPr lang="en-US" sz="900" b="0" dirty="0" err="1">
                <a:latin typeface="Calibri" panose="020F0502020204030204" pitchFamily="34" charset="0"/>
                <a:cs typeface="Calibri" panose="020F0502020204030204" pitchFamily="34" charset="0"/>
              </a:rPr>
              <a:t>.Net</a:t>
            </a:r>
            <a:r>
              <a:rPr lang="en-US" sz="900" b="0" dirty="0">
                <a:latin typeface="Calibri" panose="020F0502020204030204" pitchFamily="34" charset="0"/>
                <a:cs typeface="Calibri" panose="020F0502020204030204" pitchFamily="34" charset="0"/>
              </a:rPr>
              <a:t> Technologies </a:t>
            </a:r>
          </a:p>
        </p:txBody>
      </p:sp>
      <p:sp>
        <p:nvSpPr>
          <p:cNvPr id="20" name="Rectangle 19"/>
          <p:cNvSpPr/>
          <p:nvPr/>
        </p:nvSpPr>
        <p:spPr>
          <a:xfrm>
            <a:off x="420030" y="3760171"/>
            <a:ext cx="4572000" cy="507831"/>
          </a:xfrm>
          <a:prstGeom prst="rect">
            <a:avLst/>
          </a:prstGeom>
        </p:spPr>
        <p:txBody>
          <a:bodyPr>
            <a:spAutoFit/>
          </a:bodyPr>
          <a:lstStyle/>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Deliver the projects in Agile Mythologies using hybrid approach</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Onshore / Offshore model using 50/50 ratio with required skillset for SDLC</a:t>
            </a:r>
          </a:p>
          <a:p>
            <a:pPr marL="171450" indent="-171450">
              <a:buFont typeface="Arial" panose="020B0604020202020204" pitchFamily="34" charset="0"/>
              <a:buChar char="•"/>
            </a:pPr>
            <a:r>
              <a:rPr lang="en-US" sz="900" b="0" dirty="0">
                <a:latin typeface="Calibri" panose="020F0502020204030204" pitchFamily="34" charset="0"/>
                <a:cs typeface="Calibri" panose="020F0502020204030204" pitchFamily="34" charset="0"/>
              </a:rPr>
              <a:t>User Acceptance Test and Sign Off</a:t>
            </a:r>
          </a:p>
        </p:txBody>
      </p:sp>
    </p:spTree>
    <p:extLst>
      <p:ext uri="{BB962C8B-B14F-4D97-AF65-F5344CB8AC3E}">
        <p14:creationId xmlns:p14="http://schemas.microsoft.com/office/powerpoint/2010/main" val="13260768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Assumption and Dependencies </a:t>
            </a:r>
            <a:endParaRPr lang="en-US" dirty="0"/>
          </a:p>
        </p:txBody>
      </p:sp>
    </p:spTree>
    <p:extLst>
      <p:ext uri="{BB962C8B-B14F-4D97-AF65-F5344CB8AC3E}">
        <p14:creationId xmlns:p14="http://schemas.microsoft.com/office/powerpoint/2010/main" val="11957097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44967" y="6215"/>
            <a:ext cx="7619399" cy="417531"/>
          </a:xfrm>
          <a:prstGeom prst="rect">
            <a:avLst/>
          </a:prstGeom>
          <a:noFill/>
          <a:ln w="9525">
            <a:noFill/>
            <a:miter lim="800000"/>
            <a:headEnd/>
            <a:tailEnd/>
          </a:ln>
        </p:spPr>
        <p:txBody>
          <a:bodyPr vert="horz" wrap="square" lIns="130622" tIns="65311" rIns="130622" bIns="65311" numCol="1" anchor="ctr" anchorCtr="0" compatLnSpc="1">
            <a:prstTxWarp prst="textNoShape">
              <a:avLst/>
            </a:prstTxWarp>
          </a:bodyPr>
          <a:lstStyle>
            <a:lvl1pPr algn="l" rtl="0" eaLnBrk="0" fontAlgn="base" hangingPunct="0">
              <a:spcBef>
                <a:spcPct val="0"/>
              </a:spcBef>
              <a:spcAft>
                <a:spcPct val="0"/>
              </a:spcAft>
              <a:defRPr sz="1800" b="1">
                <a:solidFill>
                  <a:schemeClr val="tx1"/>
                </a:solidFill>
                <a:latin typeface="Calibri" panose="020F0502020204030204" pitchFamily="34" charset="0"/>
                <a:ea typeface="ＭＳ Ｐゴシック" charset="-128"/>
                <a:cs typeface="Calibri" panose="020F0502020204030204" pitchFamily="34" charset="0"/>
              </a:defRPr>
            </a:lvl1pPr>
            <a:lvl2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2pPr>
            <a:lvl3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3pPr>
            <a:lvl4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4pPr>
            <a:lvl5pPr algn="l" rtl="0" eaLnBrk="0" fontAlgn="base" hangingPunct="0">
              <a:spcBef>
                <a:spcPct val="0"/>
              </a:spcBef>
              <a:spcAft>
                <a:spcPct val="0"/>
              </a:spcAft>
              <a:defRPr sz="2100">
                <a:solidFill>
                  <a:srgbClr val="3D97BB"/>
                </a:solidFill>
                <a:latin typeface="Verdana" pitchFamily="-12" charset="0"/>
                <a:ea typeface="ＭＳ Ｐゴシック" pitchFamily="-12" charset="-128"/>
                <a:cs typeface="ＭＳ Ｐゴシック" pitchFamily="-12" charset="-128"/>
              </a:defRPr>
            </a:lvl5pPr>
            <a:lvl6pPr marL="408194"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6pPr>
            <a:lvl7pPr marL="816388"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7pPr>
            <a:lvl8pPr marL="1224582"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8pPr>
            <a:lvl9pPr marL="1632776" algn="l" rtl="0" fontAlgn="base">
              <a:spcBef>
                <a:spcPct val="0"/>
              </a:spcBef>
              <a:spcAft>
                <a:spcPct val="0"/>
              </a:spcAft>
              <a:defRPr sz="2125" b="1">
                <a:solidFill>
                  <a:srgbClr val="3D97BB"/>
                </a:solidFill>
                <a:latin typeface="Verdana" pitchFamily="-12" charset="0"/>
                <a:ea typeface="ＭＳ Ｐゴシック" pitchFamily="-12" charset="-128"/>
                <a:cs typeface="ＭＳ Ｐゴシック" pitchFamily="-12" charset="-128"/>
              </a:defRPr>
            </a:lvl9pPr>
          </a:lstStyle>
          <a:p>
            <a:r>
              <a:rPr lang="en-US" kern="0" dirty="0"/>
              <a:t>Key </a:t>
            </a:r>
            <a:r>
              <a:rPr lang="en-US" kern="0" dirty="0" smtClean="0"/>
              <a:t>Assumptions for Buildout Phase</a:t>
            </a:r>
            <a:endParaRPr lang="en-US" kern="0" dirty="0"/>
          </a:p>
        </p:txBody>
      </p:sp>
      <p:sp>
        <p:nvSpPr>
          <p:cNvPr id="4" name="Rectangle 3"/>
          <p:cNvSpPr/>
          <p:nvPr/>
        </p:nvSpPr>
        <p:spPr>
          <a:xfrm>
            <a:off x="223344" y="621892"/>
            <a:ext cx="8388345" cy="4693593"/>
          </a:xfrm>
          <a:prstGeom prst="rect">
            <a:avLst/>
          </a:prstGeom>
        </p:spPr>
        <p:txBody>
          <a:bodyPr wrap="square">
            <a:spAutoFit/>
          </a:bodyPr>
          <a:lstStyle/>
          <a:p>
            <a:pPr marL="214313" indent="-214313" fontAlgn="auto">
              <a:spcBef>
                <a:spcPts val="0"/>
              </a:spcBef>
              <a:spcAft>
                <a:spcPts val="0"/>
              </a:spcAft>
              <a:buFont typeface="Arial" panose="020B0604020202020204" pitchFamily="34" charset="0"/>
              <a:buChar char="•"/>
            </a:pPr>
            <a:r>
              <a:rPr lang="en-US" sz="1600" b="0" dirty="0">
                <a:solidFill>
                  <a:prstClr val="black"/>
                </a:solidFill>
                <a:latin typeface="Calibri" panose="020F0502020204030204" pitchFamily="34" charset="0"/>
                <a:ea typeface="+mn-ea"/>
                <a:cs typeface="Calibri" panose="020F0502020204030204" pitchFamily="34" charset="0"/>
              </a:rPr>
              <a:t>Approximately </a:t>
            </a:r>
            <a:r>
              <a:rPr lang="en-US" sz="1600" b="0" dirty="0" smtClean="0">
                <a:solidFill>
                  <a:prstClr val="black"/>
                </a:solidFill>
                <a:latin typeface="Calibri" panose="020F0502020204030204" pitchFamily="34" charset="0"/>
                <a:ea typeface="+mn-ea"/>
                <a:cs typeface="Calibri" panose="020F0502020204030204" pitchFamily="34" charset="0"/>
              </a:rPr>
              <a:t>1.3 </a:t>
            </a:r>
            <a:r>
              <a:rPr lang="en-US" sz="1600" b="0" dirty="0">
                <a:solidFill>
                  <a:prstClr val="black"/>
                </a:solidFill>
                <a:latin typeface="Calibri" panose="020F0502020204030204" pitchFamily="34" charset="0"/>
                <a:ea typeface="+mn-ea"/>
                <a:cs typeface="Calibri" panose="020F0502020204030204" pitchFamily="34" charset="0"/>
              </a:rPr>
              <a:t>million lines of Delphi code and 425 Delphi applications in scope of the Modernization program</a:t>
            </a:r>
          </a:p>
          <a:p>
            <a:pPr marL="214313" indent="-214313" fontAlgn="auto">
              <a:spcBef>
                <a:spcPts val="0"/>
              </a:spcBef>
              <a:spcAft>
                <a:spcPts val="0"/>
              </a:spcAft>
              <a:buFont typeface="Arial" panose="020B0604020202020204" pitchFamily="34" charset="0"/>
              <a:buChar char="•"/>
            </a:pPr>
            <a:r>
              <a:rPr lang="en-US" sz="1600" b="0" dirty="0">
                <a:solidFill>
                  <a:prstClr val="black"/>
                </a:solidFill>
                <a:latin typeface="Calibri" panose="020F0502020204030204" pitchFamily="34" charset="0"/>
                <a:ea typeface="+mn-ea"/>
                <a:cs typeface="Calibri" panose="020F0502020204030204" pitchFamily="34" charset="0"/>
              </a:rPr>
              <a:t>About 20% of code base has been considered as repetitive code, which reduces modernization effort</a:t>
            </a:r>
          </a:p>
          <a:p>
            <a:pPr marL="214313" indent="-214313" fontAlgn="auto">
              <a:spcBef>
                <a:spcPts val="0"/>
              </a:spcBef>
              <a:spcAft>
                <a:spcPts val="0"/>
              </a:spcAft>
              <a:buFont typeface="Arial" panose="020B0604020202020204" pitchFamily="34" charset="0"/>
              <a:buChar char="•"/>
            </a:pPr>
            <a:r>
              <a:rPr lang="en-US" sz="1600" b="0" dirty="0">
                <a:solidFill>
                  <a:prstClr val="black"/>
                </a:solidFill>
                <a:latin typeface="Calibri" panose="020F0502020204030204" pitchFamily="34" charset="0"/>
                <a:ea typeface="+mn-ea"/>
                <a:cs typeface="Calibri" panose="020F0502020204030204" pitchFamily="34" charset="0"/>
              </a:rPr>
              <a:t>AS-IS non-functional requirements has to be met by the TO-BE system</a:t>
            </a:r>
          </a:p>
          <a:p>
            <a:pPr marL="214313" indent="-214313" fontAlgn="auto">
              <a:spcBef>
                <a:spcPts val="0"/>
              </a:spcBef>
              <a:spcAft>
                <a:spcPts val="0"/>
              </a:spcAft>
              <a:buFont typeface="Arial" panose="020B0604020202020204" pitchFamily="34" charset="0"/>
              <a:buChar char="•"/>
            </a:pPr>
            <a:r>
              <a:rPr lang="en-US" sz="1600" b="0" dirty="0">
                <a:solidFill>
                  <a:prstClr val="black"/>
                </a:solidFill>
                <a:latin typeface="Calibri" panose="020F0502020204030204" pitchFamily="34" charset="0"/>
                <a:ea typeface="+mn-ea"/>
                <a:cs typeface="Calibri" panose="020F0502020204030204" pitchFamily="34" charset="0"/>
              </a:rPr>
              <a:t>AS-IS UI would be designed in the TO-BE system</a:t>
            </a:r>
          </a:p>
          <a:p>
            <a:pPr marL="214313" indent="-214313" fontAlgn="auto">
              <a:spcBef>
                <a:spcPts val="0"/>
              </a:spcBef>
              <a:spcAft>
                <a:spcPts val="0"/>
              </a:spcAft>
              <a:buFont typeface="Arial" panose="020B0604020202020204" pitchFamily="34" charset="0"/>
              <a:buChar char="•"/>
            </a:pPr>
            <a:r>
              <a:rPr lang="en-US" sz="1600" b="0" dirty="0">
                <a:solidFill>
                  <a:prstClr val="black"/>
                </a:solidFill>
                <a:latin typeface="Calibri" panose="020F0502020204030204" pitchFamily="34" charset="0"/>
                <a:ea typeface="+mn-ea"/>
                <a:cs typeface="Calibri" panose="020F0502020204030204" pitchFamily="34" charset="0"/>
              </a:rPr>
              <a:t>Interfaces and Batch process are out of scope, any changes needed in those as part of Modernization program would be considered as “Change Request”</a:t>
            </a:r>
          </a:p>
          <a:p>
            <a:pPr marL="214313" indent="-214313" fontAlgn="auto">
              <a:spcBef>
                <a:spcPts val="0"/>
              </a:spcBef>
              <a:spcAft>
                <a:spcPts val="0"/>
              </a:spcAft>
              <a:buFont typeface="Arial" panose="020B0604020202020204" pitchFamily="34" charset="0"/>
              <a:buChar char="•"/>
            </a:pPr>
            <a:r>
              <a:rPr lang="en-US" sz="1600" b="0" dirty="0">
                <a:solidFill>
                  <a:prstClr val="black"/>
                </a:solidFill>
                <a:latin typeface="Calibri" panose="020F0502020204030204" pitchFamily="34" charset="0"/>
                <a:ea typeface="+mn-ea"/>
                <a:cs typeface="Calibri" panose="020F0502020204030204" pitchFamily="34" charset="0"/>
              </a:rPr>
              <a:t>Infrastructure setup would be done by Signet, Infrastructure recommendation would be provided by Cognizant</a:t>
            </a:r>
          </a:p>
          <a:p>
            <a:pPr marL="214313" indent="-214313" fontAlgn="auto">
              <a:spcBef>
                <a:spcPts val="0"/>
              </a:spcBef>
              <a:spcAft>
                <a:spcPts val="0"/>
              </a:spcAft>
              <a:buFont typeface="Arial" panose="020B0604020202020204" pitchFamily="34" charset="0"/>
              <a:buChar char="•"/>
            </a:pPr>
            <a:r>
              <a:rPr lang="en-US" sz="1600" b="0" dirty="0">
                <a:solidFill>
                  <a:prstClr val="black"/>
                </a:solidFill>
                <a:latin typeface="Calibri" panose="020F0502020204030204" pitchFamily="34" charset="0"/>
                <a:ea typeface="+mn-ea"/>
                <a:cs typeface="Calibri" panose="020F0502020204030204" pitchFamily="34" charset="0"/>
              </a:rPr>
              <a:t>Infrastructure setup cost and License cost for standing up Dev, Test, Prod is not included as part of Cognizant proposal</a:t>
            </a:r>
          </a:p>
          <a:p>
            <a:pPr marL="214313" indent="-214313" fontAlgn="auto">
              <a:spcBef>
                <a:spcPts val="0"/>
              </a:spcBef>
              <a:spcAft>
                <a:spcPts val="0"/>
              </a:spcAft>
              <a:buFont typeface="Arial" panose="020B0604020202020204" pitchFamily="34" charset="0"/>
              <a:buChar char="•"/>
            </a:pPr>
            <a:r>
              <a:rPr lang="en-US" sz="1600" b="0" dirty="0">
                <a:solidFill>
                  <a:prstClr val="black"/>
                </a:solidFill>
                <a:latin typeface="Calibri" panose="020F0502020204030204" pitchFamily="34" charset="0"/>
                <a:ea typeface="+mn-ea"/>
                <a:cs typeface="Calibri" panose="020F0502020204030204" pitchFamily="34" charset="0"/>
              </a:rPr>
              <a:t>Infrastructure connectivity between offshore and Signet office would be setup before start of POC Phase (Month 1)</a:t>
            </a:r>
          </a:p>
          <a:p>
            <a:pPr marL="214313" indent="-214313" fontAlgn="auto">
              <a:spcBef>
                <a:spcPts val="0"/>
              </a:spcBef>
              <a:spcAft>
                <a:spcPts val="0"/>
              </a:spcAft>
              <a:buFont typeface="Arial" panose="020B0604020202020204" pitchFamily="34" charset="0"/>
              <a:buChar char="•"/>
            </a:pPr>
            <a:r>
              <a:rPr lang="en-US" sz="1600" b="0" dirty="0">
                <a:solidFill>
                  <a:prstClr val="black"/>
                </a:solidFill>
                <a:latin typeface="Calibri" panose="020F0502020204030204" pitchFamily="34" charset="0"/>
                <a:ea typeface="+mn-ea"/>
                <a:cs typeface="Calibri" panose="020F0502020204030204" pitchFamily="34" charset="0"/>
              </a:rPr>
              <a:t>All the infrastructure access (Dev &amp; Test) would be provided by Signet during the initial “Due-Diligence” phase (Month 0).</a:t>
            </a:r>
          </a:p>
          <a:p>
            <a:pPr marL="214313" indent="-214313" fontAlgn="auto">
              <a:spcBef>
                <a:spcPts val="0"/>
              </a:spcBef>
              <a:spcAft>
                <a:spcPts val="0"/>
              </a:spcAft>
              <a:buFont typeface="Arial" panose="020B0604020202020204" pitchFamily="34" charset="0"/>
              <a:buChar char="•"/>
            </a:pPr>
            <a:r>
              <a:rPr lang="en-US" sz="1600" b="0" dirty="0">
                <a:solidFill>
                  <a:prstClr val="black"/>
                </a:solidFill>
                <a:latin typeface="Calibri" panose="020F0502020204030204" pitchFamily="34" charset="0"/>
                <a:ea typeface="+mn-ea"/>
                <a:cs typeface="Calibri" panose="020F0502020204030204" pitchFamily="34" charset="0"/>
              </a:rPr>
              <a:t>Signet would provide PMO, Business and IT SME as mentioned in the “Signet Involvement” slide</a:t>
            </a:r>
          </a:p>
          <a:p>
            <a:pPr fontAlgn="auto">
              <a:spcBef>
                <a:spcPts val="0"/>
              </a:spcBef>
              <a:spcAft>
                <a:spcPts val="0"/>
              </a:spcAft>
            </a:pPr>
            <a:endParaRPr lang="en-US" sz="1350" b="0" dirty="0">
              <a:solidFill>
                <a:prstClr val="black"/>
              </a:solidFill>
              <a:latin typeface="Calibri" panose="020F0502020204030204" pitchFamily="34" charset="0"/>
              <a:ea typeface="+mn-ea"/>
              <a:cs typeface="Calibri" panose="020F0502020204030204" pitchFamily="34" charset="0"/>
            </a:endParaRPr>
          </a:p>
          <a:p>
            <a:pPr marL="214313" indent="-214313" fontAlgn="auto">
              <a:spcBef>
                <a:spcPts val="0"/>
              </a:spcBef>
              <a:spcAft>
                <a:spcPts val="0"/>
              </a:spcAft>
              <a:buFont typeface="Arial" panose="020B0604020202020204" pitchFamily="34" charset="0"/>
              <a:buChar char="•"/>
            </a:pPr>
            <a:endParaRPr lang="en-US" sz="1350" b="0" dirty="0">
              <a:solidFill>
                <a:prstClr val="black"/>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481106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Assumptions and Dependencies for Managed Services </a:t>
            </a:r>
            <a:endParaRPr lang="en-US" dirty="0"/>
          </a:p>
        </p:txBody>
      </p:sp>
      <p:sp>
        <p:nvSpPr>
          <p:cNvPr id="3" name="Rectangle 2"/>
          <p:cNvSpPr/>
          <p:nvPr/>
        </p:nvSpPr>
        <p:spPr>
          <a:xfrm>
            <a:off x="35496" y="2931790"/>
            <a:ext cx="8496944" cy="1508105"/>
          </a:xfrm>
          <a:prstGeom prst="rect">
            <a:avLst/>
          </a:prstGeom>
        </p:spPr>
        <p:txBody>
          <a:bodyPr wrap="square">
            <a:spAutoFit/>
          </a:bodyPr>
          <a:lstStyle/>
          <a:p>
            <a:pPr marL="742950" lvl="1" indent="-285750" algn="just">
              <a:spcBef>
                <a:spcPts val="0"/>
              </a:spcBef>
              <a:spcAft>
                <a:spcPts val="600"/>
              </a:spcAft>
              <a:buFont typeface="+mj-lt"/>
              <a:buAutoNum type="arabicPeriod"/>
            </a:pPr>
            <a:r>
              <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Access and appropriate level privileges for the Cognizant support team to the tools and system.</a:t>
            </a:r>
            <a:endParaRPr lang="en-US" sz="1200" b="0" dirty="0">
              <a:solidFill>
                <a:prstClr val="black"/>
              </a:solidFill>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lgn="just">
              <a:spcBef>
                <a:spcPts val="0"/>
              </a:spcBef>
              <a:spcAft>
                <a:spcPts val="600"/>
              </a:spcAft>
              <a:buFont typeface="+mj-lt"/>
              <a:buAutoNum type="arabicPeriod"/>
            </a:pPr>
            <a:r>
              <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Overview session with Delphi support staff to understand the current support process, application business flows and SOPs will be </a:t>
            </a: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required</a:t>
            </a:r>
          </a:p>
          <a:p>
            <a:pPr marL="742950" lvl="1" indent="-285750" algn="just">
              <a:spcBef>
                <a:spcPts val="0"/>
              </a:spcBef>
              <a:spcAft>
                <a:spcPts val="600"/>
              </a:spcAft>
              <a:buFont typeface="+mj-lt"/>
              <a:buAutoNum type="arabicPeriod"/>
            </a:pP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Provide </a:t>
            </a:r>
            <a:r>
              <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Service management point of contact within each of </a:t>
            </a: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the </a:t>
            </a:r>
            <a:r>
              <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service provider/ other </a:t>
            </a: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vendors</a:t>
            </a:r>
            <a:endPar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lgn="just">
              <a:spcBef>
                <a:spcPts val="0"/>
              </a:spcBef>
              <a:spcAft>
                <a:spcPts val="600"/>
              </a:spcAft>
              <a:buFont typeface="+mj-lt"/>
              <a:buAutoNum type="arabicPeriod"/>
            </a:pPr>
            <a:r>
              <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Signet infrastructure team to notify upgrades and release of </a:t>
            </a: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patches </a:t>
            </a:r>
            <a:r>
              <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to application </a:t>
            </a: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environment</a:t>
            </a:r>
            <a:endPar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lgn="just">
              <a:spcBef>
                <a:spcPts val="0"/>
              </a:spcBef>
              <a:spcAft>
                <a:spcPts val="600"/>
              </a:spcAft>
              <a:buFont typeface="+mj-lt"/>
              <a:buAutoNum type="arabicPeriod"/>
            </a:pPr>
            <a:r>
              <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Provide necessary approvals/ sign offs for Request for changes and its </a:t>
            </a: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priority</a:t>
            </a:r>
          </a:p>
        </p:txBody>
      </p:sp>
      <p:sp>
        <p:nvSpPr>
          <p:cNvPr id="4" name="TextBox 3"/>
          <p:cNvSpPr txBox="1"/>
          <p:nvPr/>
        </p:nvSpPr>
        <p:spPr bwMode="auto">
          <a:xfrm>
            <a:off x="35496" y="2553067"/>
            <a:ext cx="1728192" cy="307777"/>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i="1" dirty="0" smtClean="0">
                <a:solidFill>
                  <a:prstClr val="black"/>
                </a:solidFill>
                <a:latin typeface="Calibri" panose="020F0502020204030204" pitchFamily="34" charset="0"/>
              </a:rPr>
              <a:t>Dependencies</a:t>
            </a:r>
            <a:endParaRPr lang="en-US" sz="1400" i="1" dirty="0">
              <a:solidFill>
                <a:prstClr val="black"/>
              </a:solidFill>
              <a:latin typeface="Calibri" panose="020F0502020204030204" pitchFamily="34" charset="0"/>
            </a:endParaRPr>
          </a:p>
        </p:txBody>
      </p:sp>
      <p:sp>
        <p:nvSpPr>
          <p:cNvPr id="56" name="TextBox 55"/>
          <p:cNvSpPr txBox="1"/>
          <p:nvPr/>
        </p:nvSpPr>
        <p:spPr bwMode="auto">
          <a:xfrm>
            <a:off x="52844" y="614313"/>
            <a:ext cx="1728192" cy="307777"/>
          </a:xfrm>
          <a:prstGeom prst="rect">
            <a:avLst/>
          </a:prstGeom>
          <a:noFill/>
          <a:ln w="9525">
            <a:noFill/>
            <a:miter lim="800000"/>
            <a:headEnd/>
            <a:tailEnd/>
          </a:ln>
        </p:spPr>
        <p:txBody>
          <a:bodyPr wrap="square" rtlCol="0">
            <a:prstTxWarp prst="textNoShape">
              <a:avLst/>
            </a:prstTxWarp>
            <a:spAutoFit/>
          </a:bodyPr>
          <a:lstStyle/>
          <a:p>
            <a:pPr eaLnBrk="0" hangingPunct="0"/>
            <a:r>
              <a:rPr lang="en-US" sz="1400" i="1" dirty="0" smtClean="0">
                <a:solidFill>
                  <a:prstClr val="black"/>
                </a:solidFill>
                <a:latin typeface="Calibri" panose="020F0502020204030204" pitchFamily="34" charset="0"/>
              </a:rPr>
              <a:t>Assumptions</a:t>
            </a:r>
            <a:endParaRPr lang="en-US" sz="1400" i="1" dirty="0">
              <a:solidFill>
                <a:prstClr val="black"/>
              </a:solidFill>
              <a:latin typeface="Calibri" panose="020F0502020204030204" pitchFamily="34" charset="0"/>
            </a:endParaRPr>
          </a:p>
        </p:txBody>
      </p:sp>
      <p:sp>
        <p:nvSpPr>
          <p:cNvPr id="64" name="Rectangle 63"/>
          <p:cNvSpPr/>
          <p:nvPr/>
        </p:nvSpPr>
        <p:spPr>
          <a:xfrm>
            <a:off x="35496" y="984762"/>
            <a:ext cx="8640960" cy="1354217"/>
          </a:xfrm>
          <a:prstGeom prst="rect">
            <a:avLst/>
          </a:prstGeom>
        </p:spPr>
        <p:txBody>
          <a:bodyPr wrap="square">
            <a:spAutoFit/>
          </a:bodyPr>
          <a:lstStyle/>
          <a:p>
            <a:pPr marL="742950" lvl="1" indent="-285750" algn="just">
              <a:spcBef>
                <a:spcPts val="0"/>
              </a:spcBef>
              <a:spcAft>
                <a:spcPts val="600"/>
              </a:spcAft>
              <a:buFont typeface="+mj-lt"/>
              <a:buAutoNum type="arabicPeriod"/>
            </a:pP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Enhancement </a:t>
            </a:r>
            <a:r>
              <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request </a:t>
            </a: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&lt; 80 hrs.  to be </a:t>
            </a:r>
            <a:r>
              <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treated as a separate project, and will follow the agreed change request process. </a:t>
            </a:r>
            <a:endPar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pPr marL="742950" lvl="1" indent="-285750" algn="just">
              <a:spcBef>
                <a:spcPts val="0"/>
              </a:spcBef>
              <a:spcAft>
                <a:spcPts val="600"/>
              </a:spcAft>
              <a:buFont typeface="+mj-lt"/>
              <a:buAutoNum type="arabicPeriod"/>
            </a:pP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Backlog </a:t>
            </a:r>
            <a:r>
              <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rPr>
              <a:t>of Change requests and ageing of the same will be mutually discussed, prioritized  and addressed based on the spare capacity for implementing the change requests. Typically 15-20% of the capacity during the steady state is set aside for implementing </a:t>
            </a: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CRs</a:t>
            </a:r>
          </a:p>
          <a:p>
            <a:pPr marL="742950" lvl="1" indent="-285750" algn="just">
              <a:spcBef>
                <a:spcPts val="0"/>
              </a:spcBef>
              <a:spcAft>
                <a:spcPts val="600"/>
              </a:spcAft>
              <a:buFont typeface="+mj-lt"/>
              <a:buAutoNum type="arabicPeriod"/>
            </a:pPr>
            <a:r>
              <a:rPr lang="en-US" sz="1200" b="0" dirty="0" smtClean="0">
                <a:solidFill>
                  <a:srgbClr val="000000"/>
                </a:solidFill>
                <a:latin typeface="Calibri" panose="020F0502020204030204" pitchFamily="34" charset="0"/>
                <a:ea typeface="Times New Roman" panose="02020603050405020304" pitchFamily="18" charset="0"/>
                <a:cs typeface="Calibri" panose="020F0502020204030204" pitchFamily="34" charset="0"/>
              </a:rPr>
              <a:t>Existing IMS support team will replicate issues (in case needed) for resolution of any issues in the modernized system along with Cognizant AMS team.</a:t>
            </a:r>
            <a:endParaRPr lang="en-US" sz="1200" b="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p:txBody>
      </p:sp>
    </p:spTree>
    <p:extLst>
      <p:ext uri="{BB962C8B-B14F-4D97-AF65-F5344CB8AC3E}">
        <p14:creationId xmlns:p14="http://schemas.microsoft.com/office/powerpoint/2010/main" val="53213942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21325984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Reporting, Metrics &amp; SLAs</a:t>
            </a:r>
          </a:p>
        </p:txBody>
      </p:sp>
      <p:sp>
        <p:nvSpPr>
          <p:cNvPr id="48" name="TextBox 47"/>
          <p:cNvSpPr txBox="1"/>
          <p:nvPr/>
        </p:nvSpPr>
        <p:spPr>
          <a:xfrm>
            <a:off x="0" y="588979"/>
            <a:ext cx="9144000" cy="461665"/>
          </a:xfrm>
          <a:prstGeom prst="rect">
            <a:avLst/>
          </a:prstGeom>
          <a:solidFill>
            <a:schemeClr val="bg2">
              <a:lumMod val="50000"/>
            </a:schemeClr>
          </a:solidFill>
        </p:spPr>
        <p:txBody>
          <a:bodyPr wrap="square" rtlCol="0">
            <a:spAutoFit/>
          </a:bodyPr>
          <a:lstStyle>
            <a:defPPr>
              <a:defRPr lang="en-US"/>
            </a:defPPr>
            <a:lvl1pPr>
              <a:defRPr sz="1100" i="1">
                <a:solidFill>
                  <a:schemeClr val="bg1"/>
                </a:solidFill>
                <a:latin typeface="Calibri" panose="020F0502020204030204" pitchFamily="34" charset="0"/>
              </a:defRPr>
            </a:lvl1pPr>
          </a:lstStyle>
          <a:p>
            <a:pPr algn="ctr" defTabSz="685783" fontAlgn="auto">
              <a:spcBef>
                <a:spcPts val="0"/>
              </a:spcBef>
              <a:spcAft>
                <a:spcPts val="0"/>
              </a:spcAft>
            </a:pPr>
            <a:r>
              <a:rPr lang="en-US" sz="1200" b="0" dirty="0">
                <a:solidFill>
                  <a:prstClr val="white"/>
                </a:solidFill>
                <a:ea typeface="+mn-ea"/>
                <a:cs typeface="Calibri" panose="020F0502020204030204" pitchFamily="34" charset="0"/>
              </a:rPr>
              <a:t>Well defined performance management framework comprising of metrics, KPIs &amp; SLAs designed to help Signet with a transparent view of program status, application quality and costs aiding in informed decision making</a:t>
            </a:r>
          </a:p>
        </p:txBody>
      </p:sp>
      <p:grpSp>
        <p:nvGrpSpPr>
          <p:cNvPr id="6" name="Group 5"/>
          <p:cNvGrpSpPr/>
          <p:nvPr/>
        </p:nvGrpSpPr>
        <p:grpSpPr>
          <a:xfrm>
            <a:off x="6488437" y="1050645"/>
            <a:ext cx="2658050" cy="3662742"/>
            <a:chOff x="6488437" y="0"/>
            <a:chExt cx="2658050" cy="4716812"/>
          </a:xfrm>
        </p:grpSpPr>
        <p:sp>
          <p:nvSpPr>
            <p:cNvPr id="45" name="Rectangle 44"/>
            <p:cNvSpPr/>
            <p:nvPr/>
          </p:nvSpPr>
          <p:spPr>
            <a:xfrm>
              <a:off x="6488437" y="0"/>
              <a:ext cx="2651760" cy="47168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defTabSz="685783" fontAlgn="auto">
                <a:spcBef>
                  <a:spcPts val="0"/>
                </a:spcBef>
                <a:spcAft>
                  <a:spcPts val="0"/>
                </a:spcAft>
              </a:pPr>
              <a:endParaRPr lang="en-US" sz="1900" b="0" dirty="0">
                <a:solidFill>
                  <a:prstClr val="black"/>
                </a:solidFill>
                <a:latin typeface="Calibri" panose="020F0502020204030204" pitchFamily="34" charset="0"/>
                <a:cs typeface="Calibri" panose="020F0502020204030204" pitchFamily="34" charset="0"/>
              </a:endParaRPr>
            </a:p>
          </p:txBody>
        </p:sp>
        <p:sp>
          <p:nvSpPr>
            <p:cNvPr id="44" name="TextBox 43"/>
            <p:cNvSpPr txBox="1"/>
            <p:nvPr/>
          </p:nvSpPr>
          <p:spPr>
            <a:xfrm>
              <a:off x="6668702" y="51470"/>
              <a:ext cx="1969808" cy="338800"/>
            </a:xfrm>
            <a:prstGeom prst="rect">
              <a:avLst/>
            </a:prstGeom>
            <a:noFill/>
          </p:spPr>
          <p:txBody>
            <a:bodyPr wrap="square" rtlCol="0">
              <a:spAutoFit/>
            </a:bodyPr>
            <a:lstStyle/>
            <a:p>
              <a:pPr defTabSz="685783" fontAlgn="auto">
                <a:spcBef>
                  <a:spcPts val="0"/>
                </a:spcBef>
                <a:spcAft>
                  <a:spcPts val="0"/>
                </a:spcAft>
              </a:pPr>
              <a:r>
                <a:rPr lang="en-US" sz="1200" i="1" dirty="0">
                  <a:solidFill>
                    <a:prstClr val="black"/>
                  </a:solidFill>
                  <a:latin typeface="Calibri" panose="020F0502020204030204" pitchFamily="34" charset="0"/>
                  <a:ea typeface="+mn-ea"/>
                  <a:cs typeface="Calibri" panose="020F0502020204030204" pitchFamily="34" charset="0"/>
                </a:rPr>
                <a:t>how we </a:t>
              </a:r>
              <a:r>
                <a:rPr lang="en-US" sz="1600" i="1" dirty="0">
                  <a:solidFill>
                    <a:prstClr val="black"/>
                  </a:solidFill>
                  <a:latin typeface="Calibri" panose="020F0502020204030204" pitchFamily="34" charset="0"/>
                  <a:ea typeface="+mn-ea"/>
                  <a:cs typeface="Calibri" panose="020F0502020204030204" pitchFamily="34" charset="0"/>
                </a:rPr>
                <a:t>REPORT</a:t>
              </a:r>
              <a:r>
                <a:rPr lang="en-US" sz="1600" dirty="0">
                  <a:solidFill>
                    <a:prstClr val="black"/>
                  </a:solidFill>
                  <a:latin typeface="Calibri" panose="020F0502020204030204" pitchFamily="34" charset="0"/>
                  <a:ea typeface="+mn-ea"/>
                  <a:cs typeface="Calibri" panose="020F0502020204030204" pitchFamily="34" charset="0"/>
                </a:rPr>
                <a:t>?</a:t>
              </a:r>
              <a:endParaRPr lang="en-US" sz="1200" dirty="0">
                <a:solidFill>
                  <a:prstClr val="black"/>
                </a:solidFill>
                <a:latin typeface="Calibri" panose="020F0502020204030204" pitchFamily="34" charset="0"/>
                <a:ea typeface="+mn-ea"/>
                <a:cs typeface="Calibri" panose="020F0502020204030204" pitchFamily="34" charset="0"/>
              </a:endParaRPr>
            </a:p>
          </p:txBody>
        </p:sp>
        <p:sp>
          <p:nvSpPr>
            <p:cNvPr id="46" name="TextBox 45"/>
            <p:cNvSpPr txBox="1"/>
            <p:nvPr/>
          </p:nvSpPr>
          <p:spPr>
            <a:xfrm>
              <a:off x="6488437" y="428592"/>
              <a:ext cx="2655563" cy="708226"/>
            </a:xfrm>
            <a:prstGeom prst="rect">
              <a:avLst/>
            </a:prstGeom>
            <a:noFill/>
          </p:spPr>
          <p:txBody>
            <a:bodyPr wrap="square" lIns="91264" tIns="45634" rIns="91264" bIns="45634" rtlCol="0">
              <a:spAutoFit/>
            </a:bodyPr>
            <a:lstStyle/>
            <a:p>
              <a:pPr algn="ctr" defTabSz="910350" fontAlgn="auto">
                <a:spcBef>
                  <a:spcPts val="0"/>
                </a:spcBef>
                <a:spcAft>
                  <a:spcPts val="0"/>
                </a:spcAft>
              </a:pPr>
              <a:r>
                <a:rPr lang="en-US" sz="1000" i="1" dirty="0">
                  <a:solidFill>
                    <a:prstClr val="black"/>
                  </a:solidFill>
                  <a:latin typeface="Calibri" panose="020F0502020204030204" pitchFamily="34" charset="0"/>
                  <a:ea typeface="+mn-ea"/>
                  <a:cs typeface="Calibri" panose="020F0502020204030204" pitchFamily="34" charset="0"/>
                </a:rPr>
                <a:t>“</a:t>
              </a:r>
              <a:r>
                <a:rPr lang="en-US" sz="1000" b="0" i="1" dirty="0">
                  <a:solidFill>
                    <a:prstClr val="black"/>
                  </a:solidFill>
                  <a:latin typeface="Calibri" panose="020F0502020204030204" pitchFamily="34" charset="0"/>
                  <a:ea typeface="+mn-ea"/>
                  <a:cs typeface="Calibri" panose="020F0502020204030204" pitchFamily="34" charset="0"/>
                </a:rPr>
                <a:t>Intelligent Dashboards with multi  layered view of metrics customizable for each stakeholder groups to enable effective governance and decision-making</a:t>
              </a:r>
              <a:r>
                <a:rPr lang="en-US" sz="1000" i="1" dirty="0">
                  <a:solidFill>
                    <a:prstClr val="black"/>
                  </a:solidFill>
                  <a:latin typeface="Calibri" panose="020F0502020204030204" pitchFamily="34" charset="0"/>
                  <a:ea typeface="+mn-ea"/>
                  <a:cs typeface="Calibri" panose="020F0502020204030204" pitchFamily="34" charset="0"/>
                </a:rPr>
                <a:t>” </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0432" y="42046"/>
              <a:ext cx="614003" cy="457200"/>
            </a:xfrm>
            <a:prstGeom prst="rect">
              <a:avLst/>
            </a:prstGeom>
          </p:spPr>
        </p:pic>
        <p:pic>
          <p:nvPicPr>
            <p:cNvPr id="36" name="Picture 35">
              <a:hlinkClick r:id="" action="ppaction://noaction"/>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80782" y="1111083"/>
              <a:ext cx="1279650" cy="726476"/>
            </a:xfrm>
            <a:prstGeom prst="rect">
              <a:avLst/>
            </a:prstGeom>
            <a:effectLst>
              <a:outerShdw blurRad="63500" sx="102000" sy="102000" algn="ctr" rotWithShape="0">
                <a:prstClr val="black">
                  <a:alpha val="40000"/>
                </a:prstClr>
              </a:outerShdw>
            </a:effectLst>
          </p:spPr>
        </p:pic>
        <p:pic>
          <p:nvPicPr>
            <p:cNvPr id="49" name="Picture 48">
              <a:hlinkClick r:id="" action="ppaction://noaction"/>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80782" y="3448072"/>
              <a:ext cx="1279650" cy="726476"/>
            </a:xfrm>
            <a:prstGeom prst="rect">
              <a:avLst/>
            </a:prstGeom>
            <a:effectLst>
              <a:outerShdw blurRad="63500" sx="102000" sy="102000" algn="ctr" rotWithShape="0">
                <a:prstClr val="black">
                  <a:alpha val="40000"/>
                </a:prstClr>
              </a:outerShdw>
            </a:effectLst>
          </p:spPr>
        </p:pic>
        <p:pic>
          <p:nvPicPr>
            <p:cNvPr id="50" name="Picture 49">
              <a:hlinkClick r:id="" action="ppaction://noaction"/>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80782" y="2239499"/>
              <a:ext cx="1279650" cy="726476"/>
            </a:xfrm>
            <a:prstGeom prst="rect">
              <a:avLst/>
            </a:prstGeom>
            <a:effectLst>
              <a:outerShdw blurRad="63500" sx="102000" sy="102000" algn="ctr" rotWithShape="0">
                <a:prstClr val="black">
                  <a:alpha val="40000"/>
                </a:prstClr>
              </a:outerShdw>
            </a:effectLst>
          </p:spPr>
        </p:pic>
        <p:sp>
          <p:nvSpPr>
            <p:cNvPr id="51" name="Rectangle 50"/>
            <p:cNvSpPr/>
            <p:nvPr/>
          </p:nvSpPr>
          <p:spPr>
            <a:xfrm>
              <a:off x="6494727" y="1836769"/>
              <a:ext cx="2651760" cy="369600"/>
            </a:xfrm>
            <a:prstGeom prst="rect">
              <a:avLst/>
            </a:prstGeom>
          </p:spPr>
          <p:txBody>
            <a:bodyPr wrap="square">
              <a:spAutoFit/>
            </a:bodyPr>
            <a:lstStyle/>
            <a:p>
              <a:pPr algn="ctr" defTabSz="685783" fontAlgn="auto">
                <a:spcBef>
                  <a:spcPts val="0"/>
                </a:spcBef>
                <a:spcAft>
                  <a:spcPts val="0"/>
                </a:spcAft>
              </a:pPr>
              <a:r>
                <a:rPr lang="en-US" sz="900" b="0" i="1" dirty="0">
                  <a:solidFill>
                    <a:srgbClr val="E7E6E6">
                      <a:lumMod val="25000"/>
                    </a:srgbClr>
                  </a:solidFill>
                  <a:latin typeface="Calibri" panose="020F0502020204030204" pitchFamily="34" charset="0"/>
                  <a:ea typeface="+mn-ea"/>
                  <a:cs typeface="Calibri" panose="020F0502020204030204" pitchFamily="34" charset="0"/>
                </a:rPr>
                <a:t>Operational Module: Metrics Dashboard with role based access across executive and management </a:t>
              </a:r>
            </a:p>
          </p:txBody>
        </p:sp>
        <p:sp>
          <p:nvSpPr>
            <p:cNvPr id="52" name="Rectangle 51"/>
            <p:cNvSpPr/>
            <p:nvPr/>
          </p:nvSpPr>
          <p:spPr>
            <a:xfrm>
              <a:off x="6494727" y="3051436"/>
              <a:ext cx="2651760" cy="369600"/>
            </a:xfrm>
            <a:prstGeom prst="rect">
              <a:avLst/>
            </a:prstGeom>
          </p:spPr>
          <p:txBody>
            <a:bodyPr wrap="square">
              <a:spAutoFit/>
            </a:bodyPr>
            <a:lstStyle/>
            <a:p>
              <a:pPr algn="ctr" defTabSz="685783" fontAlgn="auto">
                <a:spcBef>
                  <a:spcPts val="0"/>
                </a:spcBef>
                <a:spcAft>
                  <a:spcPts val="0"/>
                </a:spcAft>
              </a:pPr>
              <a:r>
                <a:rPr lang="en-US" sz="900" b="0" i="1" dirty="0">
                  <a:solidFill>
                    <a:srgbClr val="E7E6E6">
                      <a:lumMod val="25000"/>
                    </a:srgbClr>
                  </a:solidFill>
                  <a:latin typeface="Calibri" panose="020F0502020204030204" pitchFamily="34" charset="0"/>
                  <a:ea typeface="+mn-ea"/>
                  <a:cs typeface="Calibri" panose="020F0502020204030204" pitchFamily="34" charset="0"/>
                </a:rPr>
                <a:t>Lifecycle Module: Integrated dashboard to show release health &amp; readiness across SDLC</a:t>
              </a:r>
            </a:p>
          </p:txBody>
        </p:sp>
        <p:sp>
          <p:nvSpPr>
            <p:cNvPr id="53" name="Rectangle 52"/>
            <p:cNvSpPr/>
            <p:nvPr/>
          </p:nvSpPr>
          <p:spPr>
            <a:xfrm>
              <a:off x="6494727" y="4304076"/>
              <a:ext cx="2651760" cy="369600"/>
            </a:xfrm>
            <a:prstGeom prst="rect">
              <a:avLst/>
            </a:prstGeom>
          </p:spPr>
          <p:txBody>
            <a:bodyPr wrap="square">
              <a:spAutoFit/>
            </a:bodyPr>
            <a:lstStyle/>
            <a:p>
              <a:pPr algn="ctr" defTabSz="685783" fontAlgn="auto">
                <a:spcBef>
                  <a:spcPts val="0"/>
                </a:spcBef>
                <a:spcAft>
                  <a:spcPts val="0"/>
                </a:spcAft>
              </a:pPr>
              <a:r>
                <a:rPr lang="en-US" sz="900" b="0" i="1" dirty="0">
                  <a:solidFill>
                    <a:srgbClr val="E7E6E6">
                      <a:lumMod val="25000"/>
                    </a:srgbClr>
                  </a:solidFill>
                  <a:latin typeface="Calibri" panose="020F0502020204030204" pitchFamily="34" charset="0"/>
                  <a:ea typeface="+mn-ea"/>
                  <a:cs typeface="Calibri" panose="020F0502020204030204" pitchFamily="34" charset="0"/>
                </a:rPr>
                <a:t>Intelligent Module: Dynamic context driven dashboard which provides actionable insights</a:t>
              </a:r>
            </a:p>
          </p:txBody>
        </p:sp>
      </p:grpSp>
      <p:graphicFrame>
        <p:nvGraphicFramePr>
          <p:cNvPr id="7" name="Table 6"/>
          <p:cNvGraphicFramePr>
            <a:graphicFrameLocks noGrp="1"/>
          </p:cNvGraphicFramePr>
          <p:nvPr>
            <p:extLst/>
          </p:nvPr>
        </p:nvGraphicFramePr>
        <p:xfrm>
          <a:off x="-1" y="1052934"/>
          <a:ext cx="6482148" cy="3617348"/>
        </p:xfrm>
        <a:graphic>
          <a:graphicData uri="http://schemas.openxmlformats.org/drawingml/2006/table">
            <a:tbl>
              <a:tblPr firstRow="1" bandRow="1">
                <a:tableStyleId>{5C22544A-7EE6-4342-B048-85BDC9FD1C3A}</a:tableStyleId>
              </a:tblPr>
              <a:tblGrid>
                <a:gridCol w="3241074">
                  <a:extLst>
                    <a:ext uri="{9D8B030D-6E8A-4147-A177-3AD203B41FA5}">
                      <a16:colId xmlns:a16="http://schemas.microsoft.com/office/drawing/2014/main" val="826904373"/>
                    </a:ext>
                  </a:extLst>
                </a:gridCol>
                <a:gridCol w="3241074">
                  <a:extLst>
                    <a:ext uri="{9D8B030D-6E8A-4147-A177-3AD203B41FA5}">
                      <a16:colId xmlns:a16="http://schemas.microsoft.com/office/drawing/2014/main" val="533497554"/>
                    </a:ext>
                  </a:extLst>
                </a:gridCol>
              </a:tblGrid>
              <a:tr h="259021">
                <a:tc>
                  <a:txBody>
                    <a:bodyPr/>
                    <a:lstStyle/>
                    <a:p>
                      <a:pPr algn="ctr"/>
                      <a:r>
                        <a:rPr lang="en-US" sz="1000" dirty="0">
                          <a:latin typeface="Calibri" panose="020F0502020204030204" pitchFamily="34" charset="0"/>
                          <a:cs typeface="Calibri" panose="020F0502020204030204" pitchFamily="34" charset="0"/>
                        </a:rPr>
                        <a:t>CORE METRICS &amp; KPIs</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1000" dirty="0">
                          <a:latin typeface="Calibri" panose="020F0502020204030204" pitchFamily="34" charset="0"/>
                          <a:cs typeface="Calibri" panose="020F0502020204030204" pitchFamily="34" charset="0"/>
                        </a:rPr>
                        <a:t>SLA CANDIDATES</a:t>
                      </a:r>
                    </a:p>
                  </a:txBody>
                  <a:tcPr marL="68580" marR="68580" marT="34290" marB="3429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54328459"/>
                  </a:ext>
                </a:extLst>
              </a:tr>
              <a:tr h="2134681">
                <a:tc>
                  <a:txBody>
                    <a:bodyPr/>
                    <a:lstStyle/>
                    <a:p>
                      <a:pPr marL="171450" indent="-171450" defTabSz="684610">
                        <a:lnSpc>
                          <a:spcPct val="100000"/>
                        </a:lnSpc>
                        <a:spcBef>
                          <a:spcPts val="0"/>
                        </a:spcBef>
                        <a:spcAft>
                          <a:spcPts val="600"/>
                        </a:spcAft>
                        <a:buClr>
                          <a:srgbClr val="70AD47">
                            <a:lumMod val="50000"/>
                          </a:srgbClr>
                        </a:buClr>
                        <a:buFont typeface="Arial" panose="020B0604020202020204" pitchFamily="34" charset="0"/>
                        <a:buChar char="•"/>
                      </a:pPr>
                      <a:r>
                        <a:rPr lang="en-US" sz="1000" kern="1200" dirty="0">
                          <a:solidFill>
                            <a:schemeClr val="tx1"/>
                          </a:solidFill>
                          <a:latin typeface="Calibri" panose="020F0502020204030204" pitchFamily="34" charset="0"/>
                          <a:ea typeface="+mn-ea"/>
                          <a:cs typeface="Calibri" panose="020F0502020204030204" pitchFamily="34" charset="0"/>
                        </a:rPr>
                        <a:t>Test Coverage</a:t>
                      </a:r>
                    </a:p>
                    <a:p>
                      <a:pPr marL="171450" marR="0" lvl="0" indent="-171450" algn="l" defTabSz="684610" rtl="0" eaLnBrk="1" fontAlgn="auto" latinLnBrk="0" hangingPunct="1">
                        <a:lnSpc>
                          <a:spcPct val="100000"/>
                        </a:lnSpc>
                        <a:spcBef>
                          <a:spcPts val="0"/>
                        </a:spcBef>
                        <a:spcAft>
                          <a:spcPts val="600"/>
                        </a:spcAft>
                        <a:buClr>
                          <a:srgbClr val="70AD47">
                            <a:lumMod val="50000"/>
                          </a:srgbClr>
                        </a:buClr>
                        <a:buSzTx/>
                        <a:buFont typeface="Arial" panose="020B0604020202020204" pitchFamily="34" charset="0"/>
                        <a:buChar char="•"/>
                        <a:tabLst/>
                        <a:defRPr/>
                      </a:pPr>
                      <a:r>
                        <a:rPr lang="en-US" sz="1000" kern="1200" dirty="0">
                          <a:solidFill>
                            <a:schemeClr val="tx1"/>
                          </a:solidFill>
                          <a:latin typeface="Calibri" panose="020F0502020204030204" pitchFamily="34" charset="0"/>
                          <a:ea typeface="+mn-ea"/>
                          <a:cs typeface="Calibri" panose="020F0502020204030204" pitchFamily="34" charset="0"/>
                        </a:rPr>
                        <a:t>Defect Density</a:t>
                      </a:r>
                    </a:p>
                    <a:p>
                      <a:pPr marL="171450" indent="-171450" defTabSz="684610">
                        <a:lnSpc>
                          <a:spcPct val="100000"/>
                        </a:lnSpc>
                        <a:spcBef>
                          <a:spcPts val="0"/>
                        </a:spcBef>
                        <a:spcAft>
                          <a:spcPts val="600"/>
                        </a:spcAft>
                        <a:buClr>
                          <a:srgbClr val="70AD47">
                            <a:lumMod val="50000"/>
                          </a:srgbClr>
                        </a:buClr>
                        <a:buFont typeface="Arial" panose="020B0604020202020204" pitchFamily="34" charset="0"/>
                        <a:buChar char="•"/>
                      </a:pPr>
                      <a:r>
                        <a:rPr lang="en-US" sz="1000" kern="1200" dirty="0">
                          <a:solidFill>
                            <a:schemeClr val="tx1"/>
                          </a:solidFill>
                          <a:latin typeface="Calibri" panose="020F0502020204030204" pitchFamily="34" charset="0"/>
                          <a:ea typeface="+mn-ea"/>
                          <a:cs typeface="Calibri" panose="020F0502020204030204" pitchFamily="34" charset="0"/>
                        </a:rPr>
                        <a:t>Response Time Adherence</a:t>
                      </a:r>
                    </a:p>
                    <a:p>
                      <a:pPr marL="171450" marR="0" lvl="0" indent="-171450" algn="l" defTabSz="684610" rtl="0" eaLnBrk="1" fontAlgn="auto" latinLnBrk="0" hangingPunct="1">
                        <a:lnSpc>
                          <a:spcPct val="100000"/>
                        </a:lnSpc>
                        <a:spcBef>
                          <a:spcPts val="0"/>
                        </a:spcBef>
                        <a:spcAft>
                          <a:spcPts val="600"/>
                        </a:spcAft>
                        <a:buClr>
                          <a:srgbClr val="70AD47">
                            <a:lumMod val="50000"/>
                          </a:srgbClr>
                        </a:buClr>
                        <a:buSzTx/>
                        <a:buFont typeface="Arial" panose="020B0604020202020204" pitchFamily="34" charset="0"/>
                        <a:buChar char="•"/>
                        <a:tabLst/>
                        <a:defRPr/>
                      </a:pPr>
                      <a:r>
                        <a:rPr lang="en-US" sz="1000" kern="1200" dirty="0">
                          <a:solidFill>
                            <a:schemeClr val="tx1"/>
                          </a:solidFill>
                          <a:latin typeface="Calibri" panose="020F0502020204030204" pitchFamily="34" charset="0"/>
                          <a:ea typeface="+mn-ea"/>
                          <a:cs typeface="Calibri" panose="020F0502020204030204" pitchFamily="34" charset="0"/>
                        </a:rPr>
                        <a:t>Test Effectiveness</a:t>
                      </a:r>
                    </a:p>
                    <a:p>
                      <a:pPr marL="171450" marR="0" lvl="0" indent="-171450" algn="l" defTabSz="684610" rtl="0" eaLnBrk="1" fontAlgn="auto" latinLnBrk="0" hangingPunct="1">
                        <a:lnSpc>
                          <a:spcPct val="100000"/>
                        </a:lnSpc>
                        <a:spcBef>
                          <a:spcPts val="0"/>
                        </a:spcBef>
                        <a:spcAft>
                          <a:spcPts val="600"/>
                        </a:spcAft>
                        <a:buClr>
                          <a:srgbClr val="70AD47">
                            <a:lumMod val="50000"/>
                          </a:srgbClr>
                        </a:buClr>
                        <a:buSzTx/>
                        <a:buFont typeface="Arial" panose="020B0604020202020204" pitchFamily="34" charset="0"/>
                        <a:buChar char="•"/>
                        <a:tabLst/>
                        <a:defRPr/>
                      </a:pPr>
                      <a:r>
                        <a:rPr lang="en-US" sz="1000" dirty="0">
                          <a:solidFill>
                            <a:schemeClr val="tx1"/>
                          </a:solidFill>
                          <a:latin typeface="Calibri" panose="020F0502020204030204" pitchFamily="34" charset="0"/>
                          <a:cs typeface="Calibri" panose="020F0502020204030204" pitchFamily="34" charset="0"/>
                        </a:rPr>
                        <a:t>Defect Leakage (Across</a:t>
                      </a:r>
                      <a:r>
                        <a:rPr lang="en-US" sz="1000" baseline="0" dirty="0">
                          <a:solidFill>
                            <a:schemeClr val="tx1"/>
                          </a:solidFill>
                          <a:latin typeface="Calibri" panose="020F0502020204030204" pitchFamily="34" charset="0"/>
                          <a:cs typeface="Calibri" panose="020F0502020204030204" pitchFamily="34" charset="0"/>
                        </a:rPr>
                        <a:t> Phases)</a:t>
                      </a:r>
                      <a:endParaRPr lang="en-US" sz="1000" dirty="0">
                        <a:solidFill>
                          <a:schemeClr val="tx1"/>
                        </a:solidFill>
                        <a:latin typeface="Calibri" panose="020F0502020204030204" pitchFamily="34" charset="0"/>
                        <a:cs typeface="Calibri" panose="020F0502020204030204" pitchFamily="34" charset="0"/>
                      </a:endParaRPr>
                    </a:p>
                    <a:p>
                      <a:pPr marL="171450" marR="0" lvl="0" indent="-171450" algn="l" defTabSz="684610" rtl="0" eaLnBrk="1" fontAlgn="auto" latinLnBrk="0" hangingPunct="1">
                        <a:lnSpc>
                          <a:spcPct val="100000"/>
                        </a:lnSpc>
                        <a:spcBef>
                          <a:spcPts val="0"/>
                        </a:spcBef>
                        <a:spcAft>
                          <a:spcPts val="600"/>
                        </a:spcAft>
                        <a:buClr>
                          <a:srgbClr val="70AD47">
                            <a:lumMod val="50000"/>
                          </a:srgbClr>
                        </a:buClr>
                        <a:buSzTx/>
                        <a:buFont typeface="Arial" panose="020B0604020202020204" pitchFamily="34" charset="0"/>
                        <a:buChar char="•"/>
                        <a:tabLst/>
                        <a:defRPr/>
                      </a:pPr>
                      <a:r>
                        <a:rPr lang="en-US" sz="1000" kern="1200" dirty="0">
                          <a:solidFill>
                            <a:schemeClr val="tx1"/>
                          </a:solidFill>
                          <a:latin typeface="Calibri" panose="020F0502020204030204" pitchFamily="34" charset="0"/>
                          <a:ea typeface="+mn-ea"/>
                          <a:cs typeface="Calibri" panose="020F0502020204030204" pitchFamily="34" charset="0"/>
                        </a:rPr>
                        <a:t>Defect Removal Efficiency (</a:t>
                      </a:r>
                      <a:r>
                        <a:rPr lang="en-US" sz="1000" kern="1200" dirty="0" err="1">
                          <a:solidFill>
                            <a:schemeClr val="tx1"/>
                          </a:solidFill>
                          <a:latin typeface="Calibri" panose="020F0502020204030204" pitchFamily="34" charset="0"/>
                          <a:ea typeface="+mn-ea"/>
                          <a:cs typeface="Calibri" panose="020F0502020204030204" pitchFamily="34" charset="0"/>
                        </a:rPr>
                        <a:t>Sev</a:t>
                      </a:r>
                      <a:r>
                        <a:rPr lang="en-US" sz="1000" kern="1200" dirty="0">
                          <a:solidFill>
                            <a:schemeClr val="tx1"/>
                          </a:solidFill>
                          <a:latin typeface="Calibri" panose="020F0502020204030204" pitchFamily="34" charset="0"/>
                          <a:ea typeface="+mn-ea"/>
                          <a:cs typeface="Calibri" panose="020F0502020204030204" pitchFamily="34" charset="0"/>
                        </a:rPr>
                        <a:t> 1 &amp; 2)</a:t>
                      </a:r>
                    </a:p>
                    <a:p>
                      <a:pPr marL="171450" indent="-171450" defTabSz="684610">
                        <a:lnSpc>
                          <a:spcPct val="100000"/>
                        </a:lnSpc>
                        <a:spcBef>
                          <a:spcPts val="0"/>
                        </a:spcBef>
                        <a:spcAft>
                          <a:spcPts val="600"/>
                        </a:spcAft>
                        <a:buClr>
                          <a:srgbClr val="70AD47">
                            <a:lumMod val="50000"/>
                          </a:srgbClr>
                        </a:buClr>
                        <a:buFont typeface="Arial" panose="020B0604020202020204" pitchFamily="34" charset="0"/>
                        <a:buChar char="•"/>
                      </a:pPr>
                      <a:r>
                        <a:rPr lang="en-US" sz="1000" kern="1200" dirty="0">
                          <a:solidFill>
                            <a:schemeClr val="tx1"/>
                          </a:solidFill>
                          <a:latin typeface="Calibri" panose="020F0502020204030204" pitchFamily="34" charset="0"/>
                          <a:ea typeface="+mn-ea"/>
                          <a:cs typeface="Calibri" panose="020F0502020204030204" pitchFamily="34" charset="0"/>
                        </a:rPr>
                        <a:t>Defect Acceptance Rate</a:t>
                      </a:r>
                    </a:p>
                    <a:p>
                      <a:pPr marL="171450" indent="-171450" defTabSz="684610">
                        <a:lnSpc>
                          <a:spcPct val="100000"/>
                        </a:lnSpc>
                        <a:spcBef>
                          <a:spcPts val="0"/>
                        </a:spcBef>
                        <a:spcAft>
                          <a:spcPts val="600"/>
                        </a:spcAft>
                        <a:buClr>
                          <a:srgbClr val="70AD47">
                            <a:lumMod val="50000"/>
                          </a:srgbClr>
                        </a:buClr>
                        <a:buFont typeface="Arial" panose="020B0604020202020204" pitchFamily="34" charset="0"/>
                        <a:buChar char="•"/>
                      </a:pPr>
                      <a:r>
                        <a:rPr lang="en-US" sz="1000" kern="1200" dirty="0">
                          <a:solidFill>
                            <a:schemeClr val="tx1"/>
                          </a:solidFill>
                          <a:latin typeface="Calibri" panose="020F0502020204030204" pitchFamily="34" charset="0"/>
                          <a:ea typeface="+mn-ea"/>
                          <a:cs typeface="Calibri" panose="020F0502020204030204" pitchFamily="34" charset="0"/>
                        </a:rPr>
                        <a:t>Test Productivity (Design &amp; Execution)</a:t>
                      </a:r>
                    </a:p>
                  </a:txBody>
                  <a:tcPr marL="68580" marR="68580" marT="34290" marB="3429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lgn="l" defTabSz="684610" rtl="0" eaLnBrk="1" latinLnBrk="0" hangingPunct="1">
                        <a:lnSpc>
                          <a:spcPct val="100000"/>
                        </a:lnSpc>
                        <a:spcBef>
                          <a:spcPts val="0"/>
                        </a:spcBef>
                        <a:spcAft>
                          <a:spcPts val="600"/>
                        </a:spcAft>
                        <a:buClr>
                          <a:srgbClr val="70AD47">
                            <a:lumMod val="50000"/>
                          </a:srgbClr>
                        </a:buClr>
                        <a:buFont typeface="Arial" panose="020B0604020202020204" pitchFamily="34" charset="0"/>
                        <a:buChar char="•"/>
                      </a:pPr>
                      <a:r>
                        <a:rPr lang="en-US" sz="1000" kern="1200" dirty="0">
                          <a:solidFill>
                            <a:schemeClr val="tx1"/>
                          </a:solidFill>
                          <a:latin typeface="Calibri" panose="020F0502020204030204" pitchFamily="34" charset="0"/>
                          <a:ea typeface="+mn-ea"/>
                          <a:cs typeface="Calibri" panose="020F0502020204030204" pitchFamily="34" charset="0"/>
                        </a:rPr>
                        <a:t>Defect Leakage into Production</a:t>
                      </a:r>
                    </a:p>
                    <a:p>
                      <a:pPr marL="171450" indent="-171450" algn="l" defTabSz="684610" rtl="0" eaLnBrk="1" latinLnBrk="0" hangingPunct="1">
                        <a:lnSpc>
                          <a:spcPct val="100000"/>
                        </a:lnSpc>
                        <a:spcBef>
                          <a:spcPts val="0"/>
                        </a:spcBef>
                        <a:spcAft>
                          <a:spcPts val="600"/>
                        </a:spcAft>
                        <a:buClr>
                          <a:srgbClr val="70AD47">
                            <a:lumMod val="50000"/>
                          </a:srgbClr>
                        </a:buClr>
                        <a:buFont typeface="Arial" panose="020B0604020202020204" pitchFamily="34" charset="0"/>
                        <a:buChar char="•"/>
                      </a:pPr>
                      <a:r>
                        <a:rPr lang="en-US" sz="1000" kern="1200" dirty="0">
                          <a:solidFill>
                            <a:schemeClr val="tx1"/>
                          </a:solidFill>
                          <a:latin typeface="Calibri" panose="020F0502020204030204" pitchFamily="34" charset="0"/>
                          <a:ea typeface="+mn-ea"/>
                          <a:cs typeface="Calibri" panose="020F0502020204030204" pitchFamily="34" charset="0"/>
                        </a:rPr>
                        <a:t>Schedule Variance</a:t>
                      </a:r>
                    </a:p>
                    <a:p>
                      <a:pPr marL="171450" indent="-171450" algn="l" defTabSz="684610" rtl="0" eaLnBrk="1" latinLnBrk="0" hangingPunct="1">
                        <a:lnSpc>
                          <a:spcPct val="100000"/>
                        </a:lnSpc>
                        <a:spcBef>
                          <a:spcPts val="0"/>
                        </a:spcBef>
                        <a:spcAft>
                          <a:spcPts val="600"/>
                        </a:spcAft>
                        <a:buClr>
                          <a:srgbClr val="70AD47">
                            <a:lumMod val="50000"/>
                          </a:srgbClr>
                        </a:buClr>
                        <a:buFont typeface="Arial" panose="020B0604020202020204" pitchFamily="34" charset="0"/>
                        <a:buChar char="•"/>
                      </a:pPr>
                      <a:r>
                        <a:rPr lang="en-US" sz="1000" kern="1200" dirty="0">
                          <a:solidFill>
                            <a:schemeClr val="tx1"/>
                          </a:solidFill>
                          <a:latin typeface="Calibri" panose="020F0502020204030204" pitchFamily="34" charset="0"/>
                          <a:ea typeface="+mn-ea"/>
                          <a:cs typeface="Calibri" panose="020F0502020204030204" pitchFamily="34" charset="0"/>
                        </a:rPr>
                        <a:t>% Regression Automation Coverage</a:t>
                      </a:r>
                    </a:p>
                  </a:txBody>
                  <a:tcPr marL="68580" marR="68580" marT="34290" marB="3429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58472683"/>
                  </a:ext>
                </a:extLst>
              </a:tr>
              <a:tr h="1223646">
                <a:tc>
                  <a:txBody>
                    <a:bodyPr/>
                    <a:lstStyle/>
                    <a:p>
                      <a:pPr marL="171450" indent="-171450" algn="l">
                        <a:spcAft>
                          <a:spcPts val="600"/>
                        </a:spcAft>
                        <a:buFont typeface="Arial" panose="020B0604020202020204" pitchFamily="34" charset="0"/>
                        <a:buChar char="•"/>
                      </a:pPr>
                      <a:r>
                        <a:rPr lang="en-US" sz="900" i="1" baseline="0" dirty="0">
                          <a:latin typeface="Calibri" panose="020F0502020204030204" pitchFamily="34" charset="0"/>
                          <a:cs typeface="Calibri" panose="020F0502020204030204" pitchFamily="34" charset="0"/>
                        </a:rPr>
                        <a:t>Metrics &amp; reporting frameworks will be defined with Signet stakeholders during Land Safe phase</a:t>
                      </a:r>
                      <a:endParaRPr lang="en-US" sz="900" i="1" dirty="0">
                        <a:latin typeface="Calibri" panose="020F0502020204030204" pitchFamily="34" charset="0"/>
                        <a:cs typeface="Calibri" panose="020F0502020204030204" pitchFamily="34" charset="0"/>
                      </a:endParaRPr>
                    </a:p>
                    <a:p>
                      <a:pPr marL="171450" indent="-171450" algn="l">
                        <a:spcAft>
                          <a:spcPts val="600"/>
                        </a:spcAft>
                        <a:buFont typeface="Arial" panose="020B0604020202020204" pitchFamily="34" charset="0"/>
                        <a:buChar char="•"/>
                      </a:pPr>
                      <a:r>
                        <a:rPr lang="en-US" sz="900" i="1" dirty="0">
                          <a:latin typeface="Calibri" panose="020F0502020204030204" pitchFamily="34" charset="0"/>
                          <a:cs typeface="Calibri" panose="020F0502020204030204" pitchFamily="34" charset="0"/>
                        </a:rPr>
                        <a:t>Metrics</a:t>
                      </a:r>
                      <a:r>
                        <a:rPr lang="en-US" sz="900" i="1" baseline="0" dirty="0">
                          <a:latin typeface="Calibri" panose="020F0502020204030204" pitchFamily="34" charset="0"/>
                          <a:cs typeface="Calibri" panose="020F0502020204030204" pitchFamily="34" charset="0"/>
                        </a:rPr>
                        <a:t> baselined during Land Safe phase with aid of existing toolsets &amp; historical data </a:t>
                      </a:r>
                    </a:p>
                    <a:p>
                      <a:pPr marL="171450" indent="-171450" algn="l">
                        <a:spcAft>
                          <a:spcPts val="600"/>
                        </a:spcAft>
                        <a:buFont typeface="Arial" panose="020B0604020202020204" pitchFamily="34" charset="0"/>
                        <a:buChar char="•"/>
                      </a:pPr>
                      <a:r>
                        <a:rPr lang="en-US" sz="900" i="1" baseline="0" dirty="0">
                          <a:latin typeface="Calibri" panose="020F0502020204030204" pitchFamily="34" charset="0"/>
                          <a:cs typeface="Calibri" panose="020F0502020204030204" pitchFamily="34" charset="0"/>
                        </a:rPr>
                        <a:t>Setup Intelligent Dashboards for transparent enterprise reporting</a:t>
                      </a:r>
                    </a:p>
                  </a:txBody>
                  <a:tcPr marL="68580" marR="68580" marT="34290" marB="3429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marL="171450" indent="-171450" algn="l">
                        <a:spcAft>
                          <a:spcPts val="600"/>
                        </a:spcAft>
                        <a:buFont typeface="Arial" panose="020B0604020202020204" pitchFamily="34" charset="0"/>
                        <a:buChar char="•"/>
                      </a:pPr>
                      <a:r>
                        <a:rPr lang="en-US" sz="900" i="1" dirty="0">
                          <a:latin typeface="Calibri" panose="020F0502020204030204" pitchFamily="34" charset="0"/>
                          <a:cs typeface="Calibri" panose="020F0502020204030204" pitchFamily="34" charset="0"/>
                        </a:rPr>
                        <a:t>SLA framework rolled out in Run Better phase</a:t>
                      </a:r>
                      <a:r>
                        <a:rPr lang="en-US" sz="900" i="1" baseline="0" dirty="0">
                          <a:latin typeface="Calibri" panose="020F0502020204030204" pitchFamily="34" charset="0"/>
                          <a:cs typeface="Calibri" panose="020F0502020204030204" pitchFamily="34" charset="0"/>
                        </a:rPr>
                        <a:t> </a:t>
                      </a:r>
                    </a:p>
                    <a:p>
                      <a:pPr marL="171450" indent="-171450" algn="l">
                        <a:spcAft>
                          <a:spcPts val="600"/>
                        </a:spcAft>
                        <a:buFont typeface="Arial" panose="020B0604020202020204" pitchFamily="34" charset="0"/>
                        <a:buChar char="•"/>
                      </a:pPr>
                      <a:r>
                        <a:rPr lang="en-US" sz="900" i="1" baseline="0" dirty="0">
                          <a:latin typeface="Calibri" panose="020F0502020204030204" pitchFamily="34" charset="0"/>
                          <a:cs typeface="Calibri" panose="020F0502020204030204" pitchFamily="34" charset="0"/>
                        </a:rPr>
                        <a:t>Evolve to risk reward model linked to SLAs in Run Better / Different phase </a:t>
                      </a:r>
                      <a:endParaRPr lang="en-US" sz="900" i="1" dirty="0">
                        <a:latin typeface="Calibri" panose="020F0502020204030204" pitchFamily="34" charset="0"/>
                        <a:cs typeface="Calibri" panose="020F0502020204030204" pitchFamily="34" charset="0"/>
                      </a:endParaRPr>
                    </a:p>
                  </a:txBody>
                  <a:tcPr marL="68580" marR="68580" marT="34290" marB="3429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87093851"/>
                  </a:ext>
                </a:extLst>
              </a:tr>
            </a:tbl>
          </a:graphicData>
        </a:graphic>
      </p:graphicFrame>
    </p:spTree>
    <p:extLst>
      <p:ext uri="{BB962C8B-B14F-4D97-AF65-F5344CB8AC3E}">
        <p14:creationId xmlns:p14="http://schemas.microsoft.com/office/powerpoint/2010/main" val="2153490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CARTS - </a:t>
            </a:r>
            <a:r>
              <a:rPr lang="en-US" dirty="0" err="1"/>
              <a:t>CAche</a:t>
            </a:r>
            <a:r>
              <a:rPr lang="en-US" dirty="0"/>
              <a:t> of Re-usable Test Scenarios</a:t>
            </a:r>
          </a:p>
        </p:txBody>
      </p:sp>
      <p:pic>
        <p:nvPicPr>
          <p:cNvPr id="3" name="Picture 2"/>
          <p:cNvPicPr>
            <a:picLocks noChangeAspect="1"/>
          </p:cNvPicPr>
          <p:nvPr/>
        </p:nvPicPr>
        <p:blipFill>
          <a:blip r:embed="rId2"/>
          <a:stretch>
            <a:fillRect/>
          </a:stretch>
        </p:blipFill>
        <p:spPr>
          <a:xfrm>
            <a:off x="37930" y="2942118"/>
            <a:ext cx="2242521" cy="1166487"/>
          </a:xfrm>
          <a:prstGeom prst="rect">
            <a:avLst/>
          </a:prstGeom>
        </p:spPr>
      </p:pic>
      <p:sp>
        <p:nvSpPr>
          <p:cNvPr id="5" name="Text Box 83"/>
          <p:cNvSpPr txBox="1">
            <a:spLocks noChangeArrowheads="1"/>
          </p:cNvSpPr>
          <p:nvPr/>
        </p:nvSpPr>
        <p:spPr bwMode="auto">
          <a:xfrm>
            <a:off x="7704836" y="2287858"/>
            <a:ext cx="1358900" cy="714042"/>
          </a:xfrm>
          <a:prstGeom prst="rect">
            <a:avLst/>
          </a:prstGeom>
          <a:noFill/>
          <a:ln w="9525">
            <a:noFill/>
            <a:miter lim="800000"/>
            <a:headEnd/>
            <a:tailEnd/>
          </a:ln>
        </p:spPr>
        <p:txBody>
          <a:bodyP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Don’t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Re-Invent</a:t>
            </a:r>
            <a:r>
              <a:rPr kumimoji="0" lang="en-US" sz="1200" b="0" i="0" u="none" strike="noStrike" kern="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           </a:t>
            </a:r>
          </a:p>
          <a:p>
            <a:pPr marL="0" marR="0" lvl="0" indent="0" algn="l" defTabSz="685800" rtl="0" eaLnBrk="1" fontAlgn="auto" latinLnBrk="0" hangingPunct="1">
              <a:lnSpc>
                <a:spcPct val="7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          the             </a:t>
            </a:r>
            <a:endParaRPr kumimoji="0" lang="en-US" sz="2400" b="0" i="0" u="none" strike="noStrike" kern="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endParaRPr>
          </a:p>
        </p:txBody>
      </p:sp>
      <p:pic>
        <p:nvPicPr>
          <p:cNvPr id="6" name="Picture 4" descr="C:\Users\201201\AppData\Local\Microsoft\Windows\Temporary Internet Files\Content.Outlook\JHD5JLXP\FreeGreatPicture com-30892-phone.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1759" y="1760433"/>
            <a:ext cx="365760" cy="274320"/>
          </a:xfrm>
          <a:prstGeom prst="roundRect">
            <a:avLst>
              <a:gd name="adj" fmla="val 8594"/>
            </a:avLst>
          </a:prstGeom>
          <a:solidFill>
            <a:srgbClr val="FFFFFF">
              <a:shade val="85000"/>
            </a:srgbClr>
          </a:solidFill>
          <a:ln>
            <a:solidFill>
              <a:srgbClr val="00B0F0"/>
            </a:solidFill>
          </a:ln>
          <a:effectLst/>
          <a:extLst/>
        </p:spPr>
      </p:pic>
      <p:pic>
        <p:nvPicPr>
          <p:cNvPr id="7" name="Picture 5" descr="C:\Users\201201\AppData\Local\Microsoft\Windows\Temporary Internet Files\Content.Outlook\JHD5JLXP\FreeGreatPicture com-1549-hd-express-transportation-picture.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51956" y="2310915"/>
            <a:ext cx="365760" cy="274644"/>
          </a:xfrm>
          <a:prstGeom prst="roundRect">
            <a:avLst>
              <a:gd name="adj" fmla="val 8594"/>
            </a:avLst>
          </a:prstGeom>
          <a:solidFill>
            <a:srgbClr val="FFFFFF">
              <a:shade val="85000"/>
            </a:srgbClr>
          </a:solidFill>
          <a:ln>
            <a:solidFill>
              <a:srgbClr val="00B0F0"/>
            </a:solidFill>
          </a:ln>
          <a:effectLst/>
          <a:extLst/>
        </p:spPr>
      </p:pic>
      <p:pic>
        <p:nvPicPr>
          <p:cNvPr id="8" name="Picture 3" descr="C:\Users\201201\AppData\Local\Microsoft\Windows\Temporary Internet Files\Content.Outlook\JHD5JLXP\inventek_point_of_sale_large copy (2).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116068" y="1744159"/>
            <a:ext cx="365760" cy="265872"/>
          </a:xfrm>
          <a:prstGeom prst="roundRect">
            <a:avLst>
              <a:gd name="adj" fmla="val 8594"/>
            </a:avLst>
          </a:prstGeom>
          <a:solidFill>
            <a:srgbClr val="FFFFFF">
              <a:shade val="85000"/>
            </a:srgbClr>
          </a:solidFill>
          <a:ln>
            <a:solidFill>
              <a:srgbClr val="00B0F0"/>
            </a:solidFill>
          </a:ln>
          <a:effectLst/>
          <a:extLst/>
        </p:spPr>
      </p:pic>
      <p:pic>
        <p:nvPicPr>
          <p:cNvPr id="9" name="Picture 2" descr="C:\Users\280329\Desktop\warehousess.jp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823970" y="1790921"/>
            <a:ext cx="363340" cy="274320"/>
          </a:xfrm>
          <a:prstGeom prst="roundRect">
            <a:avLst>
              <a:gd name="adj" fmla="val 8594"/>
            </a:avLst>
          </a:prstGeom>
          <a:solidFill>
            <a:srgbClr val="FFFFFF">
              <a:shade val="85000"/>
            </a:srgbClr>
          </a:solidFill>
          <a:ln>
            <a:solidFill>
              <a:srgbClr val="00B0F0"/>
            </a:solidFill>
          </a:ln>
          <a:effectLst/>
          <a:extLst/>
        </p:spPr>
      </p:pic>
      <p:pic>
        <p:nvPicPr>
          <p:cNvPr id="10" name="Picture 2" descr="C:\Users\201201\AppData\Local\Microsoft\Windows\Temporary Internet Files\Content.Outlook\JHD5JLXP\FreeGreatPicture com-31079-truck-lorry.jp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1635421" y="1228709"/>
            <a:ext cx="377098" cy="325631"/>
          </a:xfrm>
          <a:prstGeom prst="roundRect">
            <a:avLst>
              <a:gd name="adj" fmla="val 8594"/>
            </a:avLst>
          </a:prstGeom>
          <a:solidFill>
            <a:srgbClr val="FFFFFF">
              <a:shade val="85000"/>
            </a:srgbClr>
          </a:solidFill>
          <a:ln>
            <a:solidFill>
              <a:srgbClr val="00B0F0"/>
            </a:solidFill>
          </a:ln>
          <a:effectLst/>
          <a:extLst/>
        </p:spPr>
      </p:pic>
      <p:pic>
        <p:nvPicPr>
          <p:cNvPr id="11" name="Picture 3" descr="C:\Users\201201\AppData\Local\Microsoft\Windows\Temporary Internet Files\Content.Outlook\JHD5JLXP\FreeGreatPicture com-30445-cart-security-code.jp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125995" y="1034225"/>
            <a:ext cx="365760" cy="274536"/>
          </a:xfrm>
          <a:prstGeom prst="roundRect">
            <a:avLst>
              <a:gd name="adj" fmla="val 8594"/>
            </a:avLst>
          </a:prstGeom>
          <a:solidFill>
            <a:srgbClr val="FFFFFF">
              <a:shade val="85000"/>
            </a:srgbClr>
          </a:solidFill>
          <a:ln>
            <a:solidFill>
              <a:srgbClr val="00B0F0"/>
            </a:solidFill>
          </a:ln>
          <a:effectLst/>
          <a:extLst/>
        </p:spPr>
      </p:pic>
      <p:pic>
        <p:nvPicPr>
          <p:cNvPr id="12" name="Picture 3" descr="C:\Users\201201\AppData\Local\Microsoft\Windows\Temporary Internet Files\Content.Outlook\JHD5JLXP\FreeGreatPicture com-30603-shopping.jp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599216" y="1242710"/>
            <a:ext cx="365760" cy="274568"/>
          </a:xfrm>
          <a:prstGeom prst="roundRect">
            <a:avLst>
              <a:gd name="adj" fmla="val 8594"/>
            </a:avLst>
          </a:prstGeom>
          <a:solidFill>
            <a:srgbClr val="FFFFFF">
              <a:shade val="85000"/>
            </a:srgbClr>
          </a:solidFill>
          <a:ln>
            <a:solidFill>
              <a:srgbClr val="00B0F0"/>
            </a:solidFill>
          </a:ln>
          <a:effectLst/>
          <a:extLst/>
        </p:spPr>
      </p:pic>
      <p:sp>
        <p:nvSpPr>
          <p:cNvPr id="13" name="TextBox 117"/>
          <p:cNvSpPr txBox="1">
            <a:spLocks noChangeArrowheads="1"/>
          </p:cNvSpPr>
          <p:nvPr/>
        </p:nvSpPr>
        <p:spPr bwMode="auto">
          <a:xfrm>
            <a:off x="1577086" y="1002979"/>
            <a:ext cx="5492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en-US" sz="900" b="0" i="1" u="none" strike="noStrike" kern="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TMS</a:t>
            </a:r>
          </a:p>
        </p:txBody>
      </p:sp>
      <p:sp>
        <p:nvSpPr>
          <p:cNvPr id="14" name="TextBox 118"/>
          <p:cNvSpPr txBox="1">
            <a:spLocks noChangeArrowheads="1"/>
          </p:cNvSpPr>
          <p:nvPr/>
        </p:nvSpPr>
        <p:spPr bwMode="auto">
          <a:xfrm>
            <a:off x="838899" y="850579"/>
            <a:ext cx="9858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en-US" sz="900" b="0" i="1" u="none" strike="noStrike" kern="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Ecommerce</a:t>
            </a:r>
          </a:p>
        </p:txBody>
      </p:sp>
      <p:sp>
        <p:nvSpPr>
          <p:cNvPr id="15" name="TextBox 119"/>
          <p:cNvSpPr txBox="1">
            <a:spLocks noChangeArrowheads="1"/>
          </p:cNvSpPr>
          <p:nvPr/>
        </p:nvSpPr>
        <p:spPr bwMode="auto">
          <a:xfrm>
            <a:off x="373761" y="1002979"/>
            <a:ext cx="8540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en-US" sz="900" b="0" i="1" u="none" strike="noStrike" kern="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Oracle</a:t>
            </a:r>
          </a:p>
        </p:txBody>
      </p:sp>
      <p:sp>
        <p:nvSpPr>
          <p:cNvPr id="16" name="TextBox 120"/>
          <p:cNvSpPr txBox="1">
            <a:spLocks noChangeArrowheads="1"/>
          </p:cNvSpPr>
          <p:nvPr/>
        </p:nvSpPr>
        <p:spPr bwMode="auto">
          <a:xfrm>
            <a:off x="327724" y="1536379"/>
            <a:ext cx="7318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en-US" sz="900" b="0" i="1" u="none" strike="noStrike" kern="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Mobile</a:t>
            </a:r>
          </a:p>
        </p:txBody>
      </p:sp>
      <p:pic>
        <p:nvPicPr>
          <p:cNvPr id="17" name="Picture 3" descr="D:\Old desktop data\Hari\CARTS\Recent images for CARTS portal\Loyalty\men-shaking-hands.jp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1148777" y="2503846"/>
            <a:ext cx="365760" cy="278012"/>
          </a:xfrm>
          <a:prstGeom prst="roundRect">
            <a:avLst>
              <a:gd name="adj" fmla="val 8594"/>
            </a:avLst>
          </a:prstGeom>
          <a:solidFill>
            <a:srgbClr val="FFFFFF">
              <a:shade val="85000"/>
            </a:srgbClr>
          </a:solidFill>
          <a:ln>
            <a:solidFill>
              <a:srgbClr val="00B0F0"/>
            </a:solidFill>
          </a:ln>
          <a:effectLst/>
          <a:extLst/>
        </p:spPr>
      </p:pic>
      <p:sp>
        <p:nvSpPr>
          <p:cNvPr id="18" name="TextBox 122"/>
          <p:cNvSpPr txBox="1">
            <a:spLocks noChangeArrowheads="1"/>
          </p:cNvSpPr>
          <p:nvPr/>
        </p:nvSpPr>
        <p:spPr bwMode="auto">
          <a:xfrm>
            <a:off x="1057974" y="1536379"/>
            <a:ext cx="54768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en-US" sz="900" b="0" i="1" u="none" strike="noStrike" kern="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POS</a:t>
            </a:r>
          </a:p>
        </p:txBody>
      </p:sp>
      <p:pic>
        <p:nvPicPr>
          <p:cNvPr id="19" name="Picture 5" descr="D:\Old desktop data\Hari\CARTS\Recent images for CARTS portal\Product Life cycle management (PLM)\agile.jpg"/>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1660341" y="2324457"/>
            <a:ext cx="352178" cy="290198"/>
          </a:xfrm>
          <a:prstGeom prst="roundRect">
            <a:avLst>
              <a:gd name="adj" fmla="val 8594"/>
            </a:avLst>
          </a:prstGeom>
          <a:solidFill>
            <a:srgbClr val="FFFFFF">
              <a:shade val="85000"/>
            </a:srgbClr>
          </a:solidFill>
          <a:ln>
            <a:solidFill>
              <a:srgbClr val="00B0F0"/>
            </a:solidFill>
          </a:ln>
          <a:effectLst/>
          <a:extLst/>
        </p:spPr>
      </p:pic>
      <p:sp>
        <p:nvSpPr>
          <p:cNvPr id="20" name="TextBox 124"/>
          <p:cNvSpPr txBox="1">
            <a:spLocks noChangeArrowheads="1"/>
          </p:cNvSpPr>
          <p:nvPr/>
        </p:nvSpPr>
        <p:spPr bwMode="auto">
          <a:xfrm>
            <a:off x="1745361" y="1536379"/>
            <a:ext cx="5492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en-US" sz="900" b="0" i="1" u="none" strike="noStrike" kern="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WMS</a:t>
            </a:r>
          </a:p>
        </p:txBody>
      </p:sp>
      <p:sp>
        <p:nvSpPr>
          <p:cNvPr id="21" name="TextBox 125"/>
          <p:cNvSpPr txBox="1">
            <a:spLocks noChangeArrowheads="1"/>
          </p:cNvSpPr>
          <p:nvPr/>
        </p:nvSpPr>
        <p:spPr bwMode="auto">
          <a:xfrm>
            <a:off x="586486" y="2069779"/>
            <a:ext cx="5492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en-US" sz="900" b="0" i="1" u="none" strike="noStrike" kern="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OMS</a:t>
            </a:r>
          </a:p>
        </p:txBody>
      </p:sp>
      <p:sp>
        <p:nvSpPr>
          <p:cNvPr id="22" name="TextBox 126"/>
          <p:cNvSpPr txBox="1">
            <a:spLocks noChangeArrowheads="1"/>
          </p:cNvSpPr>
          <p:nvPr/>
        </p:nvSpPr>
        <p:spPr bwMode="auto">
          <a:xfrm>
            <a:off x="942086" y="2269804"/>
            <a:ext cx="77946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en-US" sz="900" b="0" i="1" u="none" strike="noStrike" kern="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Loyalty</a:t>
            </a:r>
          </a:p>
        </p:txBody>
      </p:sp>
      <p:sp>
        <p:nvSpPr>
          <p:cNvPr id="23" name="TextBox 127"/>
          <p:cNvSpPr txBox="1">
            <a:spLocks noChangeArrowheads="1"/>
          </p:cNvSpPr>
          <p:nvPr/>
        </p:nvSpPr>
        <p:spPr bwMode="auto">
          <a:xfrm>
            <a:off x="1592961" y="2069779"/>
            <a:ext cx="4572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altLang="en-US" sz="900" b="0" i="1" u="none" strike="noStrike" kern="0" cap="none" spc="0" normalizeH="0" baseline="0" noProof="0" dirty="0">
                <a:ln>
                  <a:noFill/>
                </a:ln>
                <a:solidFill>
                  <a:srgbClr val="00B0F0"/>
                </a:solidFill>
                <a:effectLst/>
                <a:uLnTx/>
                <a:uFillTx/>
                <a:latin typeface="Calibri" panose="020F0502020204030204" pitchFamily="34" charset="0"/>
                <a:ea typeface="+mn-ea"/>
                <a:cs typeface="Calibri" panose="020F0502020204030204" pitchFamily="34" charset="0"/>
              </a:rPr>
              <a:t>PLM</a:t>
            </a:r>
          </a:p>
        </p:txBody>
      </p:sp>
      <p:pic>
        <p:nvPicPr>
          <p:cNvPr id="24" name="Picture 3" descr="C:\Users\128292\Pictures\Wheel1.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401381" y="2818745"/>
            <a:ext cx="365985" cy="328946"/>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cxnSp>
        <p:nvCxnSpPr>
          <p:cNvPr id="25" name="Straight Connector 24"/>
          <p:cNvCxnSpPr/>
          <p:nvPr/>
        </p:nvCxnSpPr>
        <p:spPr>
          <a:xfrm>
            <a:off x="2888361" y="664842"/>
            <a:ext cx="0" cy="2159000"/>
          </a:xfrm>
          <a:prstGeom prst="line">
            <a:avLst/>
          </a:prstGeom>
          <a:noFill/>
          <a:ln w="15875" cap="flat" cmpd="sng" algn="ctr">
            <a:solidFill>
              <a:sysClr val="window" lastClr="FFFFFF">
                <a:lumMod val="65000"/>
              </a:sysClr>
            </a:solidFill>
            <a:prstDash val="dash"/>
          </a:ln>
          <a:effectLst/>
        </p:spPr>
      </p:cxnSp>
      <p:cxnSp>
        <p:nvCxnSpPr>
          <p:cNvPr id="26" name="Straight Connector 25"/>
          <p:cNvCxnSpPr/>
          <p:nvPr/>
        </p:nvCxnSpPr>
        <p:spPr>
          <a:xfrm>
            <a:off x="5631561" y="690242"/>
            <a:ext cx="0" cy="2157412"/>
          </a:xfrm>
          <a:prstGeom prst="line">
            <a:avLst/>
          </a:prstGeom>
          <a:noFill/>
          <a:ln w="15875" cap="flat" cmpd="sng" algn="ctr">
            <a:solidFill>
              <a:sysClr val="window" lastClr="FFFFFF">
                <a:lumMod val="65000"/>
              </a:sysClr>
            </a:solidFill>
            <a:prstDash val="dash"/>
          </a:ln>
          <a:effectLst/>
        </p:spPr>
      </p:cxnSp>
      <p:sp>
        <p:nvSpPr>
          <p:cNvPr id="27" name="TextBox 131"/>
          <p:cNvSpPr txBox="1">
            <a:spLocks noChangeArrowheads="1"/>
          </p:cNvSpPr>
          <p:nvPr/>
        </p:nvSpPr>
        <p:spPr bwMode="auto">
          <a:xfrm>
            <a:off x="3040761" y="464779"/>
            <a:ext cx="2338388"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t>Reusable scenarios for key </a:t>
            </a:r>
            <a:br>
              <a:rPr kumimoji="0" lang="en-US" altLang="en-US" sz="1100" b="1" i="0"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br>
            <a:r>
              <a:rPr lang="en-US" altLang="en-US" sz="1100" kern="0" dirty="0">
                <a:solidFill>
                  <a:srgbClr val="00B050"/>
                </a:solidFill>
                <a:latin typeface="Calibri" panose="020F0502020204030204" pitchFamily="34" charset="0"/>
                <a:ea typeface="+mn-ea"/>
                <a:cs typeface="Calibri" panose="020F0502020204030204" pitchFamily="34" charset="0"/>
              </a:rPr>
              <a:t>IMS </a:t>
            </a:r>
            <a:r>
              <a:rPr kumimoji="0" lang="en-US" altLang="en-US" sz="1200" b="1" i="0" u="none" strike="noStrike" kern="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Modules</a:t>
            </a:r>
            <a:endParaRPr kumimoji="0" lang="en-US" altLang="en-US" sz="700" b="1" i="0" u="none" strike="noStrike" kern="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endParaRPr>
          </a:p>
        </p:txBody>
      </p:sp>
      <p:sp>
        <p:nvSpPr>
          <p:cNvPr id="28" name="TextBox 132"/>
          <p:cNvSpPr txBox="1">
            <a:spLocks noChangeArrowheads="1"/>
          </p:cNvSpPr>
          <p:nvPr/>
        </p:nvSpPr>
        <p:spPr bwMode="auto">
          <a:xfrm>
            <a:off x="68961" y="464779"/>
            <a:ext cx="2509838"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t>Cutting across different</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Retail technology areas</a:t>
            </a:r>
            <a:endParaRPr kumimoji="0" lang="en-US" altLang="en-US" sz="700" b="1" i="0" u="none" strike="noStrike" kern="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endParaRPr>
          </a:p>
        </p:txBody>
      </p:sp>
      <p:sp>
        <p:nvSpPr>
          <p:cNvPr id="29" name="TextBox 133"/>
          <p:cNvSpPr txBox="1">
            <a:spLocks noChangeArrowheads="1"/>
          </p:cNvSpPr>
          <p:nvPr/>
        </p:nvSpPr>
        <p:spPr bwMode="auto">
          <a:xfrm>
            <a:off x="5722049" y="464779"/>
            <a:ext cx="306863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Process based </a:t>
            </a:r>
            <a:r>
              <a:rPr kumimoji="0" lang="en-US" altLang="en-US" sz="1100" b="1" i="0"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t>assets that bring productivity from Day 1</a:t>
            </a:r>
          </a:p>
        </p:txBody>
      </p:sp>
      <p:sp>
        <p:nvSpPr>
          <p:cNvPr id="30" name="Rectangle 134"/>
          <p:cNvSpPr>
            <a:spLocks noChangeArrowheads="1"/>
          </p:cNvSpPr>
          <p:nvPr/>
        </p:nvSpPr>
        <p:spPr bwMode="auto">
          <a:xfrm>
            <a:off x="6284858" y="803930"/>
            <a:ext cx="276008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marL="0" marR="0" lvl="1" indent="0" algn="l" defTabSz="685800" rtl="0" eaLnBrk="1" fontAlgn="auto" latinLnBrk="0" hangingPunct="1">
              <a:lnSpc>
                <a:spcPct val="100000"/>
              </a:lnSpc>
              <a:spcBef>
                <a:spcPts val="0"/>
              </a:spcBef>
              <a:spcAft>
                <a:spcPts val="600"/>
              </a:spcAft>
              <a:buClrTx/>
              <a:buSzTx/>
              <a:buFontTx/>
              <a:buNone/>
              <a:tabLst/>
              <a:defRPr/>
            </a:pPr>
            <a:r>
              <a:rPr lang="en-US" altLang="en-US" sz="900" i="1" kern="0" dirty="0">
                <a:solidFill>
                  <a:srgbClr val="7F7F7F"/>
                </a:solidFill>
                <a:latin typeface="Calibri" panose="020F0502020204030204" pitchFamily="34" charset="0"/>
                <a:ea typeface="+mn-ea"/>
                <a:cs typeface="Calibri" panose="020F0502020204030204" pitchFamily="34" charset="0"/>
              </a:rPr>
              <a:t>18,0</a:t>
            </a:r>
            <a:r>
              <a:rPr kumimoji="0" lang="en-US" altLang="en-US" sz="900" b="1" i="1"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t>00+ Reusable Test Scenarios across 18 modules</a:t>
            </a:r>
          </a:p>
        </p:txBody>
      </p:sp>
      <p:sp>
        <p:nvSpPr>
          <p:cNvPr id="31" name="Rectangle 135"/>
          <p:cNvSpPr>
            <a:spLocks noChangeArrowheads="1"/>
          </p:cNvSpPr>
          <p:nvPr/>
        </p:nvSpPr>
        <p:spPr bwMode="auto">
          <a:xfrm>
            <a:off x="6931813" y="1017551"/>
            <a:ext cx="14176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1" indent="0" algn="r" defTabSz="685800" rtl="0" eaLnBrk="1" fontAlgn="auto" latinLnBrk="0" hangingPunct="1">
              <a:lnSpc>
                <a:spcPct val="100000"/>
              </a:lnSpc>
              <a:spcBef>
                <a:spcPts val="0"/>
              </a:spcBef>
              <a:spcAft>
                <a:spcPts val="600"/>
              </a:spcAft>
              <a:buClrTx/>
              <a:buSzTx/>
              <a:buFontTx/>
              <a:buNone/>
              <a:tabLst/>
              <a:defRPr/>
            </a:pPr>
            <a:r>
              <a:rPr kumimoji="0" lang="en-US" altLang="en-US" sz="900" b="1" i="1"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t>Business Rules Repository</a:t>
            </a:r>
          </a:p>
        </p:txBody>
      </p:sp>
      <p:sp>
        <p:nvSpPr>
          <p:cNvPr id="32" name="Rectangle 136"/>
          <p:cNvSpPr>
            <a:spLocks noChangeArrowheads="1"/>
          </p:cNvSpPr>
          <p:nvPr/>
        </p:nvSpPr>
        <p:spPr bwMode="auto">
          <a:xfrm>
            <a:off x="6838682" y="1394553"/>
            <a:ext cx="151076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1" indent="0" algn="r" defTabSz="685800" rtl="0" eaLnBrk="1" fontAlgn="auto" latinLnBrk="0" hangingPunct="1">
              <a:lnSpc>
                <a:spcPct val="100000"/>
              </a:lnSpc>
              <a:spcBef>
                <a:spcPts val="0"/>
              </a:spcBef>
              <a:spcAft>
                <a:spcPts val="600"/>
              </a:spcAft>
              <a:buClrTx/>
              <a:buSzTx/>
              <a:buFontTx/>
              <a:buNone/>
              <a:tabLst/>
              <a:defRPr/>
            </a:pPr>
            <a:r>
              <a:rPr kumimoji="0" lang="en-US" altLang="en-US" sz="900" b="1" i="1"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t>Training &amp; Induction Kits</a:t>
            </a:r>
          </a:p>
        </p:txBody>
      </p:sp>
      <p:sp>
        <p:nvSpPr>
          <p:cNvPr id="33" name="Rectangle 138"/>
          <p:cNvSpPr>
            <a:spLocks noChangeArrowheads="1"/>
          </p:cNvSpPr>
          <p:nvPr/>
        </p:nvSpPr>
        <p:spPr bwMode="auto">
          <a:xfrm>
            <a:off x="6284858" y="2532822"/>
            <a:ext cx="141062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1" indent="0" algn="l" defTabSz="685800" rtl="0" eaLnBrk="1" fontAlgn="auto" latinLnBrk="0" hangingPunct="1">
              <a:lnSpc>
                <a:spcPct val="100000"/>
              </a:lnSpc>
              <a:spcBef>
                <a:spcPts val="0"/>
              </a:spcBef>
              <a:spcAft>
                <a:spcPts val="600"/>
              </a:spcAft>
              <a:buClrTx/>
              <a:buSzTx/>
              <a:buFontTx/>
              <a:buNone/>
              <a:tabLst/>
              <a:defRPr/>
            </a:pPr>
            <a:r>
              <a:rPr kumimoji="0" lang="en-US" altLang="en-US" sz="900" b="1" i="1"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t>Bug Bank – 1650+ Defects</a:t>
            </a:r>
          </a:p>
        </p:txBody>
      </p:sp>
      <p:grpSp>
        <p:nvGrpSpPr>
          <p:cNvPr id="34" name="Group 139"/>
          <p:cNvGrpSpPr>
            <a:grpSpLocks/>
          </p:cNvGrpSpPr>
          <p:nvPr/>
        </p:nvGrpSpPr>
        <p:grpSpPr bwMode="auto">
          <a:xfrm>
            <a:off x="8337472" y="1005753"/>
            <a:ext cx="521109" cy="369889"/>
            <a:chOff x="6665454" y="2317411"/>
            <a:chExt cx="1007633" cy="832149"/>
          </a:xfrm>
        </p:grpSpPr>
        <p:pic>
          <p:nvPicPr>
            <p:cNvPr id="48" name="Picture 4" descr="D:\Pictures\Icons Stock\Icon Collections - Business Finance Data\address_book.png"/>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6665454" y="2317411"/>
              <a:ext cx="827923" cy="82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5" descr="D:\Pictures\Icons Stock\Icon Collections - Business Finance Data\address_book2.pn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855151" y="2331625"/>
              <a:ext cx="817936" cy="81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142"/>
            <p:cNvSpPr>
              <a:spLocks noChangeArrowheads="1"/>
            </p:cNvSpPr>
            <p:nvPr/>
          </p:nvSpPr>
          <p:spPr bwMode="auto">
            <a:xfrm>
              <a:off x="6832321" y="2417812"/>
              <a:ext cx="709718" cy="510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1" indent="0" algn="l" defTabSz="685800" rtl="0" eaLnBrk="1" fontAlgn="auto" latinLnBrk="0" hangingPunct="1">
                <a:lnSpc>
                  <a:spcPct val="125000"/>
                </a:lnSpc>
                <a:spcBef>
                  <a:spcPts val="0"/>
                </a:spcBef>
                <a:spcAft>
                  <a:spcPts val="600"/>
                </a:spcAft>
                <a:buClrTx/>
                <a:buSzTx/>
                <a:buFontTx/>
                <a:buNone/>
                <a:tabLst/>
                <a:defRPr/>
              </a:pPr>
              <a:r>
                <a:rPr kumimoji="0" lang="en-US" altLang="en-US" sz="700" b="1" i="1"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BRR</a:t>
              </a:r>
            </a:p>
          </p:txBody>
        </p:sp>
      </p:grpSp>
      <p:pic>
        <p:nvPicPr>
          <p:cNvPr id="35" name="Picture 7" descr="http://t1.gstatic.com/images?q=tbn:ANd9GcR0HWChrg8pDFzVdyd0t49aP-8npj6qgSmP2_HBtQa0cd11c1aZXg">
            <a:hlinkClick r:id="rId15"/>
          </p:cNvPr>
          <p:cNvPicPr>
            <a:picLocks noChangeAspect="1" noChangeArrowheads="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931955" y="2466285"/>
            <a:ext cx="298450"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5" descr="http://www.ablebrain.in/images/index/Training2.gif">
            <a:hlinkClick r:id="rId17"/>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8377569" y="1407286"/>
            <a:ext cx="328612"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8706181" y="2777804"/>
            <a:ext cx="176212" cy="523220"/>
          </a:xfrm>
          <a:prstGeom prst="rect">
            <a:avLst/>
          </a:prstGeom>
        </p:spPr>
        <p:txBody>
          <a:bodyP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rPr>
              <a:t>!</a:t>
            </a:r>
            <a:endParaRPr kumimoji="0" lang="en-US" sz="2000" b="0" i="0" u="none" strike="noStrike" kern="0" cap="none" spc="0" normalizeH="0" baseline="0" noProof="0" dirty="0">
              <a:ln>
                <a:noFill/>
              </a:ln>
              <a:solidFill>
                <a:srgbClr val="C00000"/>
              </a:solidFill>
              <a:effectLst/>
              <a:uLnTx/>
              <a:uFillTx/>
              <a:latin typeface="Calibri" panose="020F0502020204030204" pitchFamily="34" charset="0"/>
              <a:ea typeface="+mn-ea"/>
              <a:cs typeface="Calibri" panose="020F0502020204030204" pitchFamily="34" charset="0"/>
            </a:endParaRPr>
          </a:p>
        </p:txBody>
      </p:sp>
      <p:pic>
        <p:nvPicPr>
          <p:cNvPr id="38" name="Picture 2" descr="D:\Reusable BD Artifacts\Templates and Methodologies\Icons and Images\boxes\3.png"/>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5976305" y="777517"/>
            <a:ext cx="3238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p:cNvCxnSpPr/>
          <p:nvPr/>
        </p:nvCxnSpPr>
        <p:spPr>
          <a:xfrm rot="16200000" flipH="1" flipV="1">
            <a:off x="4336161" y="129523"/>
            <a:ext cx="0" cy="5486400"/>
          </a:xfrm>
          <a:prstGeom prst="line">
            <a:avLst/>
          </a:prstGeom>
          <a:noFill/>
          <a:ln w="15875" cap="flat" cmpd="sng" algn="ctr">
            <a:solidFill>
              <a:srgbClr val="C361C3"/>
            </a:solidFill>
            <a:prstDash val="dash"/>
          </a:ln>
          <a:effectLst/>
        </p:spPr>
      </p:cxnSp>
      <p:graphicFrame>
        <p:nvGraphicFramePr>
          <p:cNvPr id="40" name="Chart 39"/>
          <p:cNvGraphicFramePr/>
          <p:nvPr>
            <p:extLst/>
          </p:nvPr>
        </p:nvGraphicFramePr>
        <p:xfrm>
          <a:off x="5968264" y="3186105"/>
          <a:ext cx="2507473" cy="1676400"/>
        </p:xfrm>
        <a:graphic>
          <a:graphicData uri="http://schemas.openxmlformats.org/drawingml/2006/chart">
            <c:chart xmlns:c="http://schemas.openxmlformats.org/drawingml/2006/chart" xmlns:r="http://schemas.openxmlformats.org/officeDocument/2006/relationships" r:id="rId20"/>
          </a:graphicData>
        </a:graphic>
      </p:graphicFrame>
      <p:sp>
        <p:nvSpPr>
          <p:cNvPr id="41" name="TextBox 40"/>
          <p:cNvSpPr txBox="1"/>
          <p:nvPr/>
        </p:nvSpPr>
        <p:spPr bwMode="auto">
          <a:xfrm>
            <a:off x="7331235" y="3907791"/>
            <a:ext cx="1196016" cy="369332"/>
          </a:xfrm>
          <a:prstGeom prst="rect">
            <a:avLst/>
          </a:prstGeom>
          <a:noFill/>
          <a:ln w="9525">
            <a:noFill/>
            <a:miter lim="800000"/>
            <a:headEnd/>
            <a:tailEnd/>
          </a:ln>
        </p:spPr>
        <p:txBody>
          <a:bodyPr wrap="square" rtlCol="0">
            <a:prstTxWarp prst="textNoShape">
              <a:avLst/>
            </a:prstTxWarp>
            <a:spAutoFit/>
          </a:bodyPr>
          <a:lstStyle/>
          <a:p>
            <a:pPr marL="0" marR="0" lvl="0" indent="0" algn="ctr" defTabSz="685800" rtl="0" eaLnBrk="0" fontAlgn="auto" latinLnBrk="0" hangingPunct="0">
              <a:lnSpc>
                <a:spcPct val="100000"/>
              </a:lnSpc>
              <a:spcBef>
                <a:spcPts val="0"/>
              </a:spcBef>
              <a:spcAft>
                <a:spcPts val="0"/>
              </a:spcAft>
              <a:buClrTx/>
              <a:buSzTx/>
              <a:buFontTx/>
              <a:buNone/>
              <a:tabLst/>
              <a:defRPr/>
            </a:pPr>
            <a:r>
              <a:rPr kumimoji="0" lang="en-US" sz="900" b="1" i="1" u="none" strike="noStrike" kern="0" cap="none" spc="0" normalizeH="0" baseline="0" noProof="0" dirty="0">
                <a:ln>
                  <a:noFill/>
                </a:ln>
                <a:solidFill>
                  <a:prstClr val="black"/>
                </a:solidFill>
                <a:effectLst/>
                <a:uLnTx/>
                <a:uFillTx/>
                <a:latin typeface="Calibri" panose="020F0502020204030204" pitchFamily="34" charset="0"/>
                <a:ea typeface="Segoe UI" panose="020B0502040204020203" pitchFamily="34" charset="0"/>
                <a:cs typeface="Calibri" panose="020F0502020204030204" pitchFamily="34" charset="0"/>
              </a:rPr>
              <a:t>50% effort reduction on CARTS usage</a:t>
            </a:r>
          </a:p>
        </p:txBody>
      </p:sp>
      <p:sp>
        <p:nvSpPr>
          <p:cNvPr id="42" name="TextBox 41"/>
          <p:cNvSpPr txBox="1"/>
          <p:nvPr/>
        </p:nvSpPr>
        <p:spPr>
          <a:xfrm>
            <a:off x="5970756" y="3071781"/>
            <a:ext cx="2561768" cy="276999"/>
          </a:xfrm>
          <a:prstGeom prst="rect">
            <a:avLst/>
          </a:prstGeom>
          <a:noFill/>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lumMod val="50000"/>
                    <a:lumOff val="50000"/>
                  </a:prstClr>
                </a:solidFill>
                <a:effectLst/>
                <a:uLnTx/>
                <a:uFillTx/>
                <a:latin typeface="Calibri" panose="020F0502020204030204" pitchFamily="34" charset="0"/>
                <a:ea typeface="Segoe UI" panose="020B0502040204020203" pitchFamily="34" charset="0"/>
                <a:cs typeface="Calibri" panose="020F0502020204030204" pitchFamily="34" charset="0"/>
              </a:rPr>
              <a:t>Proven </a:t>
            </a:r>
            <a:r>
              <a:rPr kumimoji="0" lang="en-US" sz="1200" b="1" i="0" u="none" strike="noStrike" kern="0" cap="none" spc="0" normalizeH="0" baseline="0" noProof="0" dirty="0">
                <a:ln>
                  <a:noFill/>
                </a:ln>
                <a:solidFill>
                  <a:srgbClr val="00B050"/>
                </a:solidFill>
                <a:effectLst/>
                <a:uLnTx/>
                <a:uFillTx/>
                <a:latin typeface="Calibri" panose="020F0502020204030204" pitchFamily="34" charset="0"/>
                <a:ea typeface="+mn-ea"/>
                <a:cs typeface="Calibri" panose="020F0502020204030204" pitchFamily="34" charset="0"/>
              </a:rPr>
              <a:t>Success</a:t>
            </a:r>
            <a:r>
              <a:rPr kumimoji="0" lang="en-US" sz="1200" b="1" i="0" u="none" strike="noStrike" kern="0" cap="none" spc="0" normalizeH="0" baseline="0" noProof="0" dirty="0">
                <a:ln>
                  <a:noFill/>
                </a:ln>
                <a:solidFill>
                  <a:srgbClr val="00B050"/>
                </a:solidFill>
                <a:effectLst/>
                <a:uLnTx/>
                <a:uFillTx/>
                <a:latin typeface="Calibri" panose="020F0502020204030204" pitchFamily="34" charset="0"/>
                <a:ea typeface="Segoe UI" panose="020B0502040204020203" pitchFamily="34" charset="0"/>
                <a:cs typeface="Calibri" panose="020F0502020204030204" pitchFamily="34" charset="0"/>
              </a:rPr>
              <a:t> </a:t>
            </a:r>
            <a:r>
              <a:rPr kumimoji="0" lang="en-US" sz="1200" b="1" i="0" u="none" strike="noStrike" kern="0" cap="none" spc="0" normalizeH="0" baseline="0" noProof="0" dirty="0">
                <a:ln>
                  <a:noFill/>
                </a:ln>
                <a:solidFill>
                  <a:prstClr val="black">
                    <a:lumMod val="50000"/>
                    <a:lumOff val="50000"/>
                  </a:prstClr>
                </a:solidFill>
                <a:effectLst/>
                <a:uLnTx/>
                <a:uFillTx/>
                <a:latin typeface="Calibri" panose="020F0502020204030204" pitchFamily="34" charset="0"/>
                <a:ea typeface="Segoe UI" panose="020B0502040204020203" pitchFamily="34" charset="0"/>
                <a:cs typeface="Calibri" panose="020F0502020204030204" pitchFamily="34" charset="0"/>
              </a:rPr>
              <a:t>Story</a:t>
            </a:r>
            <a:endParaRPr kumimoji="0" lang="en-US" sz="1000" b="0" i="0" u="none" strike="noStrike" kern="0" cap="none" spc="0" normalizeH="0" baseline="0" noProof="0" dirty="0">
              <a:ln>
                <a:noFill/>
              </a:ln>
              <a:solidFill>
                <a:srgbClr val="9BBB59"/>
              </a:solidFill>
              <a:effectLst/>
              <a:uLnTx/>
              <a:uFillTx/>
              <a:latin typeface="Calibri" panose="020F0502020204030204" pitchFamily="34" charset="0"/>
              <a:ea typeface="Segoe UI" panose="020B0502040204020203" pitchFamily="34" charset="0"/>
              <a:cs typeface="Calibri" panose="020F0502020204030204" pitchFamily="34" charset="0"/>
            </a:endParaRPr>
          </a:p>
        </p:txBody>
      </p:sp>
      <p:sp>
        <p:nvSpPr>
          <p:cNvPr id="43" name="TextBox 42"/>
          <p:cNvSpPr txBox="1"/>
          <p:nvPr/>
        </p:nvSpPr>
        <p:spPr>
          <a:xfrm>
            <a:off x="3565570" y="3139755"/>
            <a:ext cx="2374582" cy="1246495"/>
          </a:xfrm>
          <a:prstGeom prst="rect">
            <a:avLst/>
          </a:prstGeom>
          <a:noFill/>
        </p:spPr>
        <p:txBody>
          <a:bodyPr wrap="square" rtlCol="0">
            <a:spAutoFit/>
          </a:bodyPr>
          <a:lstStyle/>
          <a:p>
            <a:pPr marL="171450" marR="0" lvl="0" indent="-171450" algn="l" defTabSz="685800" rtl="0" eaLnBrk="1" fontAlgn="auto" latinLnBrk="0" hangingPunct="1">
              <a:spcBef>
                <a:spcPts val="600"/>
              </a:spcBef>
              <a:spcAft>
                <a:spcPts val="600"/>
              </a:spcAft>
              <a:buClrTx/>
              <a:buSzTx/>
              <a:buFont typeface="Wingdings" panose="05000000000000000000" pitchFamily="2" charset="2"/>
              <a:buChar char="q"/>
              <a:tabLst/>
              <a:defRPr/>
            </a:pPr>
            <a:r>
              <a:rPr lang="en-US" sz="1100" i="1" kern="0" dirty="0">
                <a:solidFill>
                  <a:prstClr val="black"/>
                </a:solidFill>
                <a:latin typeface="Calibri" panose="020F0502020204030204" pitchFamily="34" charset="0"/>
                <a:ea typeface="Segoe UI" panose="020B0502040204020203" pitchFamily="34" charset="0"/>
                <a:cs typeface="Calibri" panose="020F0502020204030204" pitchFamily="34" charset="0"/>
              </a:rPr>
              <a:t>1</a:t>
            </a:r>
            <a:r>
              <a:rPr kumimoji="0" lang="en-US" sz="1100" b="1" i="1" u="none" strike="noStrike" kern="0" cap="none" spc="0" normalizeH="0" baseline="0" noProof="0" dirty="0">
                <a:ln>
                  <a:noFill/>
                </a:ln>
                <a:solidFill>
                  <a:prstClr val="black"/>
                </a:solidFill>
                <a:effectLst/>
                <a:uLnTx/>
                <a:uFillTx/>
                <a:latin typeface="Calibri" panose="020F0502020204030204" pitchFamily="34" charset="0"/>
                <a:ea typeface="Segoe UI" panose="020B0502040204020203" pitchFamily="34" charset="0"/>
                <a:cs typeface="Calibri" panose="020F0502020204030204" pitchFamily="34" charset="0"/>
              </a:rPr>
              <a:t>,500</a:t>
            </a:r>
            <a:r>
              <a:rPr kumimoji="0" lang="en-US" sz="1100" b="0" i="0" u="none" strike="noStrike" kern="0" cap="none" spc="0" normalizeH="0" baseline="0" noProof="0" dirty="0">
                <a:ln>
                  <a:noFill/>
                </a:ln>
                <a:solidFill>
                  <a:prstClr val="black"/>
                </a:solidFill>
                <a:effectLst/>
                <a:uLnTx/>
                <a:uFillTx/>
                <a:latin typeface="Calibri" panose="020F0502020204030204" pitchFamily="34" charset="0"/>
                <a:ea typeface="Segoe UI" panose="020B0502040204020203" pitchFamily="34" charset="0"/>
                <a:cs typeface="Calibri" panose="020F0502020204030204" pitchFamily="34" charset="0"/>
              </a:rPr>
              <a:t>+ Test Scenarios for</a:t>
            </a:r>
            <a:r>
              <a:rPr kumimoji="0" lang="en-US" sz="1100" b="0" i="0" u="none" strike="noStrike" kern="0" cap="none" spc="0" normalizeH="0" noProof="0" dirty="0">
                <a:ln>
                  <a:noFill/>
                </a:ln>
                <a:solidFill>
                  <a:prstClr val="black"/>
                </a:solidFill>
                <a:effectLst/>
                <a:uLnTx/>
                <a:uFillTx/>
                <a:latin typeface="Calibri" panose="020F0502020204030204" pitchFamily="34" charset="0"/>
                <a:ea typeface="Segoe UI" panose="020B0502040204020203" pitchFamily="34" charset="0"/>
                <a:cs typeface="Calibri" panose="020F0502020204030204" pitchFamily="34" charset="0"/>
              </a:rPr>
              <a:t> IMS, </a:t>
            </a:r>
            <a:r>
              <a:rPr kumimoji="0" lang="en-US" sz="1100" i="0" u="none" strike="noStrike" kern="0" cap="none" spc="0" normalizeH="0" noProof="0" dirty="0">
                <a:ln>
                  <a:noFill/>
                </a:ln>
                <a:solidFill>
                  <a:prstClr val="black"/>
                </a:solidFill>
                <a:effectLst/>
                <a:uLnTx/>
                <a:uFillTx/>
                <a:latin typeface="Calibri" panose="020F0502020204030204" pitchFamily="34" charset="0"/>
                <a:ea typeface="Segoe UI" panose="020B0502040204020203" pitchFamily="34" charset="0"/>
                <a:cs typeface="Calibri" panose="020F0502020204030204" pitchFamily="34" charset="0"/>
              </a:rPr>
              <a:t>2,500+ </a:t>
            </a:r>
            <a:r>
              <a:rPr kumimoji="0" lang="en-US" sz="1100" b="0" i="0" u="none" strike="noStrike" kern="0" cap="none" spc="0" normalizeH="0" noProof="0" dirty="0">
                <a:ln>
                  <a:noFill/>
                </a:ln>
                <a:solidFill>
                  <a:prstClr val="black"/>
                </a:solidFill>
                <a:effectLst/>
                <a:uLnTx/>
                <a:uFillTx/>
                <a:latin typeface="Calibri" panose="020F0502020204030204" pitchFamily="34" charset="0"/>
                <a:ea typeface="Segoe UI" panose="020B0502040204020203" pitchFamily="34" charset="0"/>
                <a:cs typeface="Calibri" panose="020F0502020204030204" pitchFamily="34" charset="0"/>
              </a:rPr>
              <a:t>for Merchandising</a:t>
            </a:r>
            <a:endParaRPr kumimoji="0" lang="en-US" sz="1100" b="0" i="0" u="none" strike="noStrike" kern="0" cap="none" spc="0" normalizeH="0" baseline="0" noProof="0" dirty="0">
              <a:ln>
                <a:noFill/>
              </a:ln>
              <a:solidFill>
                <a:prstClr val="black"/>
              </a:solidFill>
              <a:effectLst/>
              <a:uLnTx/>
              <a:uFillTx/>
              <a:latin typeface="Calibri" panose="020F0502020204030204" pitchFamily="34" charset="0"/>
              <a:ea typeface="Segoe UI" panose="020B0502040204020203" pitchFamily="34" charset="0"/>
              <a:cs typeface="Calibri" panose="020F0502020204030204" pitchFamily="34" charset="0"/>
            </a:endParaRPr>
          </a:p>
          <a:p>
            <a:pPr marL="171450" marR="0" lvl="0" indent="-171450" algn="l" defTabSz="685800" rtl="0" eaLnBrk="1" fontAlgn="auto" latinLnBrk="0" hangingPunct="1">
              <a:spcBef>
                <a:spcPts val="600"/>
              </a:spcBef>
              <a:spcAft>
                <a:spcPts val="600"/>
              </a:spcAft>
              <a:buClrTx/>
              <a:buSzTx/>
              <a:buFont typeface="Wingdings" panose="05000000000000000000" pitchFamily="2" charset="2"/>
              <a:buChar char="q"/>
              <a:tabLst/>
              <a:defRPr/>
            </a:pPr>
            <a:r>
              <a:rPr kumimoji="0" lang="en-US" sz="1100" b="1" i="1" u="none" strike="noStrike" kern="0" cap="none" spc="0" normalizeH="0" baseline="0" noProof="0" dirty="0">
                <a:ln>
                  <a:noFill/>
                </a:ln>
                <a:solidFill>
                  <a:prstClr val="black"/>
                </a:solidFill>
                <a:effectLst/>
                <a:uLnTx/>
                <a:uFillTx/>
                <a:latin typeface="Calibri" panose="020F0502020204030204" pitchFamily="34" charset="0"/>
                <a:ea typeface="Segoe UI" panose="020B0502040204020203" pitchFamily="34" charset="0"/>
                <a:cs typeface="Calibri" panose="020F0502020204030204" pitchFamily="34" charset="0"/>
              </a:rPr>
              <a:t>25</a:t>
            </a:r>
            <a:r>
              <a:rPr kumimoji="0" lang="en-US" sz="1100" b="0" i="0" u="none" strike="noStrike" kern="0" cap="none" spc="0" normalizeH="0" baseline="0" noProof="0" dirty="0">
                <a:ln>
                  <a:noFill/>
                </a:ln>
                <a:solidFill>
                  <a:prstClr val="black"/>
                </a:solidFill>
                <a:effectLst/>
                <a:uLnTx/>
                <a:uFillTx/>
                <a:latin typeface="Calibri" panose="020F0502020204030204" pitchFamily="34" charset="0"/>
                <a:ea typeface="Segoe UI" panose="020B0502040204020203" pitchFamily="34" charset="0"/>
                <a:cs typeface="Calibri" panose="020F0502020204030204" pitchFamily="34" charset="0"/>
              </a:rPr>
              <a:t>+ ADPART Process Flowcharts around Inventory Management</a:t>
            </a:r>
          </a:p>
          <a:p>
            <a:pPr marR="0" lvl="0" algn="l" defTabSz="685800" rtl="0" eaLnBrk="1" fontAlgn="auto" latinLnBrk="0" hangingPunct="1">
              <a:spcBef>
                <a:spcPts val="600"/>
              </a:spcBef>
              <a:spcAft>
                <a:spcPts val="600"/>
              </a:spcAft>
              <a:buClrTx/>
              <a:buSzTx/>
              <a:tabLst/>
              <a:defRPr/>
            </a:pPr>
            <a:r>
              <a:rPr lang="en-US" sz="1100" b="0" kern="0" dirty="0">
                <a:solidFill>
                  <a:prstClr val="black"/>
                </a:solidFill>
                <a:latin typeface="Calibri" panose="020F0502020204030204" pitchFamily="34" charset="0"/>
                <a:ea typeface="Segoe UI" panose="020B0502040204020203" pitchFamily="34" charset="0"/>
                <a:cs typeface="Calibri" panose="020F0502020204030204" pitchFamily="34" charset="0"/>
                <a:hlinkClick r:id="rId21"/>
              </a:rPr>
              <a:t>https://carts.cognizant.com</a:t>
            </a:r>
            <a:r>
              <a:rPr lang="en-US" sz="1100" b="0" kern="0" dirty="0">
                <a:solidFill>
                  <a:prstClr val="black"/>
                </a:solidFill>
                <a:latin typeface="Calibri" panose="020F0502020204030204" pitchFamily="34" charset="0"/>
                <a:ea typeface="Segoe UI" panose="020B0502040204020203" pitchFamily="34" charset="0"/>
                <a:cs typeface="Calibri" panose="020F0502020204030204" pitchFamily="34" charset="0"/>
              </a:rPr>
              <a:t> </a:t>
            </a:r>
            <a:endParaRPr kumimoji="0" lang="en-US" sz="1100" b="0" i="0" u="none" strike="noStrike" kern="0" cap="none" spc="0" normalizeH="0" baseline="0" noProof="0" dirty="0">
              <a:ln>
                <a:noFill/>
              </a:ln>
              <a:solidFill>
                <a:prstClr val="black"/>
              </a:solidFill>
              <a:effectLst/>
              <a:uLnTx/>
              <a:uFillTx/>
              <a:latin typeface="Calibri" panose="020F0502020204030204" pitchFamily="34" charset="0"/>
              <a:ea typeface="Segoe UI" panose="020B0502040204020203" pitchFamily="34" charset="0"/>
              <a:cs typeface="Calibri" panose="020F0502020204030204" pitchFamily="34" charset="0"/>
            </a:endParaRPr>
          </a:p>
        </p:txBody>
      </p:sp>
      <p:sp>
        <p:nvSpPr>
          <p:cNvPr id="44" name="Rectangle 137"/>
          <p:cNvSpPr>
            <a:spLocks noChangeArrowheads="1"/>
          </p:cNvSpPr>
          <p:nvPr/>
        </p:nvSpPr>
        <p:spPr bwMode="auto">
          <a:xfrm>
            <a:off x="6496381" y="1941503"/>
            <a:ext cx="185306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1" indent="0" algn="r" defTabSz="685800" rtl="0" eaLnBrk="1" fontAlgn="auto" latinLnBrk="0" hangingPunct="1">
              <a:lnSpc>
                <a:spcPct val="100000"/>
              </a:lnSpc>
              <a:spcBef>
                <a:spcPts val="0"/>
              </a:spcBef>
              <a:spcAft>
                <a:spcPts val="600"/>
              </a:spcAft>
              <a:buClrTx/>
              <a:buSzTx/>
              <a:buFontTx/>
              <a:buNone/>
              <a:tabLst/>
              <a:defRPr/>
            </a:pPr>
            <a:r>
              <a:rPr kumimoji="0" lang="en-US" altLang="en-US" sz="900" b="1" i="1"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t>Matured WMS process maps </a:t>
            </a:r>
          </a:p>
        </p:txBody>
      </p:sp>
      <p:sp>
        <p:nvSpPr>
          <p:cNvPr id="45" name="Rectangle 135"/>
          <p:cNvSpPr>
            <a:spLocks noChangeArrowheads="1"/>
          </p:cNvSpPr>
          <p:nvPr/>
        </p:nvSpPr>
        <p:spPr bwMode="auto">
          <a:xfrm>
            <a:off x="6284858" y="1210315"/>
            <a:ext cx="14176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1" indent="0" algn="l" defTabSz="685800" rtl="0" eaLnBrk="1" fontAlgn="auto" latinLnBrk="0" hangingPunct="1">
              <a:lnSpc>
                <a:spcPct val="100000"/>
              </a:lnSpc>
              <a:spcBef>
                <a:spcPts val="0"/>
              </a:spcBef>
              <a:spcAft>
                <a:spcPts val="600"/>
              </a:spcAft>
              <a:buClrTx/>
              <a:buSzTx/>
              <a:buFontTx/>
              <a:buNone/>
              <a:tabLst/>
              <a:defRPr/>
            </a:pPr>
            <a:r>
              <a:rPr kumimoji="0" lang="en-US" altLang="en-US" sz="900" b="1" i="1"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t>Recorded KT videos</a:t>
            </a:r>
          </a:p>
        </p:txBody>
      </p:sp>
      <p:sp>
        <p:nvSpPr>
          <p:cNvPr id="46" name="Rectangle 136"/>
          <p:cNvSpPr>
            <a:spLocks noChangeArrowheads="1"/>
          </p:cNvSpPr>
          <p:nvPr/>
        </p:nvSpPr>
        <p:spPr bwMode="auto">
          <a:xfrm>
            <a:off x="6284858" y="1676770"/>
            <a:ext cx="151076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1" indent="0" algn="l" defTabSz="685800" rtl="0" eaLnBrk="1" fontAlgn="auto" latinLnBrk="0" hangingPunct="1">
              <a:lnSpc>
                <a:spcPct val="100000"/>
              </a:lnSpc>
              <a:spcBef>
                <a:spcPts val="0"/>
              </a:spcBef>
              <a:spcAft>
                <a:spcPts val="600"/>
              </a:spcAft>
              <a:buClrTx/>
              <a:buSzTx/>
              <a:buFontTx/>
              <a:buNone/>
              <a:tabLst/>
              <a:defRPr/>
            </a:pPr>
            <a:r>
              <a:rPr kumimoji="0" lang="en-US" altLang="en-US" sz="900" b="1" i="1"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t>Screen shot aided self study </a:t>
            </a:r>
          </a:p>
        </p:txBody>
      </p:sp>
      <p:sp>
        <p:nvSpPr>
          <p:cNvPr id="47" name="Rectangle 137"/>
          <p:cNvSpPr>
            <a:spLocks noChangeArrowheads="1"/>
          </p:cNvSpPr>
          <p:nvPr/>
        </p:nvSpPr>
        <p:spPr bwMode="auto">
          <a:xfrm>
            <a:off x="6284858" y="2193955"/>
            <a:ext cx="185306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1" indent="0" algn="l" defTabSz="685800" rtl="0" eaLnBrk="1" fontAlgn="auto" latinLnBrk="0" hangingPunct="1">
              <a:lnSpc>
                <a:spcPct val="100000"/>
              </a:lnSpc>
              <a:spcBef>
                <a:spcPts val="0"/>
              </a:spcBef>
              <a:spcAft>
                <a:spcPts val="600"/>
              </a:spcAft>
              <a:buClrTx/>
              <a:buSzTx/>
              <a:buFontTx/>
              <a:buNone/>
              <a:tabLst/>
              <a:defRPr/>
            </a:pPr>
            <a:r>
              <a:rPr kumimoji="0" lang="en-US" altLang="en-US" sz="900" b="1" i="1" u="none" strike="noStrike" kern="0" cap="none" spc="0" normalizeH="0" baseline="0" noProof="0" dirty="0">
                <a:ln>
                  <a:noFill/>
                </a:ln>
                <a:solidFill>
                  <a:srgbClr val="7F7F7F"/>
                </a:solidFill>
                <a:effectLst/>
                <a:uLnTx/>
                <a:uFillTx/>
                <a:latin typeface="Calibri" panose="020F0502020204030204" pitchFamily="34" charset="0"/>
                <a:ea typeface="+mn-ea"/>
                <a:cs typeface="Calibri" panose="020F0502020204030204" pitchFamily="34" charset="0"/>
              </a:rPr>
              <a:t>Hands-on experience capsules </a:t>
            </a:r>
          </a:p>
        </p:txBody>
      </p:sp>
      <p:pic>
        <p:nvPicPr>
          <p:cNvPr id="51" name="Picture 50"/>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45526" y="1890444"/>
            <a:ext cx="483626" cy="320403"/>
          </a:xfrm>
          <a:prstGeom prst="rect">
            <a:avLst/>
          </a:prstGeom>
        </p:spPr>
      </p:pic>
      <p:pic>
        <p:nvPicPr>
          <p:cNvPr id="52" name="Picture 51"/>
          <p:cNvPicPr>
            <a:picLocks noChangeAspect="1"/>
          </p:cNvPicPr>
          <p:nvPr/>
        </p:nvPicPr>
        <p:blipFill>
          <a:blip r:embed="rId23" cstate="print">
            <a:clrChange>
              <a:clrFrom>
                <a:srgbClr val="FFFFFF"/>
              </a:clrFrom>
              <a:clrTo>
                <a:srgbClr val="FFFFFF">
                  <a:alpha val="0"/>
                </a:srgbClr>
              </a:clrTo>
            </a:clrChange>
            <a:duotone>
              <a:srgbClr val="72CDF4">
                <a:shade val="45000"/>
                <a:satMod val="135000"/>
              </a:srgbClr>
              <a:prstClr val="white"/>
            </a:duotone>
            <a:extLst>
              <a:ext uri="{28A0092B-C50C-407E-A947-70E740481C1C}">
                <a14:useLocalDpi xmlns:a14="http://schemas.microsoft.com/office/drawing/2010/main" val="0"/>
              </a:ext>
            </a:extLst>
          </a:blip>
          <a:stretch>
            <a:fillRect/>
          </a:stretch>
        </p:blipFill>
        <p:spPr>
          <a:xfrm>
            <a:off x="5948490" y="1252459"/>
            <a:ext cx="307076" cy="230063"/>
          </a:xfrm>
          <a:prstGeom prst="rect">
            <a:avLst/>
          </a:prstGeom>
        </p:spPr>
      </p:pic>
      <p:pic>
        <p:nvPicPr>
          <p:cNvPr id="53" name="Picture 5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966095" y="1666882"/>
            <a:ext cx="282162" cy="282162"/>
          </a:xfrm>
          <a:prstGeom prst="rect">
            <a:avLst/>
          </a:prstGeom>
        </p:spPr>
      </p:pic>
      <p:pic>
        <p:nvPicPr>
          <p:cNvPr id="54" name="Picture 5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906651" y="2130549"/>
            <a:ext cx="344905" cy="344905"/>
          </a:xfrm>
          <a:prstGeom prst="rect">
            <a:avLst/>
          </a:prstGeom>
        </p:spPr>
      </p:pic>
      <p:graphicFrame>
        <p:nvGraphicFramePr>
          <p:cNvPr id="55" name="Table 54"/>
          <p:cNvGraphicFramePr>
            <a:graphicFrameLocks noGrp="1"/>
          </p:cNvGraphicFramePr>
          <p:nvPr>
            <p:extLst/>
          </p:nvPr>
        </p:nvGraphicFramePr>
        <p:xfrm>
          <a:off x="3382081" y="895352"/>
          <a:ext cx="1645920" cy="1897344"/>
        </p:xfrm>
        <a:graphic>
          <a:graphicData uri="http://schemas.openxmlformats.org/drawingml/2006/table">
            <a:tbl>
              <a:tblPr/>
              <a:tblGrid>
                <a:gridCol w="1645920">
                  <a:extLst>
                    <a:ext uri="{9D8B030D-6E8A-4147-A177-3AD203B41FA5}">
                      <a16:colId xmlns:a16="http://schemas.microsoft.com/office/drawing/2014/main" val="20000"/>
                    </a:ext>
                  </a:extLst>
                </a:gridCol>
              </a:tblGrid>
              <a:tr h="15811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Distribution (DC)</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811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Recalls STS (Store to Store)</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811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Sell Pricing</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5811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Store Returns</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811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Vendor Returns</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58112">
                <a:tc>
                  <a:txBody>
                    <a:bodyPr/>
                    <a:lstStyle/>
                    <a:p>
                      <a:pPr algn="ct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Merchandising</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1713483"/>
                  </a:ext>
                </a:extLst>
              </a:tr>
              <a:tr h="15811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Purchasing</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5811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Transfers</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5811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Accounting/Finance</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58112">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Inventory Control</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58112">
                <a:tc>
                  <a:txBody>
                    <a:bodyPr/>
                    <a:lstStyle/>
                    <a:p>
                      <a:pPr algn="ct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Maintenance (Sales &amp; </a:t>
                      </a:r>
                      <a:r>
                        <a:rPr lang="en-US" sz="800" dirty="0" err="1">
                          <a:solidFill>
                            <a:schemeClr val="tx2"/>
                          </a:solidFill>
                          <a:latin typeface="Segoe UI" panose="020B0502040204020203" pitchFamily="34" charset="0"/>
                          <a:ea typeface="Segoe UI" panose="020B0502040204020203" pitchFamily="34" charset="0"/>
                          <a:cs typeface="Segoe UI" panose="020B0502040204020203" pitchFamily="34" charset="0"/>
                        </a:rPr>
                        <a:t>eComm</a:t>
                      </a: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5974234"/>
                  </a:ext>
                </a:extLst>
              </a:tr>
              <a:tr h="158112">
                <a:tc>
                  <a:txBody>
                    <a:bodyPr/>
                    <a:lstStyle/>
                    <a:p>
                      <a:pPr marL="0" marR="0" lvl="0" indent="0" algn="ctr" defTabSz="408194" rtl="0" eaLnBrk="1" fontAlgn="auto" latinLnBrk="0" hangingPunct="1">
                        <a:lnSpc>
                          <a:spcPct val="100000"/>
                        </a:lnSpc>
                        <a:spcBef>
                          <a:spcPts val="0"/>
                        </a:spcBef>
                        <a:spcAft>
                          <a:spcPts val="0"/>
                        </a:spcAft>
                        <a:buClrTx/>
                        <a:buSzTx/>
                        <a:buFontTx/>
                        <a:buNone/>
                        <a:tabLst/>
                        <a:defRPr/>
                      </a:pPr>
                      <a:r>
                        <a:rPr lang="en-US" sz="800" dirty="0">
                          <a:solidFill>
                            <a:schemeClr val="tx2"/>
                          </a:solidFill>
                          <a:latin typeface="Segoe UI" panose="020B0502040204020203" pitchFamily="34" charset="0"/>
                          <a:ea typeface="Segoe UI" panose="020B0502040204020203" pitchFamily="34" charset="0"/>
                          <a:cs typeface="Segoe UI" panose="020B0502040204020203" pitchFamily="34" charset="0"/>
                        </a:rPr>
                        <a:t>Forecasting &amp; Replenishment</a:t>
                      </a:r>
                    </a:p>
                  </a:txBody>
                  <a:tcPr marL="0" marR="0" marT="0" marB="0" anchor="ctr">
                    <a:lnL w="12700" cap="flat" cmpd="sng" algn="ctr">
                      <a:solidFill>
                        <a:srgbClr val="50B3CF"/>
                      </a:solidFill>
                      <a:prstDash val="solid"/>
                      <a:round/>
                      <a:headEnd type="none" w="med" len="med"/>
                      <a:tailEnd type="none" w="med" len="med"/>
                    </a:lnL>
                    <a:lnR w="12700" cap="flat" cmpd="sng" algn="ctr">
                      <a:solidFill>
                        <a:srgbClr val="50B3CF"/>
                      </a:solidFill>
                      <a:prstDash val="solid"/>
                      <a:round/>
                      <a:headEnd type="none" w="med" len="med"/>
                      <a:tailEnd type="none" w="med" len="med"/>
                    </a:lnR>
                    <a:lnT w="12700" cap="flat" cmpd="sng" algn="ctr">
                      <a:solidFill>
                        <a:srgbClr val="50B3CF"/>
                      </a:solidFill>
                      <a:prstDash val="solid"/>
                      <a:round/>
                      <a:headEnd type="none" w="med" len="med"/>
                      <a:tailEnd type="none" w="med" len="med"/>
                    </a:lnT>
                    <a:lnB w="12700" cap="flat" cmpd="sng" algn="ctr">
                      <a:solidFill>
                        <a:srgbClr val="50B3C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4889864"/>
                  </a:ext>
                </a:extLst>
              </a:tr>
            </a:tbl>
          </a:graphicData>
        </a:graphic>
      </p:graphicFrame>
      <p:pic>
        <p:nvPicPr>
          <p:cNvPr id="56" name="Picture 55"/>
          <p:cNvPicPr>
            <a:picLocks noChangeAspect="1"/>
          </p:cNvPicPr>
          <p:nvPr/>
        </p:nvPicPr>
        <p:blipFill>
          <a:blip r:embed="rId26"/>
          <a:stretch>
            <a:fillRect/>
          </a:stretch>
        </p:blipFill>
        <p:spPr>
          <a:xfrm>
            <a:off x="708535" y="3310265"/>
            <a:ext cx="2234982" cy="1206062"/>
          </a:xfrm>
          <a:prstGeom prst="rect">
            <a:avLst/>
          </a:prstGeom>
        </p:spPr>
      </p:pic>
      <p:pic>
        <p:nvPicPr>
          <p:cNvPr id="57" name="Picture 56"/>
          <p:cNvPicPr>
            <a:picLocks noChangeAspect="1"/>
          </p:cNvPicPr>
          <p:nvPr/>
        </p:nvPicPr>
        <p:blipFill>
          <a:blip r:embed="rId27"/>
          <a:stretch>
            <a:fillRect/>
          </a:stretch>
        </p:blipFill>
        <p:spPr>
          <a:xfrm>
            <a:off x="1371600" y="3717986"/>
            <a:ext cx="2136610" cy="1139764"/>
          </a:xfrm>
          <a:prstGeom prst="rect">
            <a:avLst/>
          </a:prstGeom>
        </p:spPr>
      </p:pic>
    </p:spTree>
    <p:extLst>
      <p:ext uri="{BB962C8B-B14F-4D97-AF65-F5344CB8AC3E}">
        <p14:creationId xmlns:p14="http://schemas.microsoft.com/office/powerpoint/2010/main" val="2131044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Test Design Automation Engine [ADPART]</a:t>
            </a:r>
          </a:p>
        </p:txBody>
      </p:sp>
      <p:grpSp>
        <p:nvGrpSpPr>
          <p:cNvPr id="79" name="Group 78"/>
          <p:cNvGrpSpPr/>
          <p:nvPr/>
        </p:nvGrpSpPr>
        <p:grpSpPr>
          <a:xfrm>
            <a:off x="-65758" y="647149"/>
            <a:ext cx="9209759" cy="4033615"/>
            <a:chOff x="-65758" y="607282"/>
            <a:chExt cx="9209759" cy="4033615"/>
          </a:xfrm>
        </p:grpSpPr>
        <p:sp>
          <p:nvSpPr>
            <p:cNvPr id="41" name="Rounded Rectangle 40"/>
            <p:cNvSpPr/>
            <p:nvPr/>
          </p:nvSpPr>
          <p:spPr>
            <a:xfrm rot="5400000">
              <a:off x="5547771" y="1076526"/>
              <a:ext cx="970954" cy="5673773"/>
            </a:xfrm>
            <a:prstGeom prst="roundRect">
              <a:avLst>
                <a:gd name="adj" fmla="val 2444"/>
              </a:avLst>
            </a:prstGeom>
            <a:solidFill>
              <a:srgbClr val="0070C0"/>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fontAlgn="auto">
                <a:spcBef>
                  <a:spcPts val="0"/>
                </a:spcBef>
                <a:spcAft>
                  <a:spcPts val="0"/>
                </a:spcAft>
                <a:defRPr/>
              </a:pPr>
              <a:endParaRPr lang="en-US" sz="1200" b="0" kern="0" dirty="0">
                <a:solidFill>
                  <a:prstClr val="white"/>
                </a:solidFill>
                <a:latin typeface="Calibri" panose="020F0502020204030204" pitchFamily="34" charset="0"/>
                <a:cs typeface="Calibri" panose="020F0502020204030204" pitchFamily="34" charset="0"/>
              </a:endParaRPr>
            </a:p>
          </p:txBody>
        </p:sp>
        <p:sp>
          <p:nvSpPr>
            <p:cNvPr id="42" name="TextBox 103"/>
            <p:cNvSpPr txBox="1"/>
            <p:nvPr/>
          </p:nvSpPr>
          <p:spPr>
            <a:xfrm>
              <a:off x="3231600" y="3128267"/>
              <a:ext cx="4712302" cy="276999"/>
            </a:xfrm>
            <a:prstGeom prst="rect">
              <a:avLst/>
            </a:prstGeom>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defRPr/>
              </a:pPr>
              <a:r>
                <a:rPr lang="en-US" sz="1200" dirty="0">
                  <a:solidFill>
                    <a:srgbClr val="44546A"/>
                  </a:solidFill>
                  <a:latin typeface="Calibri" panose="020F0502020204030204" pitchFamily="34" charset="0"/>
                  <a:cs typeface="Calibri" panose="020F0502020204030204" pitchFamily="34" charset="0"/>
                </a:rPr>
                <a:t>What are the benefits ?</a:t>
              </a:r>
            </a:p>
          </p:txBody>
        </p:sp>
        <p:pic>
          <p:nvPicPr>
            <p:cNvPr id="43" name="Picture 42" descr="C:\Users\277134\Desktop\Untitled-1.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275894" y="3510624"/>
              <a:ext cx="551409" cy="69703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Rajashekar\Adpart-4\PPT\Untitled-2.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22809" y="3624459"/>
              <a:ext cx="586172" cy="469366"/>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3947078" y="3445523"/>
              <a:ext cx="1129049" cy="802343"/>
              <a:chOff x="6433742" y="1567205"/>
              <a:chExt cx="1505398" cy="1069791"/>
            </a:xfrm>
          </p:grpSpPr>
          <p:sp>
            <p:nvSpPr>
              <p:cNvPr id="46" name="TextBox 106"/>
              <p:cNvSpPr txBox="1"/>
              <p:nvPr/>
            </p:nvSpPr>
            <p:spPr>
              <a:xfrm>
                <a:off x="6433742" y="1567205"/>
                <a:ext cx="1383367" cy="276988"/>
              </a:xfrm>
              <a:prstGeom prst="rect">
                <a:avLst/>
              </a:prstGeom>
              <a:noFill/>
            </p:spPr>
            <p:txBody>
              <a:bodyPr wrap="square" lIns="68573" tIns="34286" rIns="68573" bIns="34286"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pPr>
                <a:r>
                  <a:rPr lang="en-US" sz="900" dirty="0">
                    <a:solidFill>
                      <a:prstClr val="white"/>
                    </a:solidFill>
                    <a:latin typeface="Calibri" panose="020F0502020204030204" pitchFamily="34" charset="0"/>
                    <a:cs typeface="Calibri" panose="020F0502020204030204" pitchFamily="34" charset="0"/>
                  </a:rPr>
                  <a:t>… Faster …</a:t>
                </a:r>
              </a:p>
            </p:txBody>
          </p:sp>
          <p:sp>
            <p:nvSpPr>
              <p:cNvPr id="47" name="Rectangle 46"/>
              <p:cNvSpPr/>
              <p:nvPr/>
            </p:nvSpPr>
            <p:spPr>
              <a:xfrm>
                <a:off x="6564033" y="1775231"/>
                <a:ext cx="1375107" cy="861765"/>
              </a:xfrm>
              <a:prstGeom prst="rect">
                <a:avLst/>
              </a:prstGeom>
            </p:spPr>
            <p:txBody>
              <a:bodyPr wrap="square" lIns="68573" tIns="34286" rIns="68573" bIns="34286">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buClr>
                    <a:prstClr val="black">
                      <a:lumMod val="50000"/>
                      <a:lumOff val="50000"/>
                    </a:prstClr>
                  </a:buClr>
                </a:pPr>
                <a:r>
                  <a:rPr lang="en-US" sz="750" dirty="0">
                    <a:solidFill>
                      <a:prstClr val="white"/>
                    </a:solidFill>
                    <a:latin typeface="Calibri" panose="020F0502020204030204" pitchFamily="34" charset="0"/>
                    <a:ea typeface="Verdana" pitchFamily="34" charset="0"/>
                    <a:cs typeface="Calibri" panose="020F0502020204030204" pitchFamily="34" charset="0"/>
                  </a:rPr>
                  <a:t>Automated</a:t>
                </a:r>
                <a:r>
                  <a:rPr lang="en-US" sz="750" b="0" dirty="0">
                    <a:solidFill>
                      <a:prstClr val="white"/>
                    </a:solidFill>
                    <a:latin typeface="Calibri" panose="020F0502020204030204" pitchFamily="34" charset="0"/>
                    <a:ea typeface="Verdana" pitchFamily="34" charset="0"/>
                    <a:cs typeface="Calibri" panose="020F0502020204030204" pitchFamily="34" charset="0"/>
                  </a:rPr>
                  <a:t> Test Creation</a:t>
                </a:r>
              </a:p>
              <a:p>
                <a:pPr algn="r" fontAlgn="auto">
                  <a:spcBef>
                    <a:spcPts val="0"/>
                  </a:spcBef>
                  <a:spcAft>
                    <a:spcPts val="0"/>
                  </a:spcAft>
                  <a:buClr>
                    <a:prstClr val="black">
                      <a:lumMod val="50000"/>
                      <a:lumOff val="50000"/>
                    </a:prstClr>
                  </a:buClr>
                </a:pPr>
                <a:r>
                  <a:rPr lang="en-US" sz="750" b="0" dirty="0">
                    <a:solidFill>
                      <a:prstClr val="white"/>
                    </a:solidFill>
                    <a:latin typeface="Calibri" panose="020F0502020204030204" pitchFamily="34" charset="0"/>
                    <a:ea typeface="Verdana" pitchFamily="34" charset="0"/>
                    <a:cs typeface="Calibri" panose="020F0502020204030204" pitchFamily="34" charset="0"/>
                  </a:rPr>
                  <a:t>Test Selection</a:t>
                </a:r>
              </a:p>
              <a:p>
                <a:pPr algn="r" fontAlgn="auto">
                  <a:spcBef>
                    <a:spcPts val="0"/>
                  </a:spcBef>
                  <a:spcAft>
                    <a:spcPts val="0"/>
                  </a:spcAft>
                  <a:buClr>
                    <a:prstClr val="black">
                      <a:lumMod val="50000"/>
                      <a:lumOff val="50000"/>
                    </a:prstClr>
                  </a:buClr>
                </a:pPr>
                <a:r>
                  <a:rPr lang="en-US" sz="750" dirty="0">
                    <a:solidFill>
                      <a:prstClr val="white"/>
                    </a:solidFill>
                    <a:latin typeface="Calibri" panose="020F0502020204030204" pitchFamily="34" charset="0"/>
                    <a:ea typeface="Verdana" pitchFamily="34" charset="0"/>
                    <a:cs typeface="Calibri" panose="020F0502020204030204" pitchFamily="34" charset="0"/>
                  </a:rPr>
                  <a:t>Regression </a:t>
                </a:r>
                <a:r>
                  <a:rPr lang="en-US" sz="750" b="0" dirty="0">
                    <a:solidFill>
                      <a:prstClr val="white"/>
                    </a:solidFill>
                    <a:latin typeface="Calibri" panose="020F0502020204030204" pitchFamily="34" charset="0"/>
                    <a:ea typeface="Verdana" pitchFamily="34" charset="0"/>
                    <a:cs typeface="Calibri" panose="020F0502020204030204" pitchFamily="34" charset="0"/>
                  </a:rPr>
                  <a:t>Analysis</a:t>
                </a:r>
              </a:p>
              <a:p>
                <a:pPr algn="r" fontAlgn="auto">
                  <a:spcBef>
                    <a:spcPts val="0"/>
                  </a:spcBef>
                  <a:spcAft>
                    <a:spcPts val="0"/>
                  </a:spcAft>
                  <a:buClr>
                    <a:prstClr val="black">
                      <a:lumMod val="50000"/>
                      <a:lumOff val="50000"/>
                    </a:prstClr>
                  </a:buClr>
                </a:pPr>
                <a:r>
                  <a:rPr lang="en-US" sz="750" b="0" dirty="0">
                    <a:solidFill>
                      <a:prstClr val="white"/>
                    </a:solidFill>
                    <a:latin typeface="Calibri" panose="020F0502020204030204" pitchFamily="34" charset="0"/>
                    <a:ea typeface="Verdana" pitchFamily="34" charset="0"/>
                    <a:cs typeface="Calibri" panose="020F0502020204030204" pitchFamily="34" charset="0"/>
                  </a:rPr>
                  <a:t>Knowledge Transfer</a:t>
                </a:r>
                <a:endParaRPr lang="en-US" sz="750" b="0" dirty="0">
                  <a:solidFill>
                    <a:prstClr val="white"/>
                  </a:solidFill>
                  <a:latin typeface="Calibri" panose="020F0502020204030204" pitchFamily="34" charset="0"/>
                  <a:cs typeface="Calibri" panose="020F0502020204030204" pitchFamily="34" charset="0"/>
                </a:endParaRPr>
              </a:p>
            </p:txBody>
          </p:sp>
        </p:grpSp>
        <p:grpSp>
          <p:nvGrpSpPr>
            <p:cNvPr id="48" name="Group 47"/>
            <p:cNvGrpSpPr/>
            <p:nvPr/>
          </p:nvGrpSpPr>
          <p:grpSpPr>
            <a:xfrm>
              <a:off x="7522919" y="3450518"/>
              <a:ext cx="1142029" cy="832952"/>
              <a:chOff x="6397260" y="3139117"/>
              <a:chExt cx="1522705" cy="1110603"/>
            </a:xfrm>
          </p:grpSpPr>
          <p:sp>
            <p:nvSpPr>
              <p:cNvPr id="49" name="TextBox 107"/>
              <p:cNvSpPr txBox="1"/>
              <p:nvPr/>
            </p:nvSpPr>
            <p:spPr>
              <a:xfrm>
                <a:off x="6459639" y="3139117"/>
                <a:ext cx="1439678" cy="276988"/>
              </a:xfrm>
              <a:prstGeom prst="rect">
                <a:avLst/>
              </a:prstGeom>
              <a:noFill/>
            </p:spPr>
            <p:txBody>
              <a:bodyPr wrap="square" lIns="68573" tIns="34286" rIns="68573" bIns="34286"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pPr>
                <a:r>
                  <a:rPr lang="en-US" sz="900" dirty="0">
                    <a:solidFill>
                      <a:prstClr val="white"/>
                    </a:solidFill>
                    <a:latin typeface="Calibri" panose="020F0502020204030204" pitchFamily="34" charset="0"/>
                    <a:cs typeface="Calibri" panose="020F0502020204030204" pitchFamily="34" charset="0"/>
                  </a:rPr>
                  <a:t>… Smarter …</a:t>
                </a:r>
              </a:p>
            </p:txBody>
          </p:sp>
          <p:sp>
            <p:nvSpPr>
              <p:cNvPr id="50" name="TextBox 110"/>
              <p:cNvSpPr txBox="1"/>
              <p:nvPr/>
            </p:nvSpPr>
            <p:spPr bwMode="auto">
              <a:xfrm>
                <a:off x="6397260" y="3387956"/>
                <a:ext cx="1522705" cy="861764"/>
              </a:xfrm>
              <a:prstGeom prst="rect">
                <a:avLst/>
              </a:prstGeom>
              <a:noFill/>
              <a:ln w="9525">
                <a:noFill/>
                <a:miter lim="800000"/>
                <a:headEnd/>
                <a:tailEnd/>
              </a:ln>
            </p:spPr>
            <p:txBody>
              <a:bodyPr wrap="square" lIns="68573" tIns="34286" rIns="68573" bIns="34286"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buClr>
                    <a:prstClr val="black">
                      <a:lumMod val="50000"/>
                      <a:lumOff val="50000"/>
                    </a:prstClr>
                  </a:buClr>
                </a:pPr>
                <a:r>
                  <a:rPr lang="en-US" sz="750" b="0" dirty="0">
                    <a:solidFill>
                      <a:prstClr val="white"/>
                    </a:solidFill>
                    <a:latin typeface="Calibri" panose="020F0502020204030204" pitchFamily="34" charset="0"/>
                    <a:ea typeface="Verdana" pitchFamily="34" charset="0"/>
                    <a:cs typeface="Calibri" panose="020F0502020204030204" pitchFamily="34" charset="0"/>
                  </a:rPr>
                  <a:t>Test </a:t>
                </a:r>
                <a:r>
                  <a:rPr lang="en-US" sz="750" dirty="0">
                    <a:solidFill>
                      <a:prstClr val="white"/>
                    </a:solidFill>
                    <a:latin typeface="Calibri" panose="020F0502020204030204" pitchFamily="34" charset="0"/>
                    <a:ea typeface="Verdana" pitchFamily="34" charset="0"/>
                    <a:cs typeface="Calibri" panose="020F0502020204030204" pitchFamily="34" charset="0"/>
                  </a:rPr>
                  <a:t>Optimisation</a:t>
                </a:r>
              </a:p>
              <a:p>
                <a:pPr algn="r" fontAlgn="auto">
                  <a:spcBef>
                    <a:spcPts val="0"/>
                  </a:spcBef>
                  <a:spcAft>
                    <a:spcPts val="0"/>
                  </a:spcAft>
                  <a:buClr>
                    <a:prstClr val="black">
                      <a:lumMod val="50000"/>
                      <a:lumOff val="50000"/>
                    </a:prstClr>
                  </a:buClr>
                </a:pPr>
                <a:r>
                  <a:rPr lang="en-US" sz="750" dirty="0">
                    <a:solidFill>
                      <a:prstClr val="white"/>
                    </a:solidFill>
                    <a:latin typeface="Calibri" panose="020F0502020204030204" pitchFamily="34" charset="0"/>
                    <a:ea typeface="Verdana" pitchFamily="34" charset="0"/>
                    <a:cs typeface="Calibri" panose="020F0502020204030204" pitchFamily="34" charset="0"/>
                  </a:rPr>
                  <a:t>Rule Based </a:t>
                </a:r>
                <a:r>
                  <a:rPr lang="en-US" sz="750" b="0" dirty="0">
                    <a:solidFill>
                      <a:prstClr val="white"/>
                    </a:solidFill>
                    <a:latin typeface="Calibri" panose="020F0502020204030204" pitchFamily="34" charset="0"/>
                    <a:ea typeface="Verdana" pitchFamily="34" charset="0"/>
                    <a:cs typeface="Calibri" panose="020F0502020204030204" pitchFamily="34" charset="0"/>
                  </a:rPr>
                  <a:t>Test Creation</a:t>
                </a:r>
              </a:p>
              <a:p>
                <a:pPr algn="r" fontAlgn="auto">
                  <a:spcBef>
                    <a:spcPts val="0"/>
                  </a:spcBef>
                  <a:spcAft>
                    <a:spcPts val="0"/>
                  </a:spcAft>
                  <a:buClr>
                    <a:prstClr val="black">
                      <a:lumMod val="50000"/>
                      <a:lumOff val="50000"/>
                    </a:prstClr>
                  </a:buClr>
                </a:pPr>
                <a:r>
                  <a:rPr lang="en-US" sz="750" dirty="0">
                    <a:solidFill>
                      <a:prstClr val="white"/>
                    </a:solidFill>
                    <a:latin typeface="Calibri" panose="020F0502020204030204" pitchFamily="34" charset="0"/>
                    <a:ea typeface="Verdana" pitchFamily="34" charset="0"/>
                    <a:cs typeface="Calibri" panose="020F0502020204030204" pitchFamily="34" charset="0"/>
                  </a:rPr>
                  <a:t>Risk Based </a:t>
                </a:r>
                <a:r>
                  <a:rPr lang="en-US" sz="750" b="0" dirty="0">
                    <a:solidFill>
                      <a:prstClr val="white"/>
                    </a:solidFill>
                    <a:latin typeface="Calibri" panose="020F0502020204030204" pitchFamily="34" charset="0"/>
                    <a:ea typeface="Verdana" pitchFamily="34" charset="0"/>
                    <a:cs typeface="Calibri" panose="020F0502020204030204" pitchFamily="34" charset="0"/>
                  </a:rPr>
                  <a:t>Testing</a:t>
                </a:r>
              </a:p>
              <a:p>
                <a:pPr algn="r" fontAlgn="auto">
                  <a:spcBef>
                    <a:spcPts val="0"/>
                  </a:spcBef>
                  <a:spcAft>
                    <a:spcPts val="0"/>
                  </a:spcAft>
                  <a:buClr>
                    <a:prstClr val="black">
                      <a:lumMod val="50000"/>
                      <a:lumOff val="50000"/>
                    </a:prstClr>
                  </a:buClr>
                </a:pPr>
                <a:r>
                  <a:rPr lang="en-US" sz="750" b="0" dirty="0">
                    <a:solidFill>
                      <a:prstClr val="white"/>
                    </a:solidFill>
                    <a:latin typeface="Calibri" panose="020F0502020204030204" pitchFamily="34" charset="0"/>
                    <a:ea typeface="Verdana" pitchFamily="34" charset="0"/>
                    <a:cs typeface="Calibri" panose="020F0502020204030204" pitchFamily="34" charset="0"/>
                  </a:rPr>
                  <a:t>Testing </a:t>
                </a:r>
                <a:r>
                  <a:rPr lang="en-US" sz="750" dirty="0">
                    <a:solidFill>
                      <a:prstClr val="white"/>
                    </a:solidFill>
                    <a:latin typeface="Calibri" panose="020F0502020204030204" pitchFamily="34" charset="0"/>
                    <a:ea typeface="Verdana" pitchFamily="34" charset="0"/>
                    <a:cs typeface="Calibri" panose="020F0502020204030204" pitchFamily="34" charset="0"/>
                  </a:rPr>
                  <a:t>Business Criticality</a:t>
                </a:r>
              </a:p>
            </p:txBody>
          </p:sp>
        </p:grpSp>
        <p:grpSp>
          <p:nvGrpSpPr>
            <p:cNvPr id="51" name="Group 50"/>
            <p:cNvGrpSpPr/>
            <p:nvPr/>
          </p:nvGrpSpPr>
          <p:grpSpPr>
            <a:xfrm>
              <a:off x="5907140" y="3445523"/>
              <a:ext cx="1079759" cy="783888"/>
              <a:chOff x="6734717" y="4489890"/>
              <a:chExt cx="1439679" cy="1045183"/>
            </a:xfrm>
          </p:grpSpPr>
          <p:sp>
            <p:nvSpPr>
              <p:cNvPr id="52" name="TextBox 108"/>
              <p:cNvSpPr txBox="1"/>
              <p:nvPr/>
            </p:nvSpPr>
            <p:spPr>
              <a:xfrm>
                <a:off x="6734717" y="4489890"/>
                <a:ext cx="1439679" cy="276988"/>
              </a:xfrm>
              <a:prstGeom prst="rect">
                <a:avLst/>
              </a:prstGeom>
              <a:noFill/>
            </p:spPr>
            <p:txBody>
              <a:bodyPr wrap="square" lIns="68573" tIns="34286" rIns="68573" bIns="34286"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pPr>
                <a:r>
                  <a:rPr lang="en-US" sz="900" dirty="0">
                    <a:solidFill>
                      <a:prstClr val="white"/>
                    </a:solidFill>
                    <a:latin typeface="Calibri" panose="020F0502020204030204" pitchFamily="34" charset="0"/>
                    <a:cs typeface="Calibri" panose="020F0502020204030204" pitchFamily="34" charset="0"/>
                  </a:rPr>
                  <a:t>… Effective …</a:t>
                </a:r>
              </a:p>
            </p:txBody>
          </p:sp>
          <p:sp>
            <p:nvSpPr>
              <p:cNvPr id="53" name="TextBox 111"/>
              <p:cNvSpPr txBox="1"/>
              <p:nvPr/>
            </p:nvSpPr>
            <p:spPr bwMode="auto">
              <a:xfrm>
                <a:off x="6748762" y="4673309"/>
                <a:ext cx="1396166" cy="861764"/>
              </a:xfrm>
              <a:prstGeom prst="rect">
                <a:avLst/>
              </a:prstGeom>
              <a:noFill/>
              <a:ln w="9525">
                <a:noFill/>
                <a:miter lim="800000"/>
                <a:headEnd/>
                <a:tailEnd/>
              </a:ln>
            </p:spPr>
            <p:txBody>
              <a:bodyPr wrap="square" lIns="68573" tIns="34286" rIns="68573" bIns="34286" rtlCol="0">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fontAlgn="auto">
                  <a:spcBef>
                    <a:spcPts val="0"/>
                  </a:spcBef>
                  <a:spcAft>
                    <a:spcPts val="0"/>
                  </a:spcAft>
                  <a:buClr>
                    <a:prstClr val="black">
                      <a:lumMod val="50000"/>
                      <a:lumOff val="50000"/>
                    </a:prstClr>
                  </a:buClr>
                </a:pPr>
                <a:r>
                  <a:rPr lang="en-US" sz="750" b="0" dirty="0">
                    <a:solidFill>
                      <a:prstClr val="white"/>
                    </a:solidFill>
                    <a:latin typeface="Calibri" panose="020F0502020204030204" pitchFamily="34" charset="0"/>
                    <a:ea typeface="Verdana" pitchFamily="34" charset="0"/>
                    <a:cs typeface="Calibri" panose="020F0502020204030204" pitchFamily="34" charset="0"/>
                  </a:rPr>
                  <a:t>Requirement Analysis</a:t>
                </a:r>
              </a:p>
              <a:p>
                <a:pPr algn="r" fontAlgn="auto">
                  <a:spcBef>
                    <a:spcPts val="0"/>
                  </a:spcBef>
                  <a:spcAft>
                    <a:spcPts val="0"/>
                  </a:spcAft>
                  <a:buClr>
                    <a:prstClr val="black">
                      <a:lumMod val="50000"/>
                      <a:lumOff val="50000"/>
                    </a:prstClr>
                  </a:buClr>
                </a:pPr>
                <a:r>
                  <a:rPr lang="en-US" sz="750" b="0" dirty="0">
                    <a:solidFill>
                      <a:prstClr val="white"/>
                    </a:solidFill>
                    <a:latin typeface="Calibri" panose="020F0502020204030204" pitchFamily="34" charset="0"/>
                    <a:ea typeface="Verdana" pitchFamily="34" charset="0"/>
                    <a:cs typeface="Calibri" panose="020F0502020204030204" pitchFamily="34" charset="0"/>
                  </a:rPr>
                  <a:t>Requirement </a:t>
                </a:r>
                <a:r>
                  <a:rPr lang="en-US" sz="750" dirty="0">
                    <a:solidFill>
                      <a:prstClr val="white"/>
                    </a:solidFill>
                    <a:latin typeface="Calibri" panose="020F0502020204030204" pitchFamily="34" charset="0"/>
                    <a:ea typeface="Verdana" pitchFamily="34" charset="0"/>
                    <a:cs typeface="Calibri" panose="020F0502020204030204" pitchFamily="34" charset="0"/>
                  </a:rPr>
                  <a:t>Traceability</a:t>
                </a:r>
              </a:p>
              <a:p>
                <a:pPr algn="r" fontAlgn="auto">
                  <a:spcBef>
                    <a:spcPts val="0"/>
                  </a:spcBef>
                  <a:spcAft>
                    <a:spcPts val="0"/>
                  </a:spcAft>
                  <a:buClr>
                    <a:prstClr val="black">
                      <a:lumMod val="50000"/>
                      <a:lumOff val="50000"/>
                    </a:prstClr>
                  </a:buClr>
                </a:pPr>
                <a:r>
                  <a:rPr lang="en-US" sz="750" b="0" dirty="0">
                    <a:solidFill>
                      <a:prstClr val="white"/>
                    </a:solidFill>
                    <a:latin typeface="Calibri" panose="020F0502020204030204" pitchFamily="34" charset="0"/>
                    <a:ea typeface="Verdana" pitchFamily="34" charset="0"/>
                    <a:cs typeface="Calibri" panose="020F0502020204030204" pitchFamily="34" charset="0"/>
                  </a:rPr>
                  <a:t>Better </a:t>
                </a:r>
                <a:r>
                  <a:rPr lang="en-US" sz="750" dirty="0">
                    <a:solidFill>
                      <a:prstClr val="white"/>
                    </a:solidFill>
                    <a:latin typeface="Calibri" panose="020F0502020204030204" pitchFamily="34" charset="0"/>
                    <a:ea typeface="Verdana" pitchFamily="34" charset="0"/>
                    <a:cs typeface="Calibri" panose="020F0502020204030204" pitchFamily="34" charset="0"/>
                  </a:rPr>
                  <a:t>Coverage</a:t>
                </a:r>
              </a:p>
              <a:p>
                <a:pPr algn="r" fontAlgn="auto">
                  <a:spcBef>
                    <a:spcPts val="0"/>
                  </a:spcBef>
                  <a:spcAft>
                    <a:spcPts val="0"/>
                  </a:spcAft>
                  <a:buClr>
                    <a:prstClr val="black">
                      <a:lumMod val="50000"/>
                      <a:lumOff val="50000"/>
                    </a:prstClr>
                  </a:buClr>
                </a:pPr>
                <a:r>
                  <a:rPr lang="en-US" sz="750" dirty="0">
                    <a:solidFill>
                      <a:prstClr val="white"/>
                    </a:solidFill>
                    <a:latin typeface="Calibri" panose="020F0502020204030204" pitchFamily="34" charset="0"/>
                    <a:ea typeface="Verdana" pitchFamily="34" charset="0"/>
                    <a:cs typeface="Calibri" panose="020F0502020204030204" pitchFamily="34" charset="0"/>
                  </a:rPr>
                  <a:t>Change </a:t>
                </a:r>
                <a:r>
                  <a:rPr lang="en-US" sz="750" b="0" dirty="0">
                    <a:solidFill>
                      <a:prstClr val="white"/>
                    </a:solidFill>
                    <a:latin typeface="Calibri" panose="020F0502020204030204" pitchFamily="34" charset="0"/>
                    <a:ea typeface="Verdana" pitchFamily="34" charset="0"/>
                    <a:cs typeface="Calibri" panose="020F0502020204030204" pitchFamily="34" charset="0"/>
                  </a:rPr>
                  <a:t>Management</a:t>
                </a:r>
              </a:p>
            </p:txBody>
          </p:sp>
        </p:grpSp>
        <p:pic>
          <p:nvPicPr>
            <p:cNvPr id="54" name="Picture 53" descr="D:\Old desktop data\Hari\Iconzz\light-bulb.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64574" y="3507437"/>
              <a:ext cx="754374" cy="76547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3006" y="1799424"/>
              <a:ext cx="3007615" cy="2388643"/>
            </a:xfrm>
            <a:prstGeom prst="rect">
              <a:avLst/>
            </a:prstGeom>
          </p:spPr>
        </p:pic>
        <p:sp>
          <p:nvSpPr>
            <p:cNvPr id="56" name="Rectangle 55"/>
            <p:cNvSpPr/>
            <p:nvPr/>
          </p:nvSpPr>
          <p:spPr>
            <a:xfrm>
              <a:off x="1245061" y="1844520"/>
              <a:ext cx="844449"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Model Business Flows</a:t>
              </a:r>
            </a:p>
          </p:txBody>
        </p:sp>
        <p:sp>
          <p:nvSpPr>
            <p:cNvPr id="57" name="Rectangle 56"/>
            <p:cNvSpPr/>
            <p:nvPr/>
          </p:nvSpPr>
          <p:spPr>
            <a:xfrm>
              <a:off x="1802792" y="2346712"/>
              <a:ext cx="844449"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Review Business </a:t>
              </a:r>
            </a:p>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Flows</a:t>
              </a:r>
            </a:p>
          </p:txBody>
        </p:sp>
        <p:sp>
          <p:nvSpPr>
            <p:cNvPr id="58" name="Rectangle 57"/>
            <p:cNvSpPr/>
            <p:nvPr/>
          </p:nvSpPr>
          <p:spPr>
            <a:xfrm>
              <a:off x="119442" y="2953337"/>
              <a:ext cx="813601"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Automated Test Case Generation</a:t>
              </a:r>
            </a:p>
          </p:txBody>
        </p:sp>
        <p:sp>
          <p:nvSpPr>
            <p:cNvPr id="59" name="Rectangle 58"/>
            <p:cNvSpPr/>
            <p:nvPr/>
          </p:nvSpPr>
          <p:spPr>
            <a:xfrm>
              <a:off x="1257335" y="2983684"/>
              <a:ext cx="813601"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Automated Test </a:t>
              </a:r>
            </a:p>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Optimisation</a:t>
              </a:r>
            </a:p>
          </p:txBody>
        </p:sp>
        <p:sp>
          <p:nvSpPr>
            <p:cNvPr id="60" name="Rectangle 59"/>
            <p:cNvSpPr/>
            <p:nvPr/>
          </p:nvSpPr>
          <p:spPr>
            <a:xfrm>
              <a:off x="2280342" y="2918399"/>
              <a:ext cx="904855"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Automated</a:t>
              </a:r>
            </a:p>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Regression Analysis</a:t>
              </a:r>
            </a:p>
          </p:txBody>
        </p:sp>
        <p:sp>
          <p:nvSpPr>
            <p:cNvPr id="61" name="Rectangle 60"/>
            <p:cNvSpPr/>
            <p:nvPr/>
          </p:nvSpPr>
          <p:spPr>
            <a:xfrm>
              <a:off x="-65758" y="3437653"/>
              <a:ext cx="1135861"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Automated Reqt </a:t>
              </a:r>
            </a:p>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Traceability</a:t>
              </a:r>
            </a:p>
          </p:txBody>
        </p:sp>
        <p:sp>
          <p:nvSpPr>
            <p:cNvPr id="62" name="Rectangle 61"/>
            <p:cNvSpPr/>
            <p:nvPr/>
          </p:nvSpPr>
          <p:spPr>
            <a:xfrm>
              <a:off x="803620" y="3797138"/>
              <a:ext cx="813601" cy="27699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Automated</a:t>
              </a:r>
            </a:p>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Risk Analysis</a:t>
              </a:r>
            </a:p>
          </p:txBody>
        </p:sp>
        <p:sp>
          <p:nvSpPr>
            <p:cNvPr id="63" name="Rectangle 62"/>
            <p:cNvSpPr/>
            <p:nvPr/>
          </p:nvSpPr>
          <p:spPr>
            <a:xfrm>
              <a:off x="2089510" y="3713081"/>
              <a:ext cx="690981"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Automated Change </a:t>
              </a:r>
            </a:p>
            <a:p>
              <a:pPr algn="ctr" fontAlgn="auto">
                <a:spcBef>
                  <a:spcPts val="0"/>
                </a:spcBef>
                <a:spcAft>
                  <a:spcPts val="0"/>
                </a:spcAft>
              </a:pPr>
              <a:r>
                <a:rPr lang="en-US" sz="600" dirty="0">
                  <a:solidFill>
                    <a:prstClr val="black"/>
                  </a:solidFill>
                  <a:latin typeface="Calibri" panose="020F0502020204030204" pitchFamily="34" charset="0"/>
                  <a:cs typeface="Calibri" panose="020F0502020204030204" pitchFamily="34" charset="0"/>
                </a:rPr>
                <a:t>Management</a:t>
              </a:r>
            </a:p>
          </p:txBody>
        </p:sp>
        <p:pic>
          <p:nvPicPr>
            <p:cNvPr id="64" name="Picture 63" descr="C:\Users\277134\Desktop\Adpart_log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33041" y="1354875"/>
              <a:ext cx="1339143" cy="409256"/>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Straight Connector 64"/>
            <p:cNvCxnSpPr/>
            <p:nvPr/>
          </p:nvCxnSpPr>
          <p:spPr>
            <a:xfrm>
              <a:off x="5152409" y="3566238"/>
              <a:ext cx="0" cy="689831"/>
            </a:xfrm>
            <a:prstGeom prst="line">
              <a:avLst/>
            </a:prstGeom>
            <a:noFill/>
            <a:ln w="12700" cap="flat" cmpd="sng" algn="ctr">
              <a:solidFill>
                <a:sysClr val="window" lastClr="FFFFFF"/>
              </a:solidFill>
              <a:prstDash val="sysDot"/>
              <a:miter lim="800000"/>
            </a:ln>
            <a:effectLst/>
          </p:spPr>
        </p:cxnSp>
        <p:cxnSp>
          <p:nvCxnSpPr>
            <p:cNvPr id="66" name="Straight Connector 65"/>
            <p:cNvCxnSpPr/>
            <p:nvPr/>
          </p:nvCxnSpPr>
          <p:spPr>
            <a:xfrm>
              <a:off x="7015589" y="3566238"/>
              <a:ext cx="0" cy="689831"/>
            </a:xfrm>
            <a:prstGeom prst="line">
              <a:avLst/>
            </a:prstGeom>
            <a:noFill/>
            <a:ln w="12700" cap="flat" cmpd="sng" algn="ctr">
              <a:solidFill>
                <a:sysClr val="window" lastClr="FFFFFF"/>
              </a:solidFill>
              <a:prstDash val="sysDot"/>
              <a:miter lim="800000"/>
            </a:ln>
            <a:effectLst/>
          </p:spPr>
        </p:cxnSp>
        <p:sp>
          <p:nvSpPr>
            <p:cNvPr id="67" name="Rectangle 66"/>
            <p:cNvSpPr/>
            <p:nvPr/>
          </p:nvSpPr>
          <p:spPr>
            <a:xfrm>
              <a:off x="4786742" y="972676"/>
              <a:ext cx="4083393" cy="715580"/>
            </a:xfrm>
            <a:prstGeom prst="rect">
              <a:avLst/>
            </a:prstGeom>
            <a:pattFill prst="dashHorz">
              <a:fgClr>
                <a:sysClr val="window" lastClr="FFFFFF">
                  <a:lumMod val="95000"/>
                </a:sysClr>
              </a:fgClr>
              <a:bgClr>
                <a:sysClr val="window" lastClr="FFFFFF"/>
              </a:bgClr>
            </a:pattFill>
            <a:ln w="9525" cap="flat" cmpd="sng" algn="ctr">
              <a:noFill/>
              <a:prstDash val="solid"/>
            </a:ln>
            <a:effectLst>
              <a:innerShdw blurRad="114300">
                <a:prstClr val="black"/>
              </a:innerShdw>
            </a:effectLst>
          </p:spPr>
          <p:txBody>
            <a:bodyPr rtlCol="0" anchor="ctr"/>
            <a:lstStyle/>
            <a:p>
              <a:pPr marL="214254" marR="0" lvl="0" indent="-214254" defTabSz="45706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Patented model based Test design automation product</a:t>
              </a:r>
            </a:p>
            <a:p>
              <a:pPr marL="214254" marR="0" lvl="0" indent="-214254" defTabSz="45706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Implemented across more than 120 clients</a:t>
              </a:r>
            </a:p>
            <a:p>
              <a:pPr marL="214254" marR="0" lvl="0" indent="-214254" defTabSz="45706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Widely Acknowledged by Industry Research &amp; Advisory organizations</a:t>
              </a:r>
            </a:p>
          </p:txBody>
        </p:sp>
        <p:sp>
          <p:nvSpPr>
            <p:cNvPr id="68" name="Rectangle 67"/>
            <p:cNvSpPr/>
            <p:nvPr/>
          </p:nvSpPr>
          <p:spPr>
            <a:xfrm>
              <a:off x="3187916" y="972676"/>
              <a:ext cx="1578226" cy="715580"/>
            </a:xfrm>
            <a:prstGeom prst="rect">
              <a:avLst/>
            </a:prstGeom>
            <a:solidFill>
              <a:srgbClr val="44B142"/>
            </a:solidFill>
            <a:ln w="6350" cap="flat" cmpd="sng" algn="ctr">
              <a:noFill/>
              <a:prstDash val="solid"/>
              <a:miter lim="800000"/>
            </a:ln>
            <a:effectLst/>
          </p:spPr>
          <p:txBody>
            <a:bodyPr rtlCol="0" anchor="ctr"/>
            <a:lstStyle/>
            <a:p>
              <a:pPr algn="ctr" defTabSz="685611" fontAlgn="auto">
                <a:spcBef>
                  <a:spcPts val="0"/>
                </a:spcBef>
                <a:spcAft>
                  <a:spcPts val="0"/>
                </a:spcAft>
                <a:defRPr/>
              </a:pPr>
              <a:endParaRPr lang="en-GB" sz="1350" b="0" kern="0" dirty="0">
                <a:solidFill>
                  <a:prstClr val="white"/>
                </a:solidFill>
                <a:latin typeface="Calibri" panose="020F0502020204030204" pitchFamily="34" charset="0"/>
                <a:ea typeface="+mn-ea"/>
                <a:cs typeface="Calibri" panose="020F0502020204030204" pitchFamily="34" charset="0"/>
              </a:endParaRPr>
            </a:p>
          </p:txBody>
        </p:sp>
        <p:pic>
          <p:nvPicPr>
            <p:cNvPr id="69" name="Picture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9886" y="1039694"/>
              <a:ext cx="539625" cy="539625"/>
            </a:xfrm>
            <a:prstGeom prst="rect">
              <a:avLst/>
            </a:prstGeom>
          </p:spPr>
        </p:pic>
        <p:sp>
          <p:nvSpPr>
            <p:cNvPr id="70" name="Rectangle 69"/>
            <p:cNvSpPr/>
            <p:nvPr/>
          </p:nvSpPr>
          <p:spPr>
            <a:xfrm>
              <a:off x="3818254" y="1074460"/>
              <a:ext cx="912736" cy="507831"/>
            </a:xfrm>
            <a:prstGeom prst="rect">
              <a:avLst/>
            </a:prstGeom>
          </p:spPr>
          <p:txBody>
            <a:bodyPr wrap="square">
              <a:spAutoFit/>
            </a:bodyPr>
            <a:lstStyle/>
            <a:p>
              <a:pPr defTabSz="685611" fontAlgn="auto">
                <a:spcBef>
                  <a:spcPts val="0"/>
                </a:spcBef>
                <a:spcAft>
                  <a:spcPts val="0"/>
                </a:spcAft>
                <a:defRPr/>
              </a:pPr>
              <a:r>
                <a:rPr lang="en-GB" sz="1350" i="1" kern="0" dirty="0">
                  <a:solidFill>
                    <a:prstClr val="white"/>
                  </a:solidFill>
                  <a:latin typeface="Calibri" panose="020F0502020204030204" pitchFamily="34" charset="0"/>
                  <a:ea typeface="+mn-ea"/>
                  <a:cs typeface="Calibri" panose="020F0502020204030204" pitchFamily="34" charset="0"/>
                </a:rPr>
                <a:t>About </a:t>
              </a:r>
            </a:p>
            <a:p>
              <a:pPr defTabSz="685611" fontAlgn="auto">
                <a:spcBef>
                  <a:spcPts val="0"/>
                </a:spcBef>
                <a:spcAft>
                  <a:spcPts val="0"/>
                </a:spcAft>
                <a:defRPr/>
              </a:pPr>
              <a:r>
                <a:rPr lang="en-GB" sz="1350" i="1" kern="0" dirty="0">
                  <a:solidFill>
                    <a:prstClr val="white"/>
                  </a:solidFill>
                  <a:latin typeface="Calibri" panose="020F0502020204030204" pitchFamily="34" charset="0"/>
                  <a:ea typeface="+mn-ea"/>
                  <a:cs typeface="Calibri" panose="020F0502020204030204" pitchFamily="34" charset="0"/>
                </a:rPr>
                <a:t>ADPART</a:t>
              </a:r>
            </a:p>
          </p:txBody>
        </p:sp>
        <p:sp>
          <p:nvSpPr>
            <p:cNvPr id="71" name="Rectangle 70"/>
            <p:cNvSpPr/>
            <p:nvPr/>
          </p:nvSpPr>
          <p:spPr>
            <a:xfrm>
              <a:off x="4786742" y="1792442"/>
              <a:ext cx="4083393" cy="1200329"/>
            </a:xfrm>
            <a:prstGeom prst="rect">
              <a:avLst/>
            </a:prstGeom>
            <a:pattFill prst="dashHorz">
              <a:fgClr>
                <a:sysClr val="window" lastClr="FFFFFF">
                  <a:lumMod val="95000"/>
                </a:sysClr>
              </a:fgClr>
              <a:bgClr>
                <a:sysClr val="window" lastClr="FFFFFF"/>
              </a:bgClr>
            </a:pattFill>
            <a:ln w="9525" cap="flat" cmpd="sng" algn="ctr">
              <a:noFill/>
              <a:prstDash val="solid"/>
            </a:ln>
            <a:effectLst>
              <a:innerShdw blurRad="114300">
                <a:prstClr val="black"/>
              </a:innerShdw>
            </a:effectLst>
          </p:spPr>
          <p:txBody>
            <a:bodyPr rtlCol="0" anchor="ctr"/>
            <a:lstStyle/>
            <a:p>
              <a:pPr marL="214254" marR="0" lvl="0" indent="-214254" defTabSz="45706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Automated Test case generation</a:t>
              </a:r>
            </a:p>
            <a:p>
              <a:pPr marL="214254" marR="0" lvl="0" indent="-214254" defTabSz="45706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Traceability &amp; Test Optimization</a:t>
              </a:r>
            </a:p>
            <a:p>
              <a:pPr marL="214254" marR="0" lvl="0" indent="-214254" defTabSz="45706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Impact &amp; Change based analysis</a:t>
              </a:r>
            </a:p>
            <a:p>
              <a:pPr marL="214254" marR="0" lvl="0" indent="-214254" defTabSz="45706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Risk Based Testing</a:t>
              </a:r>
            </a:p>
            <a:p>
              <a:pPr marL="214254" marR="0" lvl="0" indent="-214254" defTabSz="45706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Regression Analysis</a:t>
              </a:r>
            </a:p>
            <a:p>
              <a:pPr marL="214254" marR="0" lvl="0" indent="-214254" defTabSz="45706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Seamless Integration with HP ALM , CA Agile Central ,  Jira , TFS  </a:t>
              </a:r>
            </a:p>
            <a:p>
              <a:pPr marL="214254" marR="0" lvl="0" indent="-214254" defTabSz="45706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Reverse Engineering </a:t>
              </a:r>
            </a:p>
          </p:txBody>
        </p:sp>
        <p:sp>
          <p:nvSpPr>
            <p:cNvPr id="72" name="Rectangle 71"/>
            <p:cNvSpPr/>
            <p:nvPr/>
          </p:nvSpPr>
          <p:spPr>
            <a:xfrm>
              <a:off x="3196362" y="1792445"/>
              <a:ext cx="1578226" cy="1195883"/>
            </a:xfrm>
            <a:prstGeom prst="rect">
              <a:avLst/>
            </a:prstGeom>
            <a:solidFill>
              <a:srgbClr val="48AFA5"/>
            </a:solidFill>
            <a:ln w="6350" cap="flat" cmpd="sng" algn="ctr">
              <a:noFill/>
              <a:prstDash val="solid"/>
              <a:miter lim="800000"/>
            </a:ln>
            <a:effectLst/>
          </p:spPr>
          <p:txBody>
            <a:bodyPr rtlCol="0" anchor="ctr"/>
            <a:lstStyle/>
            <a:p>
              <a:pPr algn="ctr" defTabSz="685611" fontAlgn="auto">
                <a:spcBef>
                  <a:spcPts val="0"/>
                </a:spcBef>
                <a:spcAft>
                  <a:spcPts val="0"/>
                </a:spcAft>
                <a:defRPr/>
              </a:pPr>
              <a:endParaRPr lang="en-GB" sz="1350" b="0" kern="0" dirty="0">
                <a:solidFill>
                  <a:prstClr val="white"/>
                </a:solidFill>
                <a:latin typeface="Calibri" panose="020F0502020204030204" pitchFamily="34" charset="0"/>
                <a:ea typeface="+mn-ea"/>
                <a:cs typeface="Calibri" panose="020F0502020204030204" pitchFamily="34" charset="0"/>
              </a:endParaRPr>
            </a:p>
          </p:txBody>
        </p:sp>
        <p:sp>
          <p:nvSpPr>
            <p:cNvPr id="73" name="Rectangle 72"/>
            <p:cNvSpPr/>
            <p:nvPr/>
          </p:nvSpPr>
          <p:spPr>
            <a:xfrm>
              <a:off x="3818254" y="2137203"/>
              <a:ext cx="812049" cy="507831"/>
            </a:xfrm>
            <a:prstGeom prst="rect">
              <a:avLst/>
            </a:prstGeom>
          </p:spPr>
          <p:txBody>
            <a:bodyPr wrap="square">
              <a:spAutoFit/>
            </a:bodyPr>
            <a:lstStyle/>
            <a:p>
              <a:pPr defTabSz="685611" fontAlgn="auto">
                <a:spcBef>
                  <a:spcPts val="0"/>
                </a:spcBef>
                <a:spcAft>
                  <a:spcPts val="0"/>
                </a:spcAft>
                <a:defRPr/>
              </a:pPr>
              <a:r>
                <a:rPr lang="en-GB" sz="1350" i="1" kern="0" dirty="0">
                  <a:solidFill>
                    <a:prstClr val="white"/>
                  </a:solidFill>
                  <a:latin typeface="Calibri" panose="020F0502020204030204" pitchFamily="34" charset="0"/>
                  <a:ea typeface="+mn-ea"/>
                  <a:cs typeface="Calibri" panose="020F0502020204030204" pitchFamily="34" charset="0"/>
                </a:rPr>
                <a:t>Key </a:t>
              </a:r>
            </a:p>
            <a:p>
              <a:pPr defTabSz="685611" fontAlgn="auto">
                <a:spcBef>
                  <a:spcPts val="0"/>
                </a:spcBef>
                <a:spcAft>
                  <a:spcPts val="0"/>
                </a:spcAft>
                <a:defRPr/>
              </a:pPr>
              <a:r>
                <a:rPr lang="en-GB" sz="1350" i="1" kern="0" dirty="0">
                  <a:solidFill>
                    <a:prstClr val="white"/>
                  </a:solidFill>
                  <a:latin typeface="Calibri" panose="020F0502020204030204" pitchFamily="34" charset="0"/>
                  <a:ea typeface="+mn-ea"/>
                  <a:cs typeface="Calibri" panose="020F0502020204030204" pitchFamily="34" charset="0"/>
                </a:rPr>
                <a:t>Features</a:t>
              </a:r>
            </a:p>
          </p:txBody>
        </p:sp>
        <p:sp>
          <p:nvSpPr>
            <p:cNvPr id="74" name="Rectangle 73"/>
            <p:cNvSpPr/>
            <p:nvPr/>
          </p:nvSpPr>
          <p:spPr>
            <a:xfrm>
              <a:off x="5342411" y="4410065"/>
              <a:ext cx="1673179" cy="230832"/>
            </a:xfrm>
            <a:prstGeom prst="rect">
              <a:avLst/>
            </a:prstGeom>
          </p:spPr>
          <p:txBody>
            <a:bodyPr wrap="square">
              <a:spAutoFit/>
            </a:bodyPr>
            <a:lstStyle/>
            <a:p>
              <a:pPr algn="ctr" defTabSz="685611" fontAlgn="auto">
                <a:spcBef>
                  <a:spcPts val="0"/>
                </a:spcBef>
                <a:spcAft>
                  <a:spcPts val="0"/>
                </a:spcAft>
                <a:defRPr/>
              </a:pPr>
              <a:r>
                <a:rPr lang="en-US" sz="900" kern="0" dirty="0">
                  <a:solidFill>
                    <a:srgbClr val="4D4D4D"/>
                  </a:solidFill>
                  <a:latin typeface="Calibri" panose="020F0502020204030204" pitchFamily="34" charset="0"/>
                  <a:ea typeface="+mn-ea"/>
                  <a:cs typeface="Calibri" panose="020F0502020204030204" pitchFamily="34" charset="0"/>
                </a:rPr>
                <a:t>100 % Quality Coverage</a:t>
              </a:r>
            </a:p>
          </p:txBody>
        </p:sp>
        <p:sp>
          <p:nvSpPr>
            <p:cNvPr id="75" name="Rectangle 74"/>
            <p:cNvSpPr/>
            <p:nvPr/>
          </p:nvSpPr>
          <p:spPr>
            <a:xfrm>
              <a:off x="3472840" y="4410065"/>
              <a:ext cx="1673179" cy="230832"/>
            </a:xfrm>
            <a:prstGeom prst="rect">
              <a:avLst/>
            </a:prstGeom>
          </p:spPr>
          <p:txBody>
            <a:bodyPr wrap="square">
              <a:spAutoFit/>
            </a:bodyPr>
            <a:lstStyle/>
            <a:p>
              <a:pPr algn="ctr" defTabSz="685611" fontAlgn="auto">
                <a:spcBef>
                  <a:spcPts val="0"/>
                </a:spcBef>
                <a:spcAft>
                  <a:spcPts val="0"/>
                </a:spcAft>
                <a:defRPr/>
              </a:pPr>
              <a:r>
                <a:rPr lang="en-US" sz="900" kern="0" dirty="0">
                  <a:solidFill>
                    <a:srgbClr val="4D4D4D"/>
                  </a:solidFill>
                  <a:latin typeface="Calibri" panose="020F0502020204030204" pitchFamily="34" charset="0"/>
                  <a:ea typeface="+mn-ea"/>
                  <a:cs typeface="Calibri" panose="020F0502020204030204" pitchFamily="34" charset="0"/>
                </a:rPr>
                <a:t>30% Optimized Test Cycle time</a:t>
              </a:r>
            </a:p>
          </p:txBody>
        </p:sp>
        <p:sp>
          <p:nvSpPr>
            <p:cNvPr id="76" name="Rectangle 75"/>
            <p:cNvSpPr/>
            <p:nvPr/>
          </p:nvSpPr>
          <p:spPr>
            <a:xfrm>
              <a:off x="7043396" y="4410065"/>
              <a:ext cx="1673179" cy="230832"/>
            </a:xfrm>
            <a:prstGeom prst="rect">
              <a:avLst/>
            </a:prstGeom>
          </p:spPr>
          <p:txBody>
            <a:bodyPr wrap="square">
              <a:spAutoFit/>
            </a:bodyPr>
            <a:lstStyle/>
            <a:p>
              <a:pPr algn="ctr" defTabSz="685611" fontAlgn="auto">
                <a:spcBef>
                  <a:spcPts val="0"/>
                </a:spcBef>
                <a:spcAft>
                  <a:spcPts val="0"/>
                </a:spcAft>
                <a:defRPr/>
              </a:pPr>
              <a:r>
                <a:rPr lang="en-US" sz="900" kern="0" dirty="0">
                  <a:solidFill>
                    <a:srgbClr val="4D4D4D"/>
                  </a:solidFill>
                  <a:latin typeface="Calibri" panose="020F0502020204030204" pitchFamily="34" charset="0"/>
                  <a:ea typeface="+mn-ea"/>
                  <a:cs typeface="Calibri" panose="020F0502020204030204" pitchFamily="34" charset="0"/>
                </a:rPr>
                <a:t>25% Effort Savings  </a:t>
              </a:r>
            </a:p>
          </p:txBody>
        </p:sp>
        <p:sp>
          <p:nvSpPr>
            <p:cNvPr id="77" name="Rectangle 25"/>
            <p:cNvSpPr>
              <a:spLocks noChangeArrowheads="1"/>
            </p:cNvSpPr>
            <p:nvPr/>
          </p:nvSpPr>
          <p:spPr bwMode="auto">
            <a:xfrm>
              <a:off x="20270" y="607282"/>
              <a:ext cx="9123731" cy="242374"/>
            </a:xfrm>
            <a:prstGeom prst="rect">
              <a:avLst/>
            </a:prstGeom>
            <a:solidFill>
              <a:schemeClr val="accent1">
                <a:lumMod val="75000"/>
              </a:schemeClr>
            </a:solidFill>
            <a:ln>
              <a:noFill/>
            </a:ln>
            <a:extLst/>
          </p:spPr>
          <p:txBody>
            <a:bodyPr wrap="square">
              <a:spAutoFit/>
            </a:bodyPr>
            <a:lstStyle>
              <a:lvl1pPr marL="342900" indent="-342900"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marL="457189" lvl="1" indent="0" algn="ctr" defTabSz="685783" eaLnBrk="1" hangingPunct="1">
                <a:spcBef>
                  <a:spcPct val="0"/>
                </a:spcBef>
                <a:buClrTx/>
                <a:buFont typeface="Wingdings" pitchFamily="2" charset="2"/>
                <a:buNone/>
              </a:pPr>
              <a:r>
                <a:rPr lang="en-US" sz="975" i="1" dirty="0">
                  <a:solidFill>
                    <a:schemeClr val="bg1"/>
                  </a:solidFill>
                  <a:latin typeface="Calibri" panose="020F0502020204030204" pitchFamily="34" charset="0"/>
                  <a:ea typeface="Segoe UI" panose="020B0502040204020203" pitchFamily="34" charset="0"/>
                  <a:cs typeface="Calibri" panose="020F0502020204030204" pitchFamily="34" charset="0"/>
                </a:rPr>
                <a:t>ADPART , an end-to-end test design automation product that enables businesses experience faster release cycles with impeccable quality</a:t>
              </a:r>
            </a:p>
          </p:txBody>
        </p:sp>
        <p:pic>
          <p:nvPicPr>
            <p:cNvPr id="78" name="Picture 77"/>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3317676" y="2068497"/>
              <a:ext cx="435307" cy="506791"/>
            </a:xfrm>
            <a:prstGeom prst="rect">
              <a:avLst/>
            </a:prstGeom>
          </p:spPr>
        </p:pic>
      </p:grpSp>
    </p:spTree>
    <p:extLst>
      <p:ext uri="{BB962C8B-B14F-4D97-AF65-F5344CB8AC3E}">
        <p14:creationId xmlns:p14="http://schemas.microsoft.com/office/powerpoint/2010/main" val="1770187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Scriptless</a:t>
            </a:r>
            <a:r>
              <a:rPr lang="en-US" dirty="0"/>
              <a:t> Automation powered by Cognizant Intelligent Test Scripter</a:t>
            </a: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6251" y="3291830"/>
            <a:ext cx="475856" cy="366731"/>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6251" y="3730060"/>
            <a:ext cx="475856" cy="366731"/>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6251" y="4186481"/>
            <a:ext cx="475856" cy="366731"/>
          </a:xfrm>
          <a:prstGeom prst="rect">
            <a:avLst/>
          </a:prstGeom>
        </p:spPr>
      </p:pic>
      <p:sp>
        <p:nvSpPr>
          <p:cNvPr id="6" name="TextBox 14"/>
          <p:cNvSpPr txBox="1">
            <a:spLocks noChangeArrowheads="1"/>
          </p:cNvSpPr>
          <p:nvPr/>
        </p:nvSpPr>
        <p:spPr bwMode="auto">
          <a:xfrm>
            <a:off x="182310" y="1718464"/>
            <a:ext cx="1924115" cy="1059519"/>
          </a:xfrm>
          <a:prstGeom prst="rect">
            <a:avLst/>
          </a:prstGeom>
          <a:noFill/>
          <a:ln w="9525">
            <a:noFill/>
            <a:miter lim="800000"/>
            <a:headEnd/>
            <a:tailEnd/>
          </a:ln>
        </p:spPr>
        <p:txBody>
          <a:bodyPr wrap="square" lIns="89151" tIns="44576" rIns="89151" bIns="44576">
            <a:spAutoFit/>
          </a:bodyPr>
          <a:lstStyle/>
          <a:p>
            <a:pPr algn="just" defTabSz="891471" fontAlgn="auto">
              <a:spcBef>
                <a:spcPts val="0"/>
              </a:spcBef>
              <a:spcAft>
                <a:spcPts val="0"/>
              </a:spcAft>
              <a:defRPr/>
            </a:pPr>
            <a:r>
              <a:rPr lang="en-US" sz="900" b="0" kern="0" dirty="0">
                <a:solidFill>
                  <a:prstClr val="black">
                    <a:lumMod val="75000"/>
                    <a:lumOff val="25000"/>
                  </a:prstClr>
                </a:solidFill>
                <a:latin typeface="Calibri" panose="020F0502020204030204" pitchFamily="34" charset="0"/>
                <a:ea typeface="+mn-ea"/>
                <a:cs typeface="Calibri" panose="020F0502020204030204" pitchFamily="34" charset="0"/>
              </a:rPr>
              <a:t>An open source, script-less test automation platform built with Selenium WebDriver , Sikuli and Appium. The CITS platform supports both web and mobile browser automation and also provides support for exploratory testing.</a:t>
            </a:r>
          </a:p>
        </p:txBody>
      </p:sp>
      <p:cxnSp>
        <p:nvCxnSpPr>
          <p:cNvPr id="7" name="Straight Connector 6"/>
          <p:cNvCxnSpPr/>
          <p:nvPr/>
        </p:nvCxnSpPr>
        <p:spPr>
          <a:xfrm flipH="1" flipV="1">
            <a:off x="186863" y="1635660"/>
            <a:ext cx="1915010" cy="0"/>
          </a:xfrm>
          <a:prstGeom prst="line">
            <a:avLst/>
          </a:prstGeom>
          <a:noFill/>
          <a:ln w="9525" cap="flat" cmpd="sng" algn="ctr">
            <a:solidFill>
              <a:srgbClr val="92D050"/>
            </a:solidFill>
            <a:prstDash val="sysDash"/>
          </a:ln>
          <a:effectLst/>
        </p:spPr>
      </p:cxnSp>
      <p:graphicFrame>
        <p:nvGraphicFramePr>
          <p:cNvPr id="8" name="Table 7"/>
          <p:cNvGraphicFramePr>
            <a:graphicFrameLocks noGrp="1"/>
          </p:cNvGraphicFramePr>
          <p:nvPr>
            <p:extLst/>
          </p:nvPr>
        </p:nvGraphicFramePr>
        <p:xfrm>
          <a:off x="182311" y="3242392"/>
          <a:ext cx="8660144" cy="1356081"/>
        </p:xfrm>
        <a:graphic>
          <a:graphicData uri="http://schemas.openxmlformats.org/drawingml/2006/table">
            <a:tbl>
              <a:tblPr firstRow="1" firstCol="1" bandRow="1"/>
              <a:tblGrid>
                <a:gridCol w="337158">
                  <a:extLst>
                    <a:ext uri="{9D8B030D-6E8A-4147-A177-3AD203B41FA5}">
                      <a16:colId xmlns:a16="http://schemas.microsoft.com/office/drawing/2014/main" val="20000"/>
                    </a:ext>
                  </a:extLst>
                </a:gridCol>
                <a:gridCol w="793910">
                  <a:extLst>
                    <a:ext uri="{9D8B030D-6E8A-4147-A177-3AD203B41FA5}">
                      <a16:colId xmlns:a16="http://schemas.microsoft.com/office/drawing/2014/main" val="20001"/>
                    </a:ext>
                  </a:extLst>
                </a:gridCol>
                <a:gridCol w="3516828">
                  <a:extLst>
                    <a:ext uri="{9D8B030D-6E8A-4147-A177-3AD203B41FA5}">
                      <a16:colId xmlns:a16="http://schemas.microsoft.com/office/drawing/2014/main" val="20002"/>
                    </a:ext>
                  </a:extLst>
                </a:gridCol>
                <a:gridCol w="740243">
                  <a:extLst>
                    <a:ext uri="{9D8B030D-6E8A-4147-A177-3AD203B41FA5}">
                      <a16:colId xmlns:a16="http://schemas.microsoft.com/office/drawing/2014/main" val="20003"/>
                    </a:ext>
                  </a:extLst>
                </a:gridCol>
                <a:gridCol w="3272005">
                  <a:extLst>
                    <a:ext uri="{9D8B030D-6E8A-4147-A177-3AD203B41FA5}">
                      <a16:colId xmlns:a16="http://schemas.microsoft.com/office/drawing/2014/main" val="20004"/>
                    </a:ext>
                  </a:extLst>
                </a:gridCol>
              </a:tblGrid>
              <a:tr h="452027">
                <a:tc rowSpan="3">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lnSpc>
                          <a:spcPct val="115000"/>
                        </a:lnSpc>
                        <a:spcBef>
                          <a:spcPts val="0"/>
                        </a:spcBef>
                        <a:spcAft>
                          <a:spcPts val="0"/>
                        </a:spcAft>
                      </a:pPr>
                      <a:r>
                        <a:rPr lang="en-US" sz="1200" spc="300" dirty="0">
                          <a:solidFill>
                            <a:schemeClr val="bg1"/>
                          </a:solidFill>
                          <a:effectLst/>
                          <a:latin typeface="Calibri" panose="020F0502020204030204" pitchFamily="34" charset="0"/>
                          <a:ea typeface="Calibri"/>
                          <a:cs typeface="Calibri" panose="020F0502020204030204" pitchFamily="34" charset="0"/>
                        </a:rPr>
                        <a:t>BENEFITS</a:t>
                      </a:r>
                    </a:p>
                  </a:txBody>
                  <a:tcPr marL="71324" marR="71324" marT="0" marB="0" vert="vert270" anchor="ctr">
                    <a:lnL>
                      <a:noFill/>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nSpc>
                          <a:spcPct val="115000"/>
                        </a:lnSpc>
                        <a:spcBef>
                          <a:spcPts val="0"/>
                        </a:spcBef>
                        <a:spcAft>
                          <a:spcPts val="0"/>
                        </a:spcAft>
                      </a:pPr>
                      <a:endParaRPr lang="en-US" sz="1000" dirty="0">
                        <a:effectLst/>
                        <a:latin typeface="Calibri" panose="020F0502020204030204" pitchFamily="34" charset="0"/>
                        <a:ea typeface="Calibri"/>
                        <a:cs typeface="Calibri" panose="020F0502020204030204" pitchFamily="34" charset="0"/>
                      </a:endParaRPr>
                    </a:p>
                  </a:txBody>
                  <a:tcPr marL="71324" marR="71324" marT="0" marB="0" anchor="ctr">
                    <a:lnL>
                      <a:noFill/>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nSpc>
                          <a:spcPct val="100000"/>
                        </a:lnSpc>
                        <a:spcBef>
                          <a:spcPts val="0"/>
                        </a:spcBef>
                        <a:spcAft>
                          <a:spcPts val="0"/>
                        </a:spcAft>
                      </a:pPr>
                      <a:r>
                        <a:rPr lang="en-US" sz="1100" b="0" dirty="0">
                          <a:solidFill>
                            <a:srgbClr val="0070C0"/>
                          </a:solidFill>
                          <a:effectLst/>
                          <a:latin typeface="Calibri" panose="020F0502020204030204" pitchFamily="34" charset="0"/>
                          <a:ea typeface="Calibri"/>
                          <a:cs typeface="Calibri" panose="020F0502020204030204" pitchFamily="34" charset="0"/>
                        </a:rPr>
                        <a:t>Simple to Use </a:t>
                      </a:r>
                    </a:p>
                    <a:p>
                      <a:pPr marL="0" marR="0">
                        <a:lnSpc>
                          <a:spcPct val="100000"/>
                        </a:lnSpc>
                        <a:spcBef>
                          <a:spcPts val="0"/>
                        </a:spcBef>
                        <a:spcAft>
                          <a:spcPts val="0"/>
                        </a:spcAft>
                      </a:pPr>
                      <a:r>
                        <a:rPr lang="en-US" sz="800" dirty="0">
                          <a:solidFill>
                            <a:schemeClr val="tx2">
                              <a:lumMod val="25000"/>
                            </a:schemeClr>
                          </a:solidFill>
                          <a:effectLst/>
                          <a:latin typeface="Calibri" panose="020F0502020204030204" pitchFamily="34" charset="0"/>
                          <a:ea typeface="Calibri"/>
                          <a:cs typeface="Calibri" panose="020F0502020204030204" pitchFamily="34" charset="0"/>
                        </a:rPr>
                        <a:t>Keyword</a:t>
                      </a:r>
                      <a:r>
                        <a:rPr lang="en-US" sz="800" baseline="0" dirty="0">
                          <a:solidFill>
                            <a:schemeClr val="tx2">
                              <a:lumMod val="25000"/>
                            </a:schemeClr>
                          </a:solidFill>
                          <a:effectLst/>
                          <a:latin typeface="Calibri" panose="020F0502020204030204" pitchFamily="34" charset="0"/>
                          <a:ea typeface="Calibri"/>
                          <a:cs typeface="Calibri" panose="020F0502020204030204" pitchFamily="34" charset="0"/>
                        </a:rPr>
                        <a:t> </a:t>
                      </a:r>
                      <a:r>
                        <a:rPr lang="en-US" sz="800" dirty="0">
                          <a:solidFill>
                            <a:schemeClr val="tx2">
                              <a:lumMod val="25000"/>
                            </a:schemeClr>
                          </a:solidFill>
                          <a:effectLst/>
                          <a:latin typeface="Calibri" panose="020F0502020204030204" pitchFamily="34" charset="0"/>
                          <a:ea typeface="Calibri"/>
                          <a:cs typeface="Calibri" panose="020F0502020204030204" pitchFamily="34" charset="0"/>
                        </a:rPr>
                        <a:t>abstraction of tests eliminates the need for resources with niche automation skills. </a:t>
                      </a:r>
                    </a:p>
                  </a:txBody>
                  <a:tcPr marL="71324" marR="71324" marT="0" marB="0" anchor="ctr">
                    <a:lnL>
                      <a:noFill/>
                    </a:lnL>
                    <a:lnR w="12700" cap="flat" cmpd="sng" algn="ctr">
                      <a:solidFill>
                        <a:srgbClr val="6DB33F"/>
                      </a:solidFill>
                      <a:prstDash val="solid"/>
                      <a:round/>
                      <a:headEnd type="none" w="med" len="med"/>
                      <a:tailEnd type="none" w="med" len="med"/>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lnSpc>
                          <a:spcPct val="115000"/>
                        </a:lnSpc>
                        <a:spcBef>
                          <a:spcPts val="0"/>
                        </a:spcBef>
                        <a:spcAft>
                          <a:spcPts val="0"/>
                        </a:spcAft>
                      </a:pPr>
                      <a:endParaRPr lang="en-US" sz="1000" dirty="0">
                        <a:effectLst/>
                        <a:latin typeface="Calibri" panose="020F0502020204030204" pitchFamily="34" charset="0"/>
                        <a:ea typeface="Calibri"/>
                        <a:cs typeface="Calibri" panose="020F0502020204030204" pitchFamily="34" charset="0"/>
                      </a:endParaRPr>
                    </a:p>
                  </a:txBody>
                  <a:tcPr marL="71324" marR="71324" marT="0" marB="0" anchor="ctr">
                    <a:lnL w="12700" cap="flat" cmpd="sng" algn="ctr">
                      <a:solidFill>
                        <a:srgbClr val="6DB33F"/>
                      </a:solidFill>
                      <a:prstDash val="solid"/>
                      <a:round/>
                      <a:headEnd type="none" w="med" len="med"/>
                      <a:tailEnd type="none" w="med" len="med"/>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l" defTabSz="914400" rtl="0" eaLnBrk="1" latinLnBrk="0" hangingPunct="1">
                        <a:lnSpc>
                          <a:spcPct val="100000"/>
                        </a:lnSpc>
                        <a:spcBef>
                          <a:spcPts val="0"/>
                        </a:spcBef>
                        <a:spcAft>
                          <a:spcPts val="0"/>
                        </a:spcAft>
                      </a:pPr>
                      <a:r>
                        <a:rPr lang="en-US" sz="1100" b="0" kern="1200" dirty="0">
                          <a:solidFill>
                            <a:srgbClr val="0070C0"/>
                          </a:solidFill>
                          <a:effectLst/>
                          <a:latin typeface="Calibri" panose="020F0502020204030204" pitchFamily="34" charset="0"/>
                          <a:ea typeface="Calibri"/>
                          <a:cs typeface="Calibri" panose="020F0502020204030204" pitchFamily="34" charset="0"/>
                        </a:rPr>
                        <a:t>Faster ROI </a:t>
                      </a:r>
                    </a:p>
                    <a:p>
                      <a:pPr marL="0" marR="0" algn="l" defTabSz="457200" rtl="0" eaLnBrk="1" latinLnBrk="0" hangingPunct="1">
                        <a:lnSpc>
                          <a:spcPct val="100000"/>
                        </a:lnSpc>
                        <a:spcBef>
                          <a:spcPts val="0"/>
                        </a:spcBef>
                        <a:spcAft>
                          <a:spcPts val="0"/>
                        </a:spcAft>
                      </a:pPr>
                      <a:r>
                        <a:rPr lang="en-US" sz="800" kern="1200" dirty="0">
                          <a:solidFill>
                            <a:schemeClr val="tx2">
                              <a:lumMod val="25000"/>
                            </a:schemeClr>
                          </a:solidFill>
                          <a:effectLst/>
                          <a:latin typeface="Calibri" panose="020F0502020204030204" pitchFamily="34" charset="0"/>
                          <a:ea typeface="Calibri"/>
                          <a:cs typeface="Calibri" panose="020F0502020204030204" pitchFamily="34" charset="0"/>
                        </a:rPr>
                        <a:t>60% faster ROI realized compared to traditional automation with Selenium. </a:t>
                      </a:r>
                    </a:p>
                  </a:txBody>
                  <a:tcPr marL="71324" marR="71324" marT="0" marB="0" anchor="ctr">
                    <a:lnL>
                      <a:noFill/>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52027">
                <a:tc vMerge="1">
                  <a:txBody>
                    <a:bodyPr/>
                    <a:lstStyle/>
                    <a:p>
                      <a:pPr marL="0" marR="0">
                        <a:lnSpc>
                          <a:spcPct val="115000"/>
                        </a:lnSpc>
                        <a:spcBef>
                          <a:spcPts val="0"/>
                        </a:spcBef>
                        <a:spcAft>
                          <a:spcPts val="0"/>
                        </a:spcAft>
                      </a:pPr>
                      <a:endParaRPr lang="en-US" sz="1000" dirty="0">
                        <a:effectLst/>
                        <a:latin typeface="+mj-lt"/>
                        <a:ea typeface="Calibri"/>
                        <a:cs typeface="Times New Roman"/>
                      </a:endParaRPr>
                    </a:p>
                  </a:txBody>
                  <a:tcPr marL="73152" marR="73152" marT="0" marB="0" anchor="ctr">
                    <a:lnL>
                      <a:noFill/>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nSpc>
                          <a:spcPct val="115000"/>
                        </a:lnSpc>
                        <a:spcBef>
                          <a:spcPts val="0"/>
                        </a:spcBef>
                        <a:spcAft>
                          <a:spcPts val="0"/>
                        </a:spcAft>
                      </a:pPr>
                      <a:endParaRPr lang="en-US" sz="1000" dirty="0">
                        <a:effectLst/>
                        <a:latin typeface="Calibri" panose="020F0502020204030204" pitchFamily="34" charset="0"/>
                        <a:ea typeface="Calibri"/>
                        <a:cs typeface="Calibri" panose="020F0502020204030204" pitchFamily="34" charset="0"/>
                      </a:endParaRPr>
                    </a:p>
                  </a:txBody>
                  <a:tcPr marL="71324" marR="71324" marT="0" marB="0" anchor="ctr">
                    <a:lnL>
                      <a:noFill/>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l" defTabSz="914400" rtl="0" eaLnBrk="1" latinLnBrk="0" hangingPunct="1">
                        <a:lnSpc>
                          <a:spcPct val="100000"/>
                        </a:lnSpc>
                        <a:spcBef>
                          <a:spcPts val="0"/>
                        </a:spcBef>
                        <a:spcAft>
                          <a:spcPts val="0"/>
                        </a:spcAft>
                      </a:pPr>
                      <a:r>
                        <a:rPr lang="en-US" sz="1100" b="0" kern="1200" dirty="0">
                          <a:solidFill>
                            <a:srgbClr val="0070C0"/>
                          </a:solidFill>
                          <a:effectLst/>
                          <a:latin typeface="Calibri" panose="020F0502020204030204" pitchFamily="34" charset="0"/>
                          <a:ea typeface="Calibri"/>
                          <a:cs typeface="Calibri" panose="020F0502020204030204" pitchFamily="34" charset="0"/>
                        </a:rPr>
                        <a:t>Early Automation</a:t>
                      </a:r>
                    </a:p>
                    <a:p>
                      <a:pPr marL="0" marR="0" algn="l" defTabSz="457200" rtl="0" eaLnBrk="1" latinLnBrk="0" hangingPunct="1">
                        <a:lnSpc>
                          <a:spcPct val="100000"/>
                        </a:lnSpc>
                        <a:spcBef>
                          <a:spcPts val="0"/>
                        </a:spcBef>
                        <a:spcAft>
                          <a:spcPts val="0"/>
                        </a:spcAft>
                      </a:pPr>
                      <a:r>
                        <a:rPr lang="en-US" sz="800" kern="1200" dirty="0">
                          <a:solidFill>
                            <a:schemeClr val="tx2">
                              <a:lumMod val="25000"/>
                            </a:schemeClr>
                          </a:solidFill>
                          <a:effectLst/>
                          <a:latin typeface="Calibri" panose="020F0502020204030204" pitchFamily="34" charset="0"/>
                          <a:ea typeface="Calibri"/>
                          <a:cs typeface="Calibri" panose="020F0502020204030204" pitchFamily="34" charset="0"/>
                        </a:rPr>
                        <a:t>Users can design navigation flows before the application is ready.</a:t>
                      </a:r>
                    </a:p>
                  </a:txBody>
                  <a:tcPr marL="71324" marR="71324" marT="0" marB="0" anchor="ctr">
                    <a:lnL>
                      <a:noFill/>
                    </a:lnL>
                    <a:lnR w="12700" cap="flat" cmpd="sng" algn="ctr">
                      <a:solidFill>
                        <a:srgbClr val="6DB33F"/>
                      </a:solidFill>
                      <a:prstDash val="solid"/>
                      <a:round/>
                      <a:headEnd type="none" w="med" len="med"/>
                      <a:tailEnd type="none" w="med" len="med"/>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lnSpc>
                          <a:spcPct val="115000"/>
                        </a:lnSpc>
                        <a:spcBef>
                          <a:spcPts val="0"/>
                        </a:spcBef>
                        <a:spcAft>
                          <a:spcPts val="0"/>
                        </a:spcAft>
                      </a:pPr>
                      <a:endParaRPr lang="en-US" sz="1000" dirty="0">
                        <a:effectLst/>
                        <a:latin typeface="Calibri" panose="020F0502020204030204" pitchFamily="34" charset="0"/>
                        <a:ea typeface="Calibri"/>
                        <a:cs typeface="Calibri" panose="020F0502020204030204" pitchFamily="34" charset="0"/>
                      </a:endParaRPr>
                    </a:p>
                  </a:txBody>
                  <a:tcPr marL="71324" marR="71324" marT="0" marB="0" anchor="ctr">
                    <a:lnL w="12700" cap="flat" cmpd="sng" algn="ctr">
                      <a:solidFill>
                        <a:srgbClr val="6DB33F"/>
                      </a:solidFill>
                      <a:prstDash val="solid"/>
                      <a:round/>
                      <a:headEnd type="none" w="med" len="med"/>
                      <a:tailEnd type="none" w="med" len="med"/>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l" defTabSz="914400" rtl="0" eaLnBrk="1" latinLnBrk="0" hangingPunct="1">
                        <a:lnSpc>
                          <a:spcPct val="100000"/>
                        </a:lnSpc>
                        <a:spcBef>
                          <a:spcPts val="0"/>
                        </a:spcBef>
                        <a:spcAft>
                          <a:spcPts val="0"/>
                        </a:spcAft>
                      </a:pPr>
                      <a:r>
                        <a:rPr lang="en-US" sz="1100" b="0" kern="1200" dirty="0">
                          <a:solidFill>
                            <a:srgbClr val="0070C0"/>
                          </a:solidFill>
                          <a:effectLst/>
                          <a:latin typeface="Calibri" panose="020F0502020204030204" pitchFamily="34" charset="0"/>
                          <a:ea typeface="Calibri"/>
                          <a:cs typeface="Calibri" panose="020F0502020204030204" pitchFamily="34" charset="0"/>
                        </a:rPr>
                        <a:t>Business Friendly</a:t>
                      </a:r>
                    </a:p>
                    <a:p>
                      <a:pPr marL="0" marR="0" algn="l" defTabSz="457200" rtl="0" eaLnBrk="1" latinLnBrk="0" hangingPunct="1">
                        <a:lnSpc>
                          <a:spcPct val="100000"/>
                        </a:lnSpc>
                        <a:spcBef>
                          <a:spcPts val="0"/>
                        </a:spcBef>
                        <a:spcAft>
                          <a:spcPts val="0"/>
                        </a:spcAft>
                      </a:pPr>
                      <a:r>
                        <a:rPr lang="en-US" sz="800" kern="1200" dirty="0">
                          <a:solidFill>
                            <a:schemeClr val="tx2">
                              <a:lumMod val="25000"/>
                            </a:schemeClr>
                          </a:solidFill>
                          <a:effectLst/>
                          <a:latin typeface="Calibri" panose="020F0502020204030204" pitchFamily="34" charset="0"/>
                          <a:ea typeface="Calibri"/>
                          <a:cs typeface="Calibri" panose="020F0502020204030204" pitchFamily="34" charset="0"/>
                        </a:rPr>
                        <a:t>Support ‘business acceptance’ without constraints of scripted testing.</a:t>
                      </a:r>
                    </a:p>
                  </a:txBody>
                  <a:tcPr marL="71324" marR="71324" marT="0" marB="0" anchor="ctr">
                    <a:lnL>
                      <a:noFill/>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2027">
                <a:tc vMerge="1">
                  <a:txBody>
                    <a:bodyPr/>
                    <a:lstStyle/>
                    <a:p>
                      <a:pPr marL="0" marR="0">
                        <a:lnSpc>
                          <a:spcPct val="115000"/>
                        </a:lnSpc>
                        <a:spcBef>
                          <a:spcPts val="0"/>
                        </a:spcBef>
                        <a:spcAft>
                          <a:spcPts val="0"/>
                        </a:spcAft>
                      </a:pPr>
                      <a:endParaRPr lang="en-US" sz="1000" dirty="0">
                        <a:effectLst/>
                        <a:latin typeface="+mj-lt"/>
                        <a:ea typeface="Calibri"/>
                        <a:cs typeface="Times New Roman"/>
                      </a:endParaRPr>
                    </a:p>
                  </a:txBody>
                  <a:tcPr marL="73152" marR="73152" marT="0" marB="0" anchor="ctr">
                    <a:lnL>
                      <a:noFill/>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nSpc>
                          <a:spcPct val="115000"/>
                        </a:lnSpc>
                        <a:spcBef>
                          <a:spcPts val="0"/>
                        </a:spcBef>
                        <a:spcAft>
                          <a:spcPts val="0"/>
                        </a:spcAft>
                      </a:pPr>
                      <a:endParaRPr lang="en-US" sz="1000" dirty="0">
                        <a:effectLst/>
                        <a:latin typeface="Calibri" panose="020F0502020204030204" pitchFamily="34" charset="0"/>
                        <a:ea typeface="Calibri"/>
                        <a:cs typeface="Calibri" panose="020F0502020204030204" pitchFamily="34" charset="0"/>
                      </a:endParaRPr>
                    </a:p>
                  </a:txBody>
                  <a:tcPr marL="71324" marR="71324" marT="0" marB="0" anchor="ctr">
                    <a:lnL>
                      <a:noFill/>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rgbClr val="0070C0"/>
                          </a:solidFill>
                          <a:effectLst/>
                          <a:latin typeface="Calibri" panose="020F0502020204030204" pitchFamily="34" charset="0"/>
                          <a:ea typeface="Calibri"/>
                          <a:cs typeface="Calibri" panose="020F0502020204030204" pitchFamily="34" charset="0"/>
                        </a:rPr>
                        <a:t>Rapid Test Development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800" kern="1200" dirty="0">
                          <a:solidFill>
                            <a:schemeClr val="tx2">
                              <a:lumMod val="25000"/>
                            </a:schemeClr>
                          </a:solidFill>
                          <a:effectLst/>
                          <a:latin typeface="Calibri" panose="020F0502020204030204" pitchFamily="34" charset="0"/>
                          <a:ea typeface="Calibri"/>
                          <a:cs typeface="Calibri" panose="020F0502020204030204" pitchFamily="34" charset="0"/>
                        </a:rPr>
                        <a:t>User friendly IDE with recording, drag-drop and auto- complete features promote rapid test development.</a:t>
                      </a:r>
                    </a:p>
                  </a:txBody>
                  <a:tcPr marL="71324" marR="71324" marT="0" marB="0" anchor="ctr">
                    <a:lnL>
                      <a:noFill/>
                    </a:lnL>
                    <a:lnR w="12700" cap="flat" cmpd="sng" algn="ctr">
                      <a:solidFill>
                        <a:srgbClr val="6DB33F"/>
                      </a:solidFill>
                      <a:prstDash val="solid"/>
                      <a:round/>
                      <a:headEnd type="none" w="med" len="med"/>
                      <a:tailEnd type="none" w="med" len="med"/>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lnSpc>
                          <a:spcPct val="115000"/>
                        </a:lnSpc>
                        <a:spcBef>
                          <a:spcPts val="0"/>
                        </a:spcBef>
                        <a:spcAft>
                          <a:spcPts val="0"/>
                        </a:spcAft>
                      </a:pPr>
                      <a:endParaRPr lang="en-US" sz="1000" dirty="0">
                        <a:effectLst/>
                        <a:latin typeface="Calibri" panose="020F0502020204030204" pitchFamily="34" charset="0"/>
                        <a:ea typeface="Calibri"/>
                        <a:cs typeface="Calibri" panose="020F0502020204030204" pitchFamily="34" charset="0"/>
                      </a:endParaRPr>
                    </a:p>
                  </a:txBody>
                  <a:tcPr marL="71324" marR="71324" marT="0" marB="0" anchor="ctr">
                    <a:lnL w="12700" cap="flat" cmpd="sng" algn="ctr">
                      <a:solidFill>
                        <a:srgbClr val="6DB33F"/>
                      </a:solidFill>
                      <a:prstDash val="solid"/>
                      <a:round/>
                      <a:headEnd type="none" w="med" len="med"/>
                      <a:tailEnd type="none" w="med" len="med"/>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rgbClr val="0070C0"/>
                          </a:solidFill>
                          <a:effectLst/>
                          <a:latin typeface="Calibri" panose="020F0502020204030204" pitchFamily="34" charset="0"/>
                          <a:ea typeface="Calibri"/>
                          <a:cs typeface="Calibri" panose="020F0502020204030204" pitchFamily="34" charset="0"/>
                        </a:rPr>
                        <a:t>Increase Reusability</a:t>
                      </a:r>
                    </a:p>
                    <a:p>
                      <a:pPr marL="0" marR="0" algn="l" defTabSz="457200" rtl="0" eaLnBrk="1" latinLnBrk="0" hangingPunct="1">
                        <a:lnSpc>
                          <a:spcPct val="100000"/>
                        </a:lnSpc>
                        <a:spcBef>
                          <a:spcPts val="0"/>
                        </a:spcBef>
                        <a:spcAft>
                          <a:spcPts val="0"/>
                        </a:spcAft>
                      </a:pPr>
                      <a:r>
                        <a:rPr lang="en-US" sz="800" kern="1200" dirty="0">
                          <a:solidFill>
                            <a:schemeClr val="tx2">
                              <a:lumMod val="25000"/>
                            </a:schemeClr>
                          </a:solidFill>
                          <a:effectLst/>
                          <a:latin typeface="Calibri" panose="020F0502020204030204" pitchFamily="34" charset="0"/>
                          <a:ea typeface="Calibri"/>
                          <a:cs typeface="Calibri" panose="020F0502020204030204" pitchFamily="34" charset="0"/>
                        </a:rPr>
                        <a:t>Repurpose CITS tests between mobile and desktop applications</a:t>
                      </a:r>
                      <a:r>
                        <a:rPr lang="en-US" sz="800" kern="1200" dirty="0">
                          <a:solidFill>
                            <a:schemeClr val="tx2"/>
                          </a:solidFill>
                          <a:effectLst/>
                          <a:latin typeface="Calibri" panose="020F0502020204030204" pitchFamily="34" charset="0"/>
                          <a:ea typeface="Calibri"/>
                          <a:cs typeface="Calibri" panose="020F0502020204030204" pitchFamily="34" charset="0"/>
                        </a:rPr>
                        <a:t>.</a:t>
                      </a:r>
                    </a:p>
                  </a:txBody>
                  <a:tcPr marL="71324" marR="71324" marT="0" marB="0" anchor="ctr">
                    <a:lnL>
                      <a:noFill/>
                    </a:lnL>
                    <a:lnR>
                      <a:noFill/>
                    </a:lnR>
                    <a:lnT w="12700" cap="flat" cmpd="sng" algn="ctr">
                      <a:solidFill>
                        <a:srgbClr val="6DB33F"/>
                      </a:solidFill>
                      <a:prstDash val="solid"/>
                      <a:round/>
                      <a:headEnd type="none" w="med" len="med"/>
                      <a:tailEnd type="none" w="med" len="med"/>
                    </a:lnT>
                    <a:lnB w="12700" cap="flat" cmpd="sng" algn="ctr">
                      <a:solidFill>
                        <a:srgbClr val="6DB33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10955" y="3313120"/>
            <a:ext cx="432596" cy="333392"/>
          </a:xfrm>
          <a:prstGeom prst="rect">
            <a:avLst/>
          </a:prstGeom>
        </p:spPr>
      </p:pic>
      <p:pic>
        <p:nvPicPr>
          <p:cNvPr id="10" name="Picture 9"/>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10955" y="3727870"/>
            <a:ext cx="432596" cy="371108"/>
          </a:xfrm>
          <a:prstGeom prst="rect">
            <a:avLst/>
          </a:prstGeom>
        </p:spPr>
      </p:pic>
      <p:pic>
        <p:nvPicPr>
          <p:cNvPr id="11" name="Picture 2"/>
          <p:cNvPicPr>
            <a:picLocks noChangeAspect="1" noChangeArrowheads="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83628" y="4191966"/>
            <a:ext cx="487253" cy="39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6332871" y="767066"/>
            <a:ext cx="2545344" cy="2332949"/>
          </a:xfrm>
          <a:prstGeom prst="roundRect">
            <a:avLst>
              <a:gd name="adj" fmla="val 0"/>
            </a:avLst>
          </a:prstGeom>
          <a:solidFill>
            <a:srgbClr val="CCFFFF"/>
          </a:solidFill>
          <a:ln w="9525" cap="flat" cmpd="sng" algn="ctr">
            <a:noFill/>
            <a:prstDash val="solid"/>
          </a:ln>
          <a:effectLst>
            <a:outerShdw blurRad="215900" dist="203200" dir="5400000" sx="87000" sy="87000" algn="ctr" rotWithShape="0">
              <a:srgbClr val="000000">
                <a:alpha val="43137"/>
              </a:srgbClr>
            </a:outerShdw>
          </a:effectLst>
        </p:spPr>
        <p:txBody>
          <a:bodyPr rtlCol="0" anchor="ctr"/>
          <a:lstStyle/>
          <a:p>
            <a:pPr algn="ctr" defTabSz="685800">
              <a:defRPr/>
            </a:pPr>
            <a:endParaRPr lang="en-US" sz="1800" b="0" kern="0" dirty="0">
              <a:solidFill>
                <a:prstClr val="white"/>
              </a:solidFill>
              <a:latin typeface="Calibri" panose="020F0502020204030204" pitchFamily="34" charset="0"/>
              <a:ea typeface="+mn-ea"/>
              <a:cs typeface="Calibri" panose="020F0502020204030204" pitchFamily="34" charset="0"/>
            </a:endParaRPr>
          </a:p>
        </p:txBody>
      </p:sp>
      <p:sp>
        <p:nvSpPr>
          <p:cNvPr id="13" name="TextBox 14"/>
          <p:cNvSpPr txBox="1">
            <a:spLocks noChangeArrowheads="1"/>
          </p:cNvSpPr>
          <p:nvPr/>
        </p:nvSpPr>
        <p:spPr bwMode="auto">
          <a:xfrm>
            <a:off x="6618455" y="878897"/>
            <a:ext cx="2224000" cy="551687"/>
          </a:xfrm>
          <a:prstGeom prst="rect">
            <a:avLst/>
          </a:prstGeom>
          <a:noFill/>
          <a:ln w="9525">
            <a:noFill/>
            <a:miter lim="800000"/>
            <a:headEnd/>
            <a:tailEnd/>
          </a:ln>
        </p:spPr>
        <p:txBody>
          <a:bodyPr wrap="square" lIns="89151" tIns="44576" rIns="89151" bIns="44576">
            <a:spAutoFit/>
          </a:bodyPr>
          <a:lstStyle/>
          <a:p>
            <a:pPr algn="just" defTabSz="891471" fontAlgn="auto">
              <a:spcBef>
                <a:spcPts val="0"/>
              </a:spcBef>
              <a:spcAft>
                <a:spcPts val="0"/>
              </a:spcAft>
              <a:defRPr/>
            </a:pPr>
            <a:r>
              <a:rPr lang="en-US" sz="1000" b="0" kern="0" dirty="0">
                <a:solidFill>
                  <a:srgbClr val="141414"/>
                </a:solidFill>
                <a:latin typeface="Calibri" panose="020F0502020204030204" pitchFamily="34" charset="0"/>
                <a:ea typeface="+mn-ea"/>
                <a:cs typeface="Calibri" panose="020F0502020204030204" pitchFamily="34" charset="0"/>
              </a:rPr>
              <a:t>Of overall software development project cost is spent on automation – skill and framework development.</a:t>
            </a:r>
          </a:p>
        </p:txBody>
      </p:sp>
      <p:sp>
        <p:nvSpPr>
          <p:cNvPr id="14" name="TextBox 14"/>
          <p:cNvSpPr txBox="1">
            <a:spLocks noChangeArrowheads="1"/>
          </p:cNvSpPr>
          <p:nvPr/>
        </p:nvSpPr>
        <p:spPr bwMode="auto">
          <a:xfrm>
            <a:off x="6654216" y="1677730"/>
            <a:ext cx="2001115" cy="397799"/>
          </a:xfrm>
          <a:prstGeom prst="rect">
            <a:avLst/>
          </a:prstGeom>
          <a:noFill/>
          <a:ln w="9525">
            <a:noFill/>
            <a:miter lim="800000"/>
            <a:headEnd/>
            <a:tailEnd/>
          </a:ln>
        </p:spPr>
        <p:txBody>
          <a:bodyPr wrap="square" lIns="89151" tIns="44576" rIns="89151" bIns="44576">
            <a:spAutoFit/>
          </a:bodyPr>
          <a:lstStyle/>
          <a:p>
            <a:pPr algn="just" defTabSz="891471" fontAlgn="auto">
              <a:spcBef>
                <a:spcPts val="0"/>
              </a:spcBef>
              <a:spcAft>
                <a:spcPts val="0"/>
              </a:spcAft>
              <a:defRPr/>
            </a:pPr>
            <a:r>
              <a:rPr lang="en-US" sz="1000" b="0" kern="0" dirty="0">
                <a:solidFill>
                  <a:srgbClr val="141414"/>
                </a:solidFill>
                <a:latin typeface="Calibri" panose="020F0502020204030204" pitchFamily="34" charset="0"/>
                <a:ea typeface="+mn-ea"/>
                <a:cs typeface="Calibri" panose="020F0502020204030204" pitchFamily="34" charset="0"/>
              </a:rPr>
              <a:t>Is the total effort spent on test automation maintenance.</a:t>
            </a:r>
          </a:p>
        </p:txBody>
      </p:sp>
      <p:sp>
        <p:nvSpPr>
          <p:cNvPr id="15" name="TextBox 14"/>
          <p:cNvSpPr txBox="1">
            <a:spLocks noChangeArrowheads="1"/>
          </p:cNvSpPr>
          <p:nvPr/>
        </p:nvSpPr>
        <p:spPr bwMode="auto">
          <a:xfrm>
            <a:off x="6598859" y="2359262"/>
            <a:ext cx="2056470" cy="551687"/>
          </a:xfrm>
          <a:prstGeom prst="rect">
            <a:avLst/>
          </a:prstGeom>
          <a:noFill/>
          <a:ln w="9525">
            <a:noFill/>
            <a:miter lim="800000"/>
            <a:headEnd/>
            <a:tailEnd/>
          </a:ln>
        </p:spPr>
        <p:txBody>
          <a:bodyPr wrap="square" lIns="89151" tIns="44576" rIns="89151" bIns="44576">
            <a:spAutoFit/>
          </a:bodyPr>
          <a:lstStyle/>
          <a:p>
            <a:pPr algn="just" defTabSz="891471" fontAlgn="auto">
              <a:spcBef>
                <a:spcPts val="0"/>
              </a:spcBef>
              <a:spcAft>
                <a:spcPts val="0"/>
              </a:spcAft>
              <a:defRPr/>
            </a:pPr>
            <a:r>
              <a:rPr lang="en-US" sz="1000" b="0" kern="0" dirty="0">
                <a:solidFill>
                  <a:srgbClr val="141414"/>
                </a:solidFill>
                <a:latin typeface="Calibri" panose="020F0502020204030204" pitchFamily="34" charset="0"/>
                <a:ea typeface="+mn-ea"/>
                <a:cs typeface="Calibri" panose="020F0502020204030204" pitchFamily="34" charset="0"/>
              </a:rPr>
              <a:t>Of all development costs* is due to the frequent changes to the application.</a:t>
            </a:r>
          </a:p>
        </p:txBody>
      </p:sp>
      <p:sp>
        <p:nvSpPr>
          <p:cNvPr id="16" name="Teardrop 15"/>
          <p:cNvSpPr/>
          <p:nvPr/>
        </p:nvSpPr>
        <p:spPr>
          <a:xfrm>
            <a:off x="6100972" y="895097"/>
            <a:ext cx="520065" cy="520065"/>
          </a:xfrm>
          <a:prstGeom prst="teardrop">
            <a:avLst/>
          </a:prstGeom>
          <a:solidFill>
            <a:srgbClr val="0BF5EF"/>
          </a:solidFill>
          <a:ln w="25400" cap="flat" cmpd="sng" algn="ctr">
            <a:noFill/>
            <a:prstDash val="solid"/>
          </a:ln>
          <a:effectLst>
            <a:outerShdw blurRad="114300" dist="114300" dir="5400000" sx="92000" sy="92000" algn="t" rotWithShape="0">
              <a:prstClr val="black">
                <a:alpha val="40000"/>
              </a:prstClr>
            </a:outerShdw>
          </a:effectLst>
        </p:spPr>
        <p:txBody>
          <a:bodyPr rtlCol="0" anchor="ctr"/>
          <a:lstStyle/>
          <a:p>
            <a:pPr algn="ctr" defTabSz="668639" fontAlgn="auto">
              <a:spcBef>
                <a:spcPts val="0"/>
              </a:spcBef>
              <a:spcAft>
                <a:spcPts val="0"/>
              </a:spcAft>
              <a:defRPr/>
            </a:pPr>
            <a:endParaRPr lang="en-US" sz="1755" b="0" kern="0" dirty="0">
              <a:solidFill>
                <a:prstClr val="white"/>
              </a:solidFill>
              <a:latin typeface="Calibri" panose="020F0502020204030204" pitchFamily="34" charset="0"/>
              <a:ea typeface="+mn-ea"/>
              <a:cs typeface="Calibri" panose="020F0502020204030204" pitchFamily="34" charset="0"/>
            </a:endParaRPr>
          </a:p>
        </p:txBody>
      </p:sp>
      <p:sp>
        <p:nvSpPr>
          <p:cNvPr id="17" name="Rectangle 16"/>
          <p:cNvSpPr/>
          <p:nvPr/>
        </p:nvSpPr>
        <p:spPr>
          <a:xfrm>
            <a:off x="6086755" y="960341"/>
            <a:ext cx="572593" cy="362407"/>
          </a:xfrm>
          <a:prstGeom prst="rect">
            <a:avLst/>
          </a:prstGeom>
        </p:spPr>
        <p:txBody>
          <a:bodyPr wrap="none">
            <a:spAutoFit/>
          </a:bodyPr>
          <a:lstStyle/>
          <a:p>
            <a:pPr algn="ctr" defTabSz="668639" fontAlgn="auto">
              <a:spcBef>
                <a:spcPts val="0"/>
              </a:spcBef>
              <a:spcAft>
                <a:spcPts val="0"/>
              </a:spcAft>
              <a:defRPr/>
            </a:pPr>
            <a:r>
              <a:rPr lang="en-US" sz="1755" b="0" kern="0" dirty="0">
                <a:solidFill>
                  <a:srgbClr val="50B3CF">
                    <a:lumMod val="50000"/>
                  </a:srgbClr>
                </a:solidFill>
                <a:latin typeface="Calibri" panose="020F0502020204030204" pitchFamily="34" charset="0"/>
                <a:ea typeface="+mn-ea"/>
                <a:cs typeface="Calibri" panose="020F0502020204030204" pitchFamily="34" charset="0"/>
              </a:rPr>
              <a:t>15%</a:t>
            </a:r>
          </a:p>
        </p:txBody>
      </p:sp>
      <p:sp>
        <p:nvSpPr>
          <p:cNvPr id="18" name="Teardrop 17"/>
          <p:cNvSpPr/>
          <p:nvPr/>
        </p:nvSpPr>
        <p:spPr>
          <a:xfrm>
            <a:off x="6072837" y="1641608"/>
            <a:ext cx="520065" cy="520065"/>
          </a:xfrm>
          <a:prstGeom prst="teardrop">
            <a:avLst/>
          </a:prstGeom>
          <a:solidFill>
            <a:srgbClr val="0BF5EF"/>
          </a:solidFill>
          <a:ln w="25400" cap="flat" cmpd="sng" algn="ctr">
            <a:noFill/>
            <a:prstDash val="solid"/>
          </a:ln>
          <a:effectLst>
            <a:outerShdw blurRad="114300" dist="114300" dir="5400000" sx="92000" sy="92000" algn="t" rotWithShape="0">
              <a:prstClr val="black">
                <a:alpha val="40000"/>
              </a:prstClr>
            </a:outerShdw>
          </a:effectLst>
        </p:spPr>
        <p:txBody>
          <a:bodyPr rtlCol="0" anchor="ctr"/>
          <a:lstStyle/>
          <a:p>
            <a:pPr algn="ctr" defTabSz="668639" fontAlgn="auto">
              <a:spcBef>
                <a:spcPts val="0"/>
              </a:spcBef>
              <a:spcAft>
                <a:spcPts val="0"/>
              </a:spcAft>
              <a:defRPr/>
            </a:pPr>
            <a:endParaRPr lang="en-US" sz="1755" b="0" kern="0" dirty="0">
              <a:solidFill>
                <a:prstClr val="white"/>
              </a:solidFill>
              <a:latin typeface="Calibri" panose="020F0502020204030204" pitchFamily="34" charset="0"/>
              <a:ea typeface="+mn-ea"/>
              <a:cs typeface="Calibri" panose="020F0502020204030204" pitchFamily="34" charset="0"/>
            </a:endParaRPr>
          </a:p>
        </p:txBody>
      </p:sp>
      <p:sp>
        <p:nvSpPr>
          <p:cNvPr id="19" name="Rectangle 18"/>
          <p:cNvSpPr/>
          <p:nvPr/>
        </p:nvSpPr>
        <p:spPr>
          <a:xfrm>
            <a:off x="6058624" y="1706852"/>
            <a:ext cx="572593" cy="362407"/>
          </a:xfrm>
          <a:prstGeom prst="rect">
            <a:avLst/>
          </a:prstGeom>
        </p:spPr>
        <p:txBody>
          <a:bodyPr wrap="none">
            <a:spAutoFit/>
          </a:bodyPr>
          <a:lstStyle/>
          <a:p>
            <a:pPr algn="ctr" defTabSz="668639" fontAlgn="auto">
              <a:spcBef>
                <a:spcPts val="0"/>
              </a:spcBef>
              <a:spcAft>
                <a:spcPts val="0"/>
              </a:spcAft>
              <a:defRPr/>
            </a:pPr>
            <a:r>
              <a:rPr lang="en-US" sz="1755" b="0" kern="0" dirty="0">
                <a:solidFill>
                  <a:srgbClr val="50B3CF">
                    <a:lumMod val="50000"/>
                  </a:srgbClr>
                </a:solidFill>
                <a:latin typeface="Calibri" panose="020F0502020204030204" pitchFamily="34" charset="0"/>
                <a:ea typeface="+mn-ea"/>
                <a:cs typeface="Calibri" panose="020F0502020204030204" pitchFamily="34" charset="0"/>
              </a:rPr>
              <a:t>35%</a:t>
            </a:r>
          </a:p>
        </p:txBody>
      </p:sp>
      <p:sp>
        <p:nvSpPr>
          <p:cNvPr id="20" name="Teardrop 19"/>
          <p:cNvSpPr/>
          <p:nvPr/>
        </p:nvSpPr>
        <p:spPr>
          <a:xfrm>
            <a:off x="6075188" y="2398160"/>
            <a:ext cx="520066" cy="520065"/>
          </a:xfrm>
          <a:prstGeom prst="teardrop">
            <a:avLst/>
          </a:prstGeom>
          <a:solidFill>
            <a:srgbClr val="0BF5EF"/>
          </a:solidFill>
          <a:ln w="25400" cap="flat" cmpd="sng" algn="ctr">
            <a:noFill/>
            <a:prstDash val="solid"/>
          </a:ln>
          <a:effectLst>
            <a:outerShdw blurRad="114300" dist="114300" dir="5400000" sx="92000" sy="92000" algn="t" rotWithShape="0">
              <a:prstClr val="black">
                <a:alpha val="40000"/>
              </a:prstClr>
            </a:outerShdw>
          </a:effectLst>
        </p:spPr>
        <p:txBody>
          <a:bodyPr rtlCol="0" anchor="ctr"/>
          <a:lstStyle/>
          <a:p>
            <a:pPr algn="ctr" defTabSz="668639" fontAlgn="auto">
              <a:spcBef>
                <a:spcPts val="0"/>
              </a:spcBef>
              <a:spcAft>
                <a:spcPts val="0"/>
              </a:spcAft>
              <a:defRPr/>
            </a:pPr>
            <a:endParaRPr lang="en-US" sz="1755" b="0" kern="0" dirty="0">
              <a:solidFill>
                <a:prstClr val="white"/>
              </a:solidFill>
              <a:latin typeface="Calibri" panose="020F0502020204030204" pitchFamily="34" charset="0"/>
              <a:ea typeface="+mn-ea"/>
              <a:cs typeface="Calibri" panose="020F0502020204030204" pitchFamily="34" charset="0"/>
            </a:endParaRPr>
          </a:p>
        </p:txBody>
      </p:sp>
      <p:sp>
        <p:nvSpPr>
          <p:cNvPr id="21" name="Rectangle 20"/>
          <p:cNvSpPr/>
          <p:nvPr/>
        </p:nvSpPr>
        <p:spPr>
          <a:xfrm>
            <a:off x="6060972" y="2463404"/>
            <a:ext cx="572593" cy="362407"/>
          </a:xfrm>
          <a:prstGeom prst="rect">
            <a:avLst/>
          </a:prstGeom>
        </p:spPr>
        <p:txBody>
          <a:bodyPr wrap="none">
            <a:spAutoFit/>
          </a:bodyPr>
          <a:lstStyle/>
          <a:p>
            <a:pPr algn="ctr" defTabSz="668639" fontAlgn="auto">
              <a:spcBef>
                <a:spcPts val="0"/>
              </a:spcBef>
              <a:spcAft>
                <a:spcPts val="0"/>
              </a:spcAft>
              <a:defRPr/>
            </a:pPr>
            <a:r>
              <a:rPr lang="en-US" sz="1755" b="0" kern="0" dirty="0">
                <a:solidFill>
                  <a:srgbClr val="50B3CF">
                    <a:lumMod val="50000"/>
                  </a:srgbClr>
                </a:solidFill>
                <a:latin typeface="Calibri" panose="020F0502020204030204" pitchFamily="34" charset="0"/>
                <a:ea typeface="+mn-ea"/>
                <a:cs typeface="Calibri" panose="020F0502020204030204" pitchFamily="34" charset="0"/>
              </a:rPr>
              <a:t>70%</a:t>
            </a:r>
          </a:p>
        </p:txBody>
      </p:sp>
      <p:grpSp>
        <p:nvGrpSpPr>
          <p:cNvPr id="22" name="Group 21"/>
          <p:cNvGrpSpPr/>
          <p:nvPr/>
        </p:nvGrpSpPr>
        <p:grpSpPr>
          <a:xfrm>
            <a:off x="2235782" y="767066"/>
            <a:ext cx="3613748" cy="2378383"/>
            <a:chOff x="3141532" y="886223"/>
            <a:chExt cx="4818331" cy="3488295"/>
          </a:xfrm>
        </p:grpSpPr>
        <p:sp>
          <p:nvSpPr>
            <p:cNvPr id="23" name="Rounded Rectangle 22"/>
            <p:cNvSpPr/>
            <p:nvPr/>
          </p:nvSpPr>
          <p:spPr>
            <a:xfrm>
              <a:off x="3141534" y="886223"/>
              <a:ext cx="4818329" cy="1085999"/>
            </a:xfrm>
            <a:prstGeom prst="roundRect">
              <a:avLst>
                <a:gd name="adj" fmla="val 6019"/>
              </a:avLst>
            </a:prstGeom>
            <a:solidFill>
              <a:srgbClr val="72CDF4">
                <a:lumMod val="20000"/>
                <a:lumOff val="80000"/>
              </a:srgbClr>
            </a:solidFill>
            <a:ln w="25400" cap="flat" cmpd="sng" algn="ctr">
              <a:noFill/>
              <a:prstDash val="solid"/>
            </a:ln>
            <a:effectLst>
              <a:outerShdw blurRad="203200" dist="152400" dir="5400000" sx="86000" sy="86000" algn="t" rotWithShape="0">
                <a:prstClr val="black">
                  <a:alpha val="40000"/>
                </a:prstClr>
              </a:outerShdw>
            </a:effectLst>
          </p:spPr>
          <p:txBody>
            <a:bodyPr rtlCol="0" anchor="t"/>
            <a:lstStyle/>
            <a:p>
              <a:pPr algn="ctr" defTabSz="668639" fontAlgn="auto">
                <a:spcBef>
                  <a:spcPts val="0"/>
                </a:spcBef>
                <a:spcAft>
                  <a:spcPts val="0"/>
                </a:spcAft>
                <a:defRPr/>
              </a:pPr>
              <a:endParaRPr lang="en-US" sz="900" b="0" kern="0" dirty="0">
                <a:solidFill>
                  <a:srgbClr val="4BACC6"/>
                </a:solidFill>
                <a:latin typeface="Calibri" panose="020F0502020204030204" pitchFamily="34" charset="0"/>
                <a:ea typeface="+mn-ea"/>
                <a:cs typeface="Calibri" panose="020F0502020204030204" pitchFamily="34" charset="0"/>
              </a:endParaRPr>
            </a:p>
          </p:txBody>
        </p:sp>
        <p:sp>
          <p:nvSpPr>
            <p:cNvPr id="24" name="Rounded Rectangle 23"/>
            <p:cNvSpPr/>
            <p:nvPr/>
          </p:nvSpPr>
          <p:spPr>
            <a:xfrm>
              <a:off x="4982861" y="1155840"/>
              <a:ext cx="1264861" cy="435531"/>
            </a:xfrm>
            <a:prstGeom prst="roundRect">
              <a:avLst/>
            </a:prstGeom>
            <a:solidFill>
              <a:srgbClr val="387C2C">
                <a:lumMod val="60000"/>
                <a:lumOff val="40000"/>
              </a:srgbClr>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731"/>
                </a:spcAft>
                <a:defRPr/>
              </a:pPr>
              <a:r>
                <a:rPr lang="en-US" sz="788" b="0" kern="0" dirty="0">
                  <a:solidFill>
                    <a:prstClr val="white"/>
                  </a:solidFill>
                  <a:latin typeface="Calibri" panose="020F0502020204030204" pitchFamily="34" charset="0"/>
                  <a:ea typeface="Calibri"/>
                  <a:cs typeface="Calibri" panose="020F0502020204030204" pitchFamily="34" charset="0"/>
                </a:rPr>
                <a:t>Execution Layer</a:t>
              </a:r>
            </a:p>
          </p:txBody>
        </p:sp>
        <p:sp>
          <p:nvSpPr>
            <p:cNvPr id="25" name="Flowchart: Multidocument 24"/>
            <p:cNvSpPr/>
            <p:nvPr/>
          </p:nvSpPr>
          <p:spPr>
            <a:xfrm>
              <a:off x="3300432" y="1084193"/>
              <a:ext cx="1386603" cy="797530"/>
            </a:xfrm>
            <a:prstGeom prst="flowChartMultidocument">
              <a:avLst/>
            </a:prstGeom>
            <a:solidFill>
              <a:srgbClr val="387C2C">
                <a:lumMod val="60000"/>
                <a:lumOff val="40000"/>
              </a:srgbClr>
            </a:solidFill>
            <a:ln w="6350" cap="flat" cmpd="sng" algn="ctr">
              <a:solidFill>
                <a:sysClr val="window" lastClr="FFFFFF"/>
              </a:solid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spcBef>
                  <a:spcPts val="0"/>
                </a:spcBef>
                <a:spcAft>
                  <a:spcPts val="731"/>
                </a:spcAft>
                <a:defRPr/>
              </a:pPr>
              <a:r>
                <a:rPr lang="en-US" sz="788" b="0" kern="0" dirty="0">
                  <a:solidFill>
                    <a:prstClr val="white"/>
                  </a:solidFill>
                  <a:latin typeface="Calibri" panose="020F0502020204030204" pitchFamily="34" charset="0"/>
                  <a:ea typeface="Calibri"/>
                  <a:cs typeface="Calibri" panose="020F0502020204030204" pitchFamily="34" charset="0"/>
                </a:rPr>
                <a:t>Grid/Multi-browser Execution</a:t>
              </a:r>
            </a:p>
          </p:txBody>
        </p:sp>
        <p:sp>
          <p:nvSpPr>
            <p:cNvPr id="26" name="Flowchart: Internal Storage 25"/>
            <p:cNvSpPr/>
            <p:nvPr/>
          </p:nvSpPr>
          <p:spPr>
            <a:xfrm>
              <a:off x="6564563" y="1091734"/>
              <a:ext cx="1292529" cy="601445"/>
            </a:xfrm>
            <a:prstGeom prst="flowChartInternalStorage">
              <a:avLst/>
            </a:prstGeom>
            <a:solidFill>
              <a:srgbClr val="387C2C">
                <a:lumMod val="60000"/>
                <a:lumOff val="40000"/>
              </a:srgbClr>
            </a:solidFill>
            <a:ln w="6350" cap="flat" cmpd="sng" algn="ctr">
              <a:solidFill>
                <a:sysClr val="window" lastClr="FFFFFF"/>
              </a:solid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731"/>
                </a:spcAft>
                <a:defRPr/>
              </a:pPr>
              <a:r>
                <a:rPr lang="en-US" sz="788" b="0" kern="0" dirty="0">
                  <a:solidFill>
                    <a:prstClr val="white"/>
                  </a:solidFill>
                  <a:latin typeface="Calibri" panose="020F0502020204030204" pitchFamily="34" charset="0"/>
                  <a:ea typeface="Calibri"/>
                  <a:cs typeface="Calibri" panose="020F0502020204030204" pitchFamily="34" charset="0"/>
                </a:rPr>
                <a:t>Dashboard</a:t>
              </a:r>
            </a:p>
          </p:txBody>
        </p:sp>
        <p:sp>
          <p:nvSpPr>
            <p:cNvPr id="27" name="Left Arrow 26"/>
            <p:cNvSpPr/>
            <p:nvPr/>
          </p:nvSpPr>
          <p:spPr>
            <a:xfrm>
              <a:off x="4687035" y="1278390"/>
              <a:ext cx="280640" cy="231907"/>
            </a:xfrm>
            <a:prstGeom prst="leftArrow">
              <a:avLst/>
            </a:prstGeom>
            <a:solidFill>
              <a:srgbClr val="00728F">
                <a:lumMod val="50000"/>
              </a:srgbClr>
            </a:solidFill>
            <a:ln w="25400" cap="flat" cmpd="sng" algn="ctr">
              <a:noFill/>
              <a:prstDash val="solid"/>
            </a:ln>
            <a:effectLst/>
          </p:spPr>
          <p:txBody>
            <a:bodyPr rtlCol="0" anchor="ctr"/>
            <a:lstStyle/>
            <a:p>
              <a:pPr algn="ctr" defTabSz="668639" fontAlgn="auto">
                <a:spcBef>
                  <a:spcPts val="0"/>
                </a:spcBef>
                <a:spcAft>
                  <a:spcPts val="0"/>
                </a:spcAft>
                <a:defRPr/>
              </a:pPr>
              <a:endParaRPr lang="en-US" sz="1800" b="0" kern="0" dirty="0">
                <a:solidFill>
                  <a:prstClr val="white"/>
                </a:solidFill>
                <a:latin typeface="Calibri" panose="020F0502020204030204" pitchFamily="34" charset="0"/>
                <a:ea typeface="+mn-ea"/>
                <a:cs typeface="Calibri" panose="020F0502020204030204" pitchFamily="34" charset="0"/>
              </a:endParaRPr>
            </a:p>
          </p:txBody>
        </p:sp>
        <p:sp>
          <p:nvSpPr>
            <p:cNvPr id="28" name="Left Arrow 27"/>
            <p:cNvSpPr/>
            <p:nvPr/>
          </p:nvSpPr>
          <p:spPr>
            <a:xfrm flipH="1">
              <a:off x="6283922" y="1278390"/>
              <a:ext cx="280640" cy="231907"/>
            </a:xfrm>
            <a:prstGeom prst="leftArrow">
              <a:avLst/>
            </a:prstGeom>
            <a:solidFill>
              <a:srgbClr val="00728F">
                <a:lumMod val="50000"/>
              </a:srgbClr>
            </a:solidFill>
            <a:ln w="25400" cap="flat" cmpd="sng" algn="ctr">
              <a:noFill/>
              <a:prstDash val="solid"/>
            </a:ln>
            <a:effectLst/>
          </p:spPr>
          <p:txBody>
            <a:bodyPr rtlCol="0" anchor="ctr"/>
            <a:lstStyle/>
            <a:p>
              <a:pPr algn="ctr" defTabSz="668639" fontAlgn="auto">
                <a:spcBef>
                  <a:spcPts val="0"/>
                </a:spcBef>
                <a:spcAft>
                  <a:spcPts val="0"/>
                </a:spcAft>
                <a:defRPr/>
              </a:pPr>
              <a:endParaRPr lang="en-US" sz="1800" b="0" kern="0" dirty="0">
                <a:solidFill>
                  <a:prstClr val="white"/>
                </a:solidFill>
                <a:latin typeface="Calibri" panose="020F0502020204030204" pitchFamily="34" charset="0"/>
                <a:ea typeface="+mn-ea"/>
                <a:cs typeface="Calibri" panose="020F0502020204030204" pitchFamily="34" charset="0"/>
              </a:endParaRPr>
            </a:p>
          </p:txBody>
        </p:sp>
        <p:sp>
          <p:nvSpPr>
            <p:cNvPr id="29" name="Up Arrow 28"/>
            <p:cNvSpPr/>
            <p:nvPr/>
          </p:nvSpPr>
          <p:spPr>
            <a:xfrm>
              <a:off x="5464457" y="1793006"/>
              <a:ext cx="301669" cy="361999"/>
            </a:xfrm>
            <a:prstGeom prst="upArrow">
              <a:avLst/>
            </a:prstGeom>
            <a:solidFill>
              <a:srgbClr val="141414"/>
            </a:solidFill>
            <a:ln w="25400" cap="flat" cmpd="sng" algn="ctr">
              <a:noFill/>
              <a:prstDash val="solid"/>
            </a:ln>
            <a:effectLst/>
          </p:spPr>
          <p:txBody>
            <a:bodyPr rtlCol="0" anchor="ctr"/>
            <a:lstStyle/>
            <a:p>
              <a:pPr algn="ctr" defTabSz="668639" fontAlgn="auto">
                <a:spcBef>
                  <a:spcPts val="0"/>
                </a:spcBef>
                <a:spcAft>
                  <a:spcPts val="0"/>
                </a:spcAft>
                <a:defRPr/>
              </a:pPr>
              <a:endParaRPr lang="en-US" sz="1800" b="0" kern="0" dirty="0">
                <a:solidFill>
                  <a:prstClr val="white"/>
                </a:solidFill>
                <a:latin typeface="Calibri" panose="020F0502020204030204" pitchFamily="34" charset="0"/>
                <a:ea typeface="+mn-ea"/>
                <a:cs typeface="Calibri" panose="020F0502020204030204" pitchFamily="34" charset="0"/>
              </a:endParaRPr>
            </a:p>
          </p:txBody>
        </p:sp>
        <p:grpSp>
          <p:nvGrpSpPr>
            <p:cNvPr id="30" name="Group 29"/>
            <p:cNvGrpSpPr/>
            <p:nvPr/>
          </p:nvGrpSpPr>
          <p:grpSpPr>
            <a:xfrm>
              <a:off x="3141534" y="2214724"/>
              <a:ext cx="4818329" cy="2159794"/>
              <a:chOff x="1219200" y="6786600"/>
              <a:chExt cx="3505200" cy="1648940"/>
            </a:xfrm>
          </p:grpSpPr>
          <p:sp>
            <p:nvSpPr>
              <p:cNvPr id="45" name="Rectangle 44"/>
              <p:cNvSpPr/>
              <p:nvPr/>
            </p:nvSpPr>
            <p:spPr>
              <a:xfrm>
                <a:off x="1219200" y="6786600"/>
                <a:ext cx="3505200" cy="1648940"/>
              </a:xfrm>
              <a:prstGeom prst="rect">
                <a:avLst/>
              </a:prstGeom>
              <a:solidFill>
                <a:sysClr val="window" lastClr="FFFFFF">
                  <a:lumMod val="95000"/>
                </a:sysClr>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731"/>
                  </a:spcAft>
                  <a:defRPr/>
                </a:pPr>
                <a:endParaRPr lang="en-US" sz="825" b="0" kern="0" dirty="0">
                  <a:solidFill>
                    <a:prstClr val="white"/>
                  </a:solidFill>
                  <a:latin typeface="Calibri" panose="020F0502020204030204" pitchFamily="34" charset="0"/>
                  <a:ea typeface="Calibri"/>
                  <a:cs typeface="Calibri" panose="020F0502020204030204" pitchFamily="34" charset="0"/>
                </a:endParaRPr>
              </a:p>
            </p:txBody>
          </p:sp>
          <p:sp>
            <p:nvSpPr>
              <p:cNvPr id="46" name="Rounded Rectangle 45"/>
              <p:cNvSpPr/>
              <p:nvPr/>
            </p:nvSpPr>
            <p:spPr>
              <a:xfrm>
                <a:off x="1524000" y="7046637"/>
                <a:ext cx="803623" cy="420963"/>
              </a:xfrm>
              <a:prstGeom prst="roundRect">
                <a:avLst/>
              </a:prstGeom>
              <a:solidFill>
                <a:srgbClr val="00728F">
                  <a:lumMod val="75000"/>
                </a:srgbClr>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731"/>
                  </a:spcAft>
                  <a:defRPr/>
                </a:pPr>
                <a:r>
                  <a:rPr lang="en-US" sz="788" b="0" kern="0" dirty="0">
                    <a:solidFill>
                      <a:prstClr val="white"/>
                    </a:solidFill>
                    <a:latin typeface="Calibri" panose="020F0502020204030204" pitchFamily="34" charset="0"/>
                    <a:ea typeface="Calibri"/>
                    <a:cs typeface="Calibri" panose="020F0502020204030204" pitchFamily="34" charset="0"/>
                  </a:rPr>
                  <a:t>Test Plan Module</a:t>
                </a:r>
              </a:p>
            </p:txBody>
          </p:sp>
          <p:sp>
            <p:nvSpPr>
              <p:cNvPr id="47" name="Rounded Rectangle 46"/>
              <p:cNvSpPr/>
              <p:nvPr/>
            </p:nvSpPr>
            <p:spPr>
              <a:xfrm>
                <a:off x="2547668" y="7039120"/>
                <a:ext cx="872313" cy="420963"/>
              </a:xfrm>
              <a:prstGeom prst="roundRect">
                <a:avLst/>
              </a:prstGeom>
              <a:solidFill>
                <a:srgbClr val="00728F">
                  <a:lumMod val="75000"/>
                </a:srgbClr>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731"/>
                  </a:spcAft>
                  <a:defRPr/>
                </a:pPr>
                <a:r>
                  <a:rPr lang="en-US" sz="788" b="0" kern="0" dirty="0">
                    <a:solidFill>
                      <a:prstClr val="white"/>
                    </a:solidFill>
                    <a:latin typeface="Calibri" panose="020F0502020204030204" pitchFamily="34" charset="0"/>
                    <a:ea typeface="Calibri"/>
                    <a:cs typeface="Calibri" panose="020F0502020204030204" pitchFamily="34" charset="0"/>
                  </a:rPr>
                  <a:t>Test Data Module</a:t>
                </a:r>
              </a:p>
            </p:txBody>
          </p:sp>
          <p:sp>
            <p:nvSpPr>
              <p:cNvPr id="48" name="Rounded Rectangle 47"/>
              <p:cNvSpPr/>
              <p:nvPr/>
            </p:nvSpPr>
            <p:spPr>
              <a:xfrm>
                <a:off x="3585713" y="7039120"/>
                <a:ext cx="910087" cy="420963"/>
              </a:xfrm>
              <a:prstGeom prst="roundRect">
                <a:avLst/>
              </a:prstGeom>
              <a:solidFill>
                <a:srgbClr val="00728F">
                  <a:lumMod val="75000"/>
                </a:srgbClr>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731"/>
                  </a:spcAft>
                  <a:defRPr/>
                </a:pPr>
                <a:r>
                  <a:rPr lang="en-US" sz="788" b="0" kern="0" dirty="0">
                    <a:solidFill>
                      <a:prstClr val="white"/>
                    </a:solidFill>
                    <a:latin typeface="Calibri" panose="020F0502020204030204" pitchFamily="34" charset="0"/>
                    <a:ea typeface="Calibri"/>
                    <a:cs typeface="Calibri" panose="020F0502020204030204" pitchFamily="34" charset="0"/>
                  </a:rPr>
                  <a:t>Object Management Module</a:t>
                </a:r>
              </a:p>
            </p:txBody>
          </p:sp>
        </p:grpSp>
        <p:sp>
          <p:nvSpPr>
            <p:cNvPr id="31" name="Text Box 50"/>
            <p:cNvSpPr txBox="1"/>
            <p:nvPr/>
          </p:nvSpPr>
          <p:spPr>
            <a:xfrm>
              <a:off x="3141532" y="2189711"/>
              <a:ext cx="4811280" cy="260787"/>
            </a:xfrm>
            <a:prstGeom prst="rect">
              <a:avLst/>
            </a:prstGeom>
            <a:solidFill>
              <a:srgbClr val="72CDF4">
                <a:lumMod val="75000"/>
              </a:srgbClr>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defPPr>
                <a:defRPr lang="en-US"/>
              </a:defPPr>
              <a:lvl1pPr algn="ctr">
                <a:lnSpc>
                  <a:spcPct val="115000"/>
                </a:lnSpc>
                <a:spcAft>
                  <a:spcPts val="1000"/>
                </a:spcAft>
                <a:defRPr sz="800">
                  <a:solidFill>
                    <a:schemeClr val="lt1"/>
                  </a:solidFill>
                  <a:latin typeface="Interstate-Regular" panose="02000603020000020004" pitchFamily="2" charset="0"/>
                  <a:ea typeface="Calibri"/>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68639" fontAlgn="auto">
                <a:spcBef>
                  <a:spcPts val="0"/>
                </a:spcBef>
                <a:spcAft>
                  <a:spcPts val="731"/>
                </a:spcAft>
                <a:defRPr/>
              </a:pPr>
              <a:r>
                <a:rPr lang="en-US" sz="900" b="0" kern="0" dirty="0">
                  <a:solidFill>
                    <a:prstClr val="white"/>
                  </a:solidFill>
                  <a:latin typeface="Calibri" panose="020F0502020204030204" pitchFamily="34" charset="0"/>
                  <a:cs typeface="Calibri" panose="020F0502020204030204" pitchFamily="34" charset="0"/>
                </a:rPr>
                <a:t>CITS IDE</a:t>
              </a:r>
            </a:p>
          </p:txBody>
        </p:sp>
        <p:sp>
          <p:nvSpPr>
            <p:cNvPr id="32" name="Rectangle 31"/>
            <p:cNvSpPr/>
            <p:nvPr/>
          </p:nvSpPr>
          <p:spPr>
            <a:xfrm>
              <a:off x="7020109" y="3248783"/>
              <a:ext cx="819940" cy="906357"/>
            </a:xfrm>
            <a:prstGeom prst="rect">
              <a:avLst/>
            </a:prstGeom>
            <a:solidFill>
              <a:srgbClr val="50B3D1"/>
            </a:solidFill>
            <a:ln w="25400" cap="flat" cmpd="sng" algn="ctr">
              <a:noFill/>
              <a:prstDash val="solid"/>
            </a:ln>
            <a:effectLst/>
          </p:spPr>
          <p:txBody>
            <a:bodyPr rtlCol="0" anchor="ctr"/>
            <a:lstStyle/>
            <a:p>
              <a:pPr algn="ctr" defTabSz="668639" fontAlgn="auto">
                <a:spcBef>
                  <a:spcPts val="0"/>
                </a:spcBef>
                <a:spcAft>
                  <a:spcPts val="0"/>
                </a:spcAft>
                <a:defRPr/>
              </a:pPr>
              <a:r>
                <a:rPr lang="en-US" sz="788" b="0" kern="0" dirty="0">
                  <a:solidFill>
                    <a:prstClr val="white"/>
                  </a:solidFill>
                  <a:latin typeface="Calibri" panose="020F0502020204030204" pitchFamily="34" charset="0"/>
                  <a:ea typeface="+mn-ea"/>
                  <a:cs typeface="Calibri" panose="020F0502020204030204" pitchFamily="34" charset="0"/>
                </a:rPr>
                <a:t>CRAFT</a:t>
              </a:r>
            </a:p>
          </p:txBody>
        </p:sp>
        <p:grpSp>
          <p:nvGrpSpPr>
            <p:cNvPr id="33" name="Group 32"/>
            <p:cNvGrpSpPr/>
            <p:nvPr/>
          </p:nvGrpSpPr>
          <p:grpSpPr>
            <a:xfrm>
              <a:off x="3215321" y="3229991"/>
              <a:ext cx="3641691" cy="1011389"/>
              <a:chOff x="-2072411" y="3250665"/>
              <a:chExt cx="5414369" cy="1037322"/>
            </a:xfrm>
          </p:grpSpPr>
          <p:sp>
            <p:nvSpPr>
              <p:cNvPr id="37" name="Rounded Rectangle 36"/>
              <p:cNvSpPr/>
              <p:nvPr/>
            </p:nvSpPr>
            <p:spPr>
              <a:xfrm>
                <a:off x="3133546" y="3586418"/>
                <a:ext cx="208412" cy="442825"/>
              </a:xfrm>
              <a:prstGeom prst="roundRect">
                <a:avLst/>
              </a:prstGeom>
              <a:solidFill>
                <a:srgbClr val="698695"/>
              </a:solidFill>
              <a:ln w="25400" cap="flat" cmpd="sng" algn="ctr">
                <a:noFill/>
                <a:prstDash val="solid"/>
              </a:ln>
              <a:effectLst/>
            </p:spPr>
            <p:txBody>
              <a:bodyPr rtlCol="0" anchor="ctr"/>
              <a:lstStyle/>
              <a:p>
                <a:pPr algn="ctr" defTabSz="668639" fontAlgn="auto">
                  <a:spcBef>
                    <a:spcPts val="0"/>
                  </a:spcBef>
                  <a:spcAft>
                    <a:spcPts val="0"/>
                  </a:spcAft>
                  <a:defRPr/>
                </a:pPr>
                <a:endParaRPr lang="en-US" b="0" kern="0" dirty="0">
                  <a:solidFill>
                    <a:prstClr val="white"/>
                  </a:solidFill>
                  <a:latin typeface="Calibri" panose="020F0502020204030204" pitchFamily="34" charset="0"/>
                  <a:ea typeface="+mn-ea"/>
                  <a:cs typeface="Calibri" panose="020F0502020204030204" pitchFamily="34" charset="0"/>
                </a:endParaRPr>
              </a:p>
            </p:txBody>
          </p:sp>
          <p:sp>
            <p:nvSpPr>
              <p:cNvPr id="38" name="Rectangle 37"/>
              <p:cNvSpPr/>
              <p:nvPr/>
            </p:nvSpPr>
            <p:spPr>
              <a:xfrm>
                <a:off x="-2072411" y="3250665"/>
                <a:ext cx="5352477" cy="1037322"/>
              </a:xfrm>
              <a:prstGeom prst="rect">
                <a:avLst/>
              </a:prstGeom>
              <a:solidFill>
                <a:srgbClr val="50B3D1"/>
              </a:solidFill>
              <a:ln w="25400" cap="flat" cmpd="sng" algn="ctr">
                <a:noFill/>
                <a:prstDash val="solid"/>
              </a:ln>
              <a:effectLst/>
            </p:spPr>
            <p:txBody>
              <a:bodyPr rtlCol="0" anchor="t"/>
              <a:lstStyle/>
              <a:p>
                <a:pPr algn="ctr" defTabSz="668639" fontAlgn="auto">
                  <a:spcBef>
                    <a:spcPts val="0"/>
                  </a:spcBef>
                  <a:spcAft>
                    <a:spcPts val="0"/>
                  </a:spcAft>
                  <a:defRPr/>
                </a:pPr>
                <a:endParaRPr lang="en-US" sz="825" b="0" kern="0" dirty="0">
                  <a:solidFill>
                    <a:prstClr val="white"/>
                  </a:solidFill>
                  <a:latin typeface="Calibri" panose="020F0502020204030204" pitchFamily="34" charset="0"/>
                  <a:ea typeface="+mn-ea"/>
                  <a:cs typeface="Calibri" panose="020F0502020204030204" pitchFamily="34" charset="0"/>
                </a:endParaRPr>
              </a:p>
            </p:txBody>
          </p:sp>
          <p:sp>
            <p:nvSpPr>
              <p:cNvPr id="39" name="Rounded Rectangle 38"/>
              <p:cNvSpPr/>
              <p:nvPr/>
            </p:nvSpPr>
            <p:spPr>
              <a:xfrm>
                <a:off x="-1902020" y="3903740"/>
                <a:ext cx="3506376" cy="285090"/>
              </a:xfrm>
              <a:prstGeom prst="roundRect">
                <a:avLst/>
              </a:prstGeom>
              <a:solidFill>
                <a:sysClr val="window" lastClr="FFFFFF"/>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731"/>
                  </a:spcAft>
                  <a:defRPr/>
                </a:pPr>
                <a:r>
                  <a:rPr lang="en-US" sz="788" b="0" kern="0" dirty="0">
                    <a:solidFill>
                      <a:prstClr val="black"/>
                    </a:solidFill>
                    <a:latin typeface="Calibri" panose="020F0502020204030204" pitchFamily="34" charset="0"/>
                    <a:ea typeface="Calibri"/>
                    <a:cs typeface="Calibri" panose="020F0502020204030204" pitchFamily="34" charset="0"/>
                  </a:rPr>
                  <a:t>Selenium WebDriver</a:t>
                </a:r>
              </a:p>
            </p:txBody>
          </p:sp>
          <p:sp>
            <p:nvSpPr>
              <p:cNvPr id="40" name="Rounded Rectangle 39"/>
              <p:cNvSpPr/>
              <p:nvPr/>
            </p:nvSpPr>
            <p:spPr>
              <a:xfrm>
                <a:off x="-1878608" y="3499225"/>
                <a:ext cx="1019133" cy="285090"/>
              </a:xfrm>
              <a:prstGeom prst="roundRect">
                <a:avLst/>
              </a:prstGeom>
              <a:solidFill>
                <a:sysClr val="window" lastClr="FFFFFF"/>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731"/>
                  </a:spcAft>
                  <a:defRPr/>
                </a:pPr>
                <a:r>
                  <a:rPr lang="en-US" sz="788" b="0" kern="0" dirty="0">
                    <a:solidFill>
                      <a:prstClr val="black"/>
                    </a:solidFill>
                    <a:latin typeface="Calibri" panose="020F0502020204030204" pitchFamily="34" charset="0"/>
                    <a:ea typeface="Calibri"/>
                    <a:cs typeface="Calibri" panose="020F0502020204030204" pitchFamily="34" charset="0"/>
                  </a:rPr>
                  <a:t>Sikuli</a:t>
                </a:r>
              </a:p>
            </p:txBody>
          </p:sp>
          <p:sp>
            <p:nvSpPr>
              <p:cNvPr id="41" name="Rounded Rectangle 40"/>
              <p:cNvSpPr/>
              <p:nvPr/>
            </p:nvSpPr>
            <p:spPr>
              <a:xfrm>
                <a:off x="-643295" y="3499225"/>
                <a:ext cx="1019133" cy="285090"/>
              </a:xfrm>
              <a:prstGeom prst="roundRect">
                <a:avLst/>
              </a:prstGeom>
              <a:solidFill>
                <a:sysClr val="window" lastClr="FFFFFF"/>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731"/>
                  </a:spcAft>
                  <a:defRPr/>
                </a:pPr>
                <a:r>
                  <a:rPr lang="en-US" sz="788" b="0" kern="0" dirty="0">
                    <a:solidFill>
                      <a:prstClr val="black"/>
                    </a:solidFill>
                    <a:latin typeface="Calibri" panose="020F0502020204030204" pitchFamily="34" charset="0"/>
                    <a:ea typeface="Calibri"/>
                    <a:cs typeface="Calibri" panose="020F0502020204030204" pitchFamily="34" charset="0"/>
                  </a:rPr>
                  <a:t>Appium</a:t>
                </a:r>
              </a:p>
            </p:txBody>
          </p:sp>
          <p:sp>
            <p:nvSpPr>
              <p:cNvPr id="42" name="Rounded Rectangle 41"/>
              <p:cNvSpPr/>
              <p:nvPr/>
            </p:nvSpPr>
            <p:spPr>
              <a:xfrm>
                <a:off x="1957688" y="3310394"/>
                <a:ext cx="1243077" cy="433580"/>
              </a:xfrm>
              <a:prstGeom prst="roundRect">
                <a:avLst/>
              </a:prstGeom>
              <a:solidFill>
                <a:srgbClr val="4BACC6">
                  <a:lumMod val="50000"/>
                </a:srgbClr>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731"/>
                  </a:spcAft>
                  <a:defRPr/>
                </a:pPr>
                <a:r>
                  <a:rPr lang="en-US" sz="750" b="0" kern="0" dirty="0">
                    <a:solidFill>
                      <a:prstClr val="white"/>
                    </a:solidFill>
                    <a:latin typeface="Calibri" panose="020F0502020204030204" pitchFamily="34" charset="0"/>
                    <a:ea typeface="Calibri"/>
                    <a:cs typeface="Calibri" panose="020F0502020204030204" pitchFamily="34" charset="0"/>
                  </a:rPr>
                  <a:t>Keyword abstraction</a:t>
                </a:r>
              </a:p>
            </p:txBody>
          </p:sp>
          <p:sp>
            <p:nvSpPr>
              <p:cNvPr id="43" name="Rounded Rectangle 42"/>
              <p:cNvSpPr/>
              <p:nvPr/>
            </p:nvSpPr>
            <p:spPr>
              <a:xfrm>
                <a:off x="1962515" y="3810217"/>
                <a:ext cx="1251438" cy="433580"/>
              </a:xfrm>
              <a:prstGeom prst="roundRect">
                <a:avLst/>
              </a:prstGeom>
              <a:solidFill>
                <a:srgbClr val="4BACC6">
                  <a:lumMod val="50000"/>
                </a:srgbClr>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0"/>
                  </a:spcAft>
                  <a:defRPr/>
                </a:pPr>
                <a:r>
                  <a:rPr lang="en-US" sz="750" b="0" kern="0" dirty="0">
                    <a:solidFill>
                      <a:prstClr val="white"/>
                    </a:solidFill>
                    <a:latin typeface="Calibri" panose="020F0502020204030204" pitchFamily="34" charset="0"/>
                    <a:ea typeface="Calibri"/>
                    <a:cs typeface="Calibri" panose="020F0502020204030204" pitchFamily="34" charset="0"/>
                  </a:rPr>
                  <a:t>Object </a:t>
                </a:r>
              </a:p>
              <a:p>
                <a:pPr algn="ctr" defTabSz="668639" fontAlgn="auto">
                  <a:lnSpc>
                    <a:spcPct val="115000"/>
                  </a:lnSpc>
                  <a:spcBef>
                    <a:spcPts val="0"/>
                  </a:spcBef>
                  <a:spcAft>
                    <a:spcPts val="0"/>
                  </a:spcAft>
                  <a:defRPr/>
                </a:pPr>
                <a:r>
                  <a:rPr lang="en-US" sz="750" b="0" kern="0" dirty="0">
                    <a:solidFill>
                      <a:prstClr val="white"/>
                    </a:solidFill>
                    <a:latin typeface="Calibri" panose="020F0502020204030204" pitchFamily="34" charset="0"/>
                    <a:ea typeface="Calibri"/>
                    <a:cs typeface="Calibri" panose="020F0502020204030204" pitchFamily="34" charset="0"/>
                  </a:rPr>
                  <a:t>Skeleton</a:t>
                </a:r>
              </a:p>
            </p:txBody>
          </p:sp>
          <p:sp>
            <p:nvSpPr>
              <p:cNvPr id="44" name="Rounded Rectangle 43"/>
              <p:cNvSpPr/>
              <p:nvPr/>
            </p:nvSpPr>
            <p:spPr>
              <a:xfrm>
                <a:off x="592021" y="3499225"/>
                <a:ext cx="1019133" cy="285090"/>
              </a:xfrm>
              <a:prstGeom prst="roundRect">
                <a:avLst/>
              </a:prstGeom>
              <a:solidFill>
                <a:sysClr val="window" lastClr="FFFFFF"/>
              </a:solidFill>
              <a:ln w="25400" cap="flat" cmpd="sng" algn="ctr">
                <a:noFill/>
                <a:prstDash val="solid"/>
              </a:ln>
              <a:effectLst/>
            </p:spPr>
            <p:txBody>
              <a:bodyPr rot="0" spcFirstLastPara="0" vert="horz" wrap="square" lIns="66866" tIns="33433" rIns="66866" bIns="33433" numCol="1" spcCol="0" rtlCol="0" fromWordArt="0" anchor="ctr" anchorCtr="0" forceAA="0" compatLnSpc="1">
                <a:prstTxWarp prst="textNoShape">
                  <a:avLst/>
                </a:prstTxWarp>
                <a:noAutofit/>
              </a:bodyPr>
              <a:lstStyle/>
              <a:p>
                <a:pPr algn="ctr" defTabSz="668639" fontAlgn="auto">
                  <a:lnSpc>
                    <a:spcPct val="115000"/>
                  </a:lnSpc>
                  <a:spcBef>
                    <a:spcPts val="0"/>
                  </a:spcBef>
                  <a:spcAft>
                    <a:spcPts val="731"/>
                  </a:spcAft>
                  <a:defRPr/>
                </a:pPr>
                <a:r>
                  <a:rPr lang="en-US" sz="788" b="0" kern="0" dirty="0">
                    <a:solidFill>
                      <a:prstClr val="black"/>
                    </a:solidFill>
                    <a:latin typeface="Calibri" panose="020F0502020204030204" pitchFamily="34" charset="0"/>
                    <a:ea typeface="Calibri"/>
                    <a:cs typeface="Calibri" panose="020F0502020204030204" pitchFamily="34" charset="0"/>
                  </a:rPr>
                  <a:t>Galen</a:t>
                </a:r>
              </a:p>
            </p:txBody>
          </p:sp>
        </p:grpSp>
        <p:sp>
          <p:nvSpPr>
            <p:cNvPr id="34" name="Rectangle 33"/>
            <p:cNvSpPr/>
            <p:nvPr/>
          </p:nvSpPr>
          <p:spPr>
            <a:xfrm>
              <a:off x="4257489" y="3186461"/>
              <a:ext cx="968641" cy="338554"/>
            </a:xfrm>
            <a:prstGeom prst="rect">
              <a:avLst/>
            </a:prstGeom>
          </p:spPr>
          <p:txBody>
            <a:bodyPr wrap="none">
              <a:spAutoFit/>
            </a:bodyPr>
            <a:lstStyle/>
            <a:p>
              <a:pPr algn="ctr" defTabSz="685800" fontAlgn="auto">
                <a:spcBef>
                  <a:spcPts val="0"/>
                </a:spcBef>
                <a:spcAft>
                  <a:spcPts val="0"/>
                </a:spcAft>
                <a:defRPr/>
              </a:pPr>
              <a:r>
                <a:rPr lang="en-US" sz="900" b="0" kern="0" dirty="0">
                  <a:solidFill>
                    <a:srgbClr val="000000"/>
                  </a:solidFill>
                  <a:latin typeface="Calibri" panose="020F0502020204030204" pitchFamily="34" charset="0"/>
                  <a:ea typeface="+mn-ea"/>
                  <a:cs typeface="Calibri" panose="020F0502020204030204" pitchFamily="34" charset="0"/>
                </a:rPr>
                <a:t>CITS Engine</a:t>
              </a:r>
            </a:p>
          </p:txBody>
        </p:sp>
        <p:sp>
          <p:nvSpPr>
            <p:cNvPr id="35" name="Rectangle 34"/>
            <p:cNvSpPr/>
            <p:nvPr/>
          </p:nvSpPr>
          <p:spPr>
            <a:xfrm>
              <a:off x="3285259" y="3826077"/>
              <a:ext cx="2455861" cy="368595"/>
            </a:xfrm>
            <a:prstGeom prst="rect">
              <a:avLst/>
            </a:prstGeom>
            <a:noFill/>
            <a:ln w="28575" cap="flat" cmpd="sng" algn="ctr">
              <a:solidFill>
                <a:srgbClr val="6DB33F">
                  <a:lumMod val="50000"/>
                </a:srgbClr>
              </a:solidFill>
              <a:prstDash val="sysDash"/>
            </a:ln>
            <a:effectLst/>
          </p:spPr>
          <p:txBody>
            <a:bodyPr rtlCol="0" anchor="ctr"/>
            <a:lstStyle/>
            <a:p>
              <a:pPr algn="ctr" defTabSz="685800" fontAlgn="auto">
                <a:spcBef>
                  <a:spcPts val="0"/>
                </a:spcBef>
                <a:spcAft>
                  <a:spcPts val="0"/>
                </a:spcAft>
                <a:defRPr/>
              </a:pPr>
              <a:endParaRPr lang="en-US" sz="1500" b="0" kern="0" dirty="0">
                <a:solidFill>
                  <a:prstClr val="white"/>
                </a:solidFill>
                <a:latin typeface="Calibri" panose="020F0502020204030204" pitchFamily="34" charset="0"/>
                <a:ea typeface="+mn-ea"/>
                <a:cs typeface="Calibri" panose="020F0502020204030204" pitchFamily="34" charset="0"/>
              </a:endParaRPr>
            </a:p>
          </p:txBody>
        </p:sp>
        <p:sp>
          <p:nvSpPr>
            <p:cNvPr id="36" name="Left-Right Arrow 35"/>
            <p:cNvSpPr/>
            <p:nvPr/>
          </p:nvSpPr>
          <p:spPr>
            <a:xfrm>
              <a:off x="6738659" y="3669738"/>
              <a:ext cx="321055" cy="142535"/>
            </a:xfrm>
            <a:prstGeom prst="leftRightArrow">
              <a:avLst/>
            </a:prstGeom>
            <a:solidFill>
              <a:srgbClr val="141414"/>
            </a:solidFill>
            <a:ln w="25400" cap="flat" cmpd="sng" algn="ctr">
              <a:noFill/>
              <a:prstDash val="solid"/>
            </a:ln>
            <a:effectLst/>
          </p:spPr>
          <p:txBody>
            <a:bodyPr rtlCol="0" anchor="ctr"/>
            <a:lstStyle/>
            <a:p>
              <a:pPr algn="ctr" defTabSz="668639" fontAlgn="auto">
                <a:spcBef>
                  <a:spcPts val="0"/>
                </a:spcBef>
                <a:spcAft>
                  <a:spcPts val="0"/>
                </a:spcAft>
                <a:defRPr/>
              </a:pPr>
              <a:endParaRPr lang="en-US" b="0" kern="0" dirty="0">
                <a:solidFill>
                  <a:prstClr val="white"/>
                </a:solidFill>
                <a:latin typeface="Calibri" panose="020F0502020204030204" pitchFamily="34" charset="0"/>
                <a:ea typeface="+mn-ea"/>
                <a:cs typeface="Calibri" panose="020F0502020204030204" pitchFamily="34" charset="0"/>
              </a:endParaRPr>
            </a:p>
          </p:txBody>
        </p:sp>
      </p:grpSp>
      <p:sp>
        <p:nvSpPr>
          <p:cNvPr id="49" name="Rectangle 48"/>
          <p:cNvSpPr/>
          <p:nvPr/>
        </p:nvSpPr>
        <p:spPr>
          <a:xfrm>
            <a:off x="734447" y="665663"/>
            <a:ext cx="849912" cy="553998"/>
          </a:xfrm>
          <a:prstGeom prst="rect">
            <a:avLst/>
          </a:prstGeom>
        </p:spPr>
        <p:txBody>
          <a:bodyPr wrap="none" anchor="ctr">
            <a:spAutoFit/>
          </a:bodyPr>
          <a:lstStyle/>
          <a:p>
            <a:pPr algn="ctr" defTabSz="668639" fontAlgn="auto">
              <a:spcBef>
                <a:spcPts val="0"/>
              </a:spcBef>
              <a:spcAft>
                <a:spcPts val="0"/>
              </a:spcAft>
              <a:defRPr/>
            </a:pPr>
            <a:r>
              <a:rPr lang="en-US" sz="3000" b="0" kern="0" dirty="0">
                <a:solidFill>
                  <a:srgbClr val="50B3CF">
                    <a:lumMod val="50000"/>
                  </a:srgbClr>
                </a:solidFill>
                <a:latin typeface="Calibri" panose="020F0502020204030204" pitchFamily="34" charset="0"/>
                <a:ea typeface="+mn-ea"/>
                <a:cs typeface="Calibri" panose="020F0502020204030204" pitchFamily="34" charset="0"/>
              </a:rPr>
              <a:t>CITS</a:t>
            </a:r>
          </a:p>
        </p:txBody>
      </p:sp>
      <p:sp>
        <p:nvSpPr>
          <p:cNvPr id="50" name="Rectangle 49"/>
          <p:cNvSpPr/>
          <p:nvPr/>
        </p:nvSpPr>
        <p:spPr>
          <a:xfrm>
            <a:off x="458544" y="1126480"/>
            <a:ext cx="1401718" cy="415498"/>
          </a:xfrm>
          <a:prstGeom prst="rect">
            <a:avLst/>
          </a:prstGeom>
        </p:spPr>
        <p:txBody>
          <a:bodyPr wrap="square">
            <a:spAutoFit/>
          </a:bodyPr>
          <a:lstStyle/>
          <a:p>
            <a:pPr algn="ctr" defTabSz="685800" fontAlgn="auto">
              <a:spcBef>
                <a:spcPts val="0"/>
              </a:spcBef>
              <a:spcAft>
                <a:spcPts val="0"/>
              </a:spcAft>
            </a:pPr>
            <a:r>
              <a:rPr lang="en-US" sz="1050" b="0" dirty="0">
                <a:solidFill>
                  <a:srgbClr val="3A81BA"/>
                </a:solidFill>
                <a:latin typeface="Calibri" panose="020F0502020204030204" pitchFamily="34" charset="0"/>
                <a:ea typeface="+mn-ea"/>
                <a:cs typeface="Calibri" panose="020F0502020204030204" pitchFamily="34" charset="0"/>
              </a:rPr>
              <a:t>Cognizant Intelligent Test Scripter</a:t>
            </a:r>
            <a:endParaRPr lang="en-US" sz="1050" b="0" dirty="0">
              <a:solidFill>
                <a:srgbClr val="000000"/>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98729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Objectives of IMS Modernization Program</a:t>
            </a:r>
          </a:p>
        </p:txBody>
      </p:sp>
      <p:grpSp>
        <p:nvGrpSpPr>
          <p:cNvPr id="37" name="Group 36"/>
          <p:cNvGrpSpPr/>
          <p:nvPr/>
        </p:nvGrpSpPr>
        <p:grpSpPr>
          <a:xfrm>
            <a:off x="456915" y="832737"/>
            <a:ext cx="3078128" cy="3882513"/>
            <a:chOff x="1425178" y="1501638"/>
            <a:chExt cx="2706687" cy="10130722"/>
          </a:xfrm>
        </p:grpSpPr>
        <p:sp>
          <p:nvSpPr>
            <p:cNvPr id="38" name="Freeform 37"/>
            <p:cNvSpPr/>
            <p:nvPr/>
          </p:nvSpPr>
          <p:spPr>
            <a:xfrm>
              <a:off x="1425178" y="1501638"/>
              <a:ext cx="2706687" cy="1624012"/>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rgbClr val="4298B5">
                <a:hueOff val="0"/>
                <a:satOff val="0"/>
                <a:lumOff val="0"/>
                <a:alphaOff val="0"/>
              </a:srgbClr>
            </a:solidFill>
            <a:ln w="19050" cap="flat" cmpd="sng" algn="ctr">
              <a:solidFill>
                <a:sysClr val="window" lastClr="FFFFFF">
                  <a:hueOff val="0"/>
                  <a:satOff val="0"/>
                  <a:lumOff val="0"/>
                  <a:alphaOff val="0"/>
                </a:sysClr>
              </a:solidFill>
              <a:prstDash val="solid"/>
            </a:ln>
            <a:effectLst/>
          </p:spPr>
          <p:txBody>
            <a:bodyPr spcFirstLastPara="0" vert="horz" wrap="square" lIns="45720" tIns="45720" rIns="45720" bIns="45720" numCol="1" spcCol="1270" anchor="ctr" anchorCtr="0">
              <a:noAutofit/>
            </a:bodyPr>
            <a:lstStyle/>
            <a:p>
              <a:pPr marL="0" marR="0" lvl="0" indent="0" algn="ctr" defTabSz="533400" eaLnBrk="1" fontAlgn="auto" latinLnBrk="0" hangingPunct="1">
                <a:lnSpc>
                  <a:spcPct val="90000"/>
                </a:lnSpc>
                <a:spcBef>
                  <a:spcPts val="0"/>
                </a:spcBef>
                <a:spcAft>
                  <a:spcPct val="3500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S Mincho" panose="02020609040205080304" pitchFamily="49" charset="-128"/>
                  <a:cs typeface="Calibri" panose="020F0502020204030204" pitchFamily="34" charset="0"/>
                </a:rPr>
                <a:t>Modernize the IMS application using newer Technologies</a:t>
              </a: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9" name="Freeform 38"/>
            <p:cNvSpPr/>
            <p:nvPr/>
          </p:nvSpPr>
          <p:spPr>
            <a:xfrm>
              <a:off x="1425178" y="6605662"/>
              <a:ext cx="2706687" cy="1624014"/>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rgbClr val="4298B5">
                <a:hueOff val="0"/>
                <a:satOff val="0"/>
                <a:lumOff val="0"/>
                <a:alphaOff val="0"/>
              </a:srgbClr>
            </a:solidFill>
            <a:ln w="19050" cap="flat" cmpd="sng" algn="ctr">
              <a:solidFill>
                <a:sysClr val="window" lastClr="FFFFFF">
                  <a:hueOff val="0"/>
                  <a:satOff val="0"/>
                  <a:lumOff val="0"/>
                  <a:alphaOff val="0"/>
                </a:sysClr>
              </a:solidFill>
              <a:prstDash val="solid"/>
            </a:ln>
            <a:effectLst/>
          </p:spPr>
          <p:txBody>
            <a:bodyPr spcFirstLastPara="0" vert="horz" wrap="square" lIns="45720" tIns="45720" rIns="45720" bIns="45720" numCol="1" spcCol="1270" anchor="ctr" anchorCtr="0">
              <a:noAutofit/>
            </a:bodyPr>
            <a:lstStyle/>
            <a:p>
              <a:pPr algn="ctr" defTabSz="533400" fontAlgn="auto">
                <a:lnSpc>
                  <a:spcPct val="90000"/>
                </a:lnSpc>
                <a:spcBef>
                  <a:spcPts val="0"/>
                </a:spcBef>
                <a:spcAft>
                  <a:spcPct val="35000"/>
                </a:spcAft>
                <a:defRPr/>
              </a:pPr>
              <a:r>
                <a:rPr lang="en-US" sz="1400" b="0" kern="0" dirty="0">
                  <a:solidFill>
                    <a:prstClr val="white"/>
                  </a:solidFill>
                  <a:latin typeface="Calibri" panose="020F0502020204030204" pitchFamily="34" charset="0"/>
                  <a:ea typeface="MS Mincho" panose="02020609040205080304" pitchFamily="49" charset="-128"/>
                  <a:cs typeface="Calibri" panose="020F0502020204030204" pitchFamily="34" charset="0"/>
                </a:rPr>
                <a:t>Minimize end user impact</a:t>
              </a:r>
            </a:p>
          </p:txBody>
        </p:sp>
        <p:sp>
          <p:nvSpPr>
            <p:cNvPr id="40" name="Freeform 39"/>
            <p:cNvSpPr/>
            <p:nvPr/>
          </p:nvSpPr>
          <p:spPr>
            <a:xfrm>
              <a:off x="1425178" y="3202979"/>
              <a:ext cx="2706687" cy="1624012"/>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rgbClr val="4298B5">
                <a:hueOff val="0"/>
                <a:satOff val="0"/>
                <a:lumOff val="0"/>
                <a:alphaOff val="0"/>
              </a:srgbClr>
            </a:solidFill>
            <a:ln w="19050" cap="flat" cmpd="sng" algn="ctr">
              <a:solidFill>
                <a:sysClr val="window" lastClr="FFFFFF">
                  <a:hueOff val="0"/>
                  <a:satOff val="0"/>
                  <a:lumOff val="0"/>
                  <a:alphaOff val="0"/>
                </a:sysClr>
              </a:solidFill>
              <a:prstDash val="solid"/>
            </a:ln>
            <a:effectLst/>
          </p:spPr>
          <p:txBody>
            <a:bodyPr spcFirstLastPara="0" vert="horz" wrap="square" lIns="45720" tIns="45720" rIns="45720" bIns="45720" numCol="1" spcCol="1270" anchor="ctr" anchorCtr="0">
              <a:noAutofit/>
            </a:bodyPr>
            <a:lstStyle/>
            <a:p>
              <a:pPr algn="ctr" defTabSz="533400" fontAlgn="auto">
                <a:lnSpc>
                  <a:spcPct val="90000"/>
                </a:lnSpc>
                <a:spcBef>
                  <a:spcPts val="0"/>
                </a:spcBef>
                <a:spcAft>
                  <a:spcPct val="35000"/>
                </a:spcAft>
                <a:defRPr/>
              </a:pPr>
              <a:r>
                <a:rPr lang="en-US" sz="1400" b="0" kern="0" dirty="0">
                  <a:solidFill>
                    <a:prstClr val="white"/>
                  </a:solidFill>
                  <a:latin typeface="Calibri" panose="020F0502020204030204" pitchFamily="34" charset="0"/>
                  <a:ea typeface="MS Mincho" panose="02020609040205080304" pitchFamily="49" charset="-128"/>
                  <a:cs typeface="Calibri" panose="020F0502020204030204" pitchFamily="34" charset="0"/>
                </a:rPr>
                <a:t>ASIS Business transformation</a:t>
              </a:r>
            </a:p>
          </p:txBody>
        </p:sp>
        <p:sp>
          <p:nvSpPr>
            <p:cNvPr id="41" name="Freeform 40"/>
            <p:cNvSpPr/>
            <p:nvPr/>
          </p:nvSpPr>
          <p:spPr>
            <a:xfrm>
              <a:off x="1425178" y="8307005"/>
              <a:ext cx="2706687" cy="1624010"/>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rgbClr val="4298B5">
                <a:hueOff val="0"/>
                <a:satOff val="0"/>
                <a:lumOff val="0"/>
                <a:alphaOff val="0"/>
              </a:srgbClr>
            </a:solidFill>
            <a:ln w="19050" cap="flat" cmpd="sng" algn="ctr">
              <a:solidFill>
                <a:sysClr val="window" lastClr="FFFFFF">
                  <a:hueOff val="0"/>
                  <a:satOff val="0"/>
                  <a:lumOff val="0"/>
                  <a:alphaOff val="0"/>
                </a:sysClr>
              </a:solidFill>
              <a:prstDash val="solid"/>
            </a:ln>
            <a:effectLst/>
          </p:spPr>
          <p:txBody>
            <a:bodyPr spcFirstLastPara="0" vert="horz" wrap="square" lIns="45720" tIns="45720" rIns="45720" bIns="45720" numCol="1" spcCol="1270" anchor="ctr" anchorCtr="0">
              <a:noAutofit/>
            </a:bodyPr>
            <a:lstStyle/>
            <a:p>
              <a:pPr algn="ctr" defTabSz="533400" fontAlgn="auto">
                <a:lnSpc>
                  <a:spcPct val="90000"/>
                </a:lnSpc>
                <a:spcBef>
                  <a:spcPts val="0"/>
                </a:spcBef>
                <a:spcAft>
                  <a:spcPct val="35000"/>
                </a:spcAft>
                <a:defRPr/>
              </a:pPr>
              <a:r>
                <a:rPr lang="en-US" sz="1400" b="0" kern="0" dirty="0">
                  <a:solidFill>
                    <a:prstClr val="white"/>
                  </a:solidFill>
                  <a:latin typeface="Calibri" panose="020F0502020204030204" pitchFamily="34" charset="0"/>
                  <a:ea typeface="MS Mincho" panose="02020609040205080304" pitchFamily="49" charset="-128"/>
                  <a:cs typeface="Calibri" panose="020F0502020204030204" pitchFamily="34" charset="0"/>
                </a:rPr>
                <a:t>Complete Modernization in 18 months</a:t>
              </a:r>
            </a:p>
          </p:txBody>
        </p:sp>
        <p:sp>
          <p:nvSpPr>
            <p:cNvPr id="42" name="Freeform 41"/>
            <p:cNvSpPr/>
            <p:nvPr/>
          </p:nvSpPr>
          <p:spPr>
            <a:xfrm>
              <a:off x="1425178" y="4904321"/>
              <a:ext cx="2706687" cy="1624012"/>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rgbClr val="4298B5">
                <a:hueOff val="0"/>
                <a:satOff val="0"/>
                <a:lumOff val="0"/>
                <a:alphaOff val="0"/>
              </a:srgbClr>
            </a:solidFill>
            <a:ln w="19050" cap="flat" cmpd="sng" algn="ctr">
              <a:solidFill>
                <a:sysClr val="window" lastClr="FFFFFF">
                  <a:hueOff val="0"/>
                  <a:satOff val="0"/>
                  <a:lumOff val="0"/>
                  <a:alphaOff val="0"/>
                </a:sysClr>
              </a:solidFill>
              <a:prstDash val="solid"/>
            </a:ln>
            <a:effectLst/>
          </p:spPr>
          <p:txBody>
            <a:bodyPr spcFirstLastPara="0" vert="horz" wrap="square" lIns="45720" tIns="45720" rIns="45720" bIns="45720" numCol="1" spcCol="1270" anchor="ctr" anchorCtr="0">
              <a:noAutofit/>
            </a:bodyPr>
            <a:lstStyle/>
            <a:p>
              <a:pPr algn="ctr" defTabSz="533400" fontAlgn="auto">
                <a:lnSpc>
                  <a:spcPct val="90000"/>
                </a:lnSpc>
                <a:spcBef>
                  <a:spcPts val="0"/>
                </a:spcBef>
                <a:spcAft>
                  <a:spcPct val="35000"/>
                </a:spcAft>
                <a:defRPr/>
              </a:pPr>
              <a:r>
                <a:rPr lang="en-US" sz="1400" b="0" kern="0" dirty="0">
                  <a:solidFill>
                    <a:prstClr val="white"/>
                  </a:solidFill>
                  <a:latin typeface="Calibri" panose="020F0502020204030204" pitchFamily="34" charset="0"/>
                  <a:ea typeface="MS Mincho" panose="02020609040205080304" pitchFamily="49" charset="-128"/>
                  <a:cs typeface="Calibri" panose="020F0502020204030204" pitchFamily="34" charset="0"/>
                </a:rPr>
                <a:t>No disruption to Business</a:t>
              </a:r>
            </a:p>
          </p:txBody>
        </p:sp>
        <p:sp>
          <p:nvSpPr>
            <p:cNvPr id="43" name="Freeform 42"/>
            <p:cNvSpPr/>
            <p:nvPr/>
          </p:nvSpPr>
          <p:spPr>
            <a:xfrm>
              <a:off x="1425178" y="10008348"/>
              <a:ext cx="2706687" cy="1624012"/>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rgbClr val="4298B5">
                <a:hueOff val="0"/>
                <a:satOff val="0"/>
                <a:lumOff val="0"/>
                <a:alphaOff val="0"/>
              </a:srgbClr>
            </a:solidFill>
            <a:ln w="19050" cap="flat" cmpd="sng" algn="ctr">
              <a:solidFill>
                <a:sysClr val="window" lastClr="FFFFFF">
                  <a:hueOff val="0"/>
                  <a:satOff val="0"/>
                  <a:lumOff val="0"/>
                  <a:alphaOff val="0"/>
                </a:sysClr>
              </a:solidFill>
              <a:prstDash val="solid"/>
            </a:ln>
            <a:effectLst/>
          </p:spPr>
          <p:txBody>
            <a:bodyPr spcFirstLastPara="0" vert="horz" wrap="square" lIns="45720" tIns="45720" rIns="45720" bIns="45720" numCol="1" spcCol="1270" anchor="ctr" anchorCtr="0">
              <a:noAutofit/>
            </a:bodyPr>
            <a:lstStyle/>
            <a:p>
              <a:pPr algn="ctr" defTabSz="533400" fontAlgn="auto">
                <a:lnSpc>
                  <a:spcPct val="90000"/>
                </a:lnSpc>
                <a:spcBef>
                  <a:spcPts val="0"/>
                </a:spcBef>
                <a:spcAft>
                  <a:spcPct val="35000"/>
                </a:spcAft>
                <a:defRPr/>
              </a:pPr>
              <a:r>
                <a:rPr lang="en-US" sz="1400" b="0" kern="0" dirty="0">
                  <a:solidFill>
                    <a:prstClr val="white"/>
                  </a:solidFill>
                  <a:latin typeface="Calibri" panose="020F0502020204030204" pitchFamily="34" charset="0"/>
                  <a:ea typeface="MS Mincho" panose="02020609040205080304" pitchFamily="49" charset="-128"/>
                  <a:cs typeface="Calibri" panose="020F0502020204030204" pitchFamily="34" charset="0"/>
                </a:rPr>
                <a:t>Retain/Improve the performance of the existing application</a:t>
              </a:r>
            </a:p>
          </p:txBody>
        </p:sp>
      </p:grpSp>
      <p:sp>
        <p:nvSpPr>
          <p:cNvPr id="44" name="Round Same Side Corner Rectangle 43"/>
          <p:cNvSpPr/>
          <p:nvPr/>
        </p:nvSpPr>
        <p:spPr>
          <a:xfrm rot="16200000">
            <a:off x="-1428306" y="2539298"/>
            <a:ext cx="3358397" cy="412043"/>
          </a:xfrm>
          <a:prstGeom prst="round2SameRect">
            <a:avLst/>
          </a:prstGeom>
          <a:solidFill>
            <a:srgbClr val="004B87"/>
          </a:solidFill>
          <a:ln w="9525" cap="flat" cmpd="sng" algn="ctr">
            <a:noFill/>
            <a:prstDash val="solid"/>
          </a:ln>
          <a:effectLst/>
        </p:spPr>
        <p:txBody>
          <a:bodyPr rtlCol="0" anchor="ctr"/>
          <a:lstStyle/>
          <a:p>
            <a:pPr marL="0" marR="0" lvl="0" indent="0" algn="ctr" defTabSz="34288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Objectives</a:t>
            </a:r>
          </a:p>
        </p:txBody>
      </p:sp>
      <p:sp>
        <p:nvSpPr>
          <p:cNvPr id="46" name="Right Arrow 45"/>
          <p:cNvSpPr/>
          <p:nvPr/>
        </p:nvSpPr>
        <p:spPr>
          <a:xfrm>
            <a:off x="3535167" y="2013843"/>
            <a:ext cx="789883" cy="1490663"/>
          </a:xfrm>
          <a:prstGeom prst="rightArrow">
            <a:avLst/>
          </a:prstGeom>
          <a:solidFill>
            <a:srgbClr val="004B87"/>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47" name="Group 46"/>
          <p:cNvGrpSpPr/>
          <p:nvPr/>
        </p:nvGrpSpPr>
        <p:grpSpPr>
          <a:xfrm>
            <a:off x="4328278" y="804654"/>
            <a:ext cx="4339163" cy="3888432"/>
            <a:chOff x="3419872" y="699542"/>
            <a:chExt cx="4339163" cy="3888432"/>
          </a:xfrm>
        </p:grpSpPr>
        <p:sp>
          <p:nvSpPr>
            <p:cNvPr id="48" name="object 41"/>
            <p:cNvSpPr/>
            <p:nvPr/>
          </p:nvSpPr>
          <p:spPr>
            <a:xfrm>
              <a:off x="4047353" y="2632422"/>
              <a:ext cx="1872874" cy="1955552"/>
            </a:xfrm>
            <a:custGeom>
              <a:avLst/>
              <a:gdLst/>
              <a:ahLst/>
              <a:cxnLst/>
              <a:rect l="l" t="t" r="r" b="b"/>
              <a:pathLst>
                <a:path w="2053590" h="2103120">
                  <a:moveTo>
                    <a:pt x="611233" y="0"/>
                  </a:moveTo>
                  <a:lnTo>
                    <a:pt x="147429" y="773049"/>
                  </a:lnTo>
                  <a:lnTo>
                    <a:pt x="114207" y="822518"/>
                  </a:lnTo>
                  <a:lnTo>
                    <a:pt x="85608" y="872528"/>
                  </a:lnTo>
                  <a:lnTo>
                    <a:pt x="61456" y="922732"/>
                  </a:lnTo>
                  <a:lnTo>
                    <a:pt x="41572" y="972787"/>
                  </a:lnTo>
                  <a:lnTo>
                    <a:pt x="25780" y="1022347"/>
                  </a:lnTo>
                  <a:lnTo>
                    <a:pt x="13904" y="1071070"/>
                  </a:lnTo>
                  <a:lnTo>
                    <a:pt x="5766" y="1118610"/>
                  </a:lnTo>
                  <a:lnTo>
                    <a:pt x="1190" y="1164622"/>
                  </a:lnTo>
                  <a:lnTo>
                    <a:pt x="0" y="1208764"/>
                  </a:lnTo>
                  <a:lnTo>
                    <a:pt x="2017" y="1250689"/>
                  </a:lnTo>
                  <a:lnTo>
                    <a:pt x="7065" y="1290054"/>
                  </a:lnTo>
                  <a:lnTo>
                    <a:pt x="306179" y="1853438"/>
                  </a:lnTo>
                  <a:lnTo>
                    <a:pt x="344654" y="1899440"/>
                  </a:lnTo>
                  <a:lnTo>
                    <a:pt x="382789" y="1939752"/>
                  </a:lnTo>
                  <a:lnTo>
                    <a:pt x="420852" y="1974703"/>
                  </a:lnTo>
                  <a:lnTo>
                    <a:pt x="459110" y="2004624"/>
                  </a:lnTo>
                  <a:lnTo>
                    <a:pt x="497833" y="2029846"/>
                  </a:lnTo>
                  <a:lnTo>
                    <a:pt x="537287" y="2050700"/>
                  </a:lnTo>
                  <a:lnTo>
                    <a:pt x="577741" y="2067517"/>
                  </a:lnTo>
                  <a:lnTo>
                    <a:pt x="619464" y="2080626"/>
                  </a:lnTo>
                  <a:lnTo>
                    <a:pt x="662723" y="2090360"/>
                  </a:lnTo>
                  <a:lnTo>
                    <a:pt x="707787" y="2097048"/>
                  </a:lnTo>
                  <a:lnTo>
                    <a:pt x="754923" y="2101022"/>
                  </a:lnTo>
                  <a:lnTo>
                    <a:pt x="804400" y="2102612"/>
                  </a:lnTo>
                  <a:lnTo>
                    <a:pt x="2053572" y="2082292"/>
                  </a:lnTo>
                  <a:lnTo>
                    <a:pt x="1995435" y="2065428"/>
                  </a:lnTo>
                  <a:lnTo>
                    <a:pt x="1940555" y="2042279"/>
                  </a:lnTo>
                  <a:lnTo>
                    <a:pt x="1888904" y="2013682"/>
                  </a:lnTo>
                  <a:lnTo>
                    <a:pt x="1840453" y="1980474"/>
                  </a:lnTo>
                  <a:lnTo>
                    <a:pt x="1795174" y="1943494"/>
                  </a:lnTo>
                  <a:lnTo>
                    <a:pt x="1753038" y="1903579"/>
                  </a:lnTo>
                  <a:lnTo>
                    <a:pt x="1714016" y="1861567"/>
                  </a:lnTo>
                  <a:lnTo>
                    <a:pt x="1678081" y="1818295"/>
                  </a:lnTo>
                  <a:lnTo>
                    <a:pt x="1645203" y="1774602"/>
                  </a:lnTo>
                  <a:lnTo>
                    <a:pt x="1615355" y="1731326"/>
                  </a:lnTo>
                  <a:lnTo>
                    <a:pt x="1588507" y="1689303"/>
                  </a:lnTo>
                  <a:lnTo>
                    <a:pt x="1564631" y="1649372"/>
                  </a:lnTo>
                  <a:lnTo>
                    <a:pt x="1543699" y="1612371"/>
                  </a:lnTo>
                  <a:lnTo>
                    <a:pt x="1498281" y="1527323"/>
                  </a:lnTo>
                  <a:lnTo>
                    <a:pt x="1488839" y="1510418"/>
                  </a:lnTo>
                  <a:lnTo>
                    <a:pt x="1482199" y="1500632"/>
                  </a:lnTo>
                  <a:lnTo>
                    <a:pt x="611233" y="0"/>
                  </a:lnTo>
                  <a:close/>
                </a:path>
              </a:pathLst>
            </a:custGeom>
            <a:solidFill>
              <a:schemeClr val="accent1">
                <a:lumMod val="60000"/>
                <a:lumOff val="40000"/>
              </a:schemeClr>
            </a:solidFill>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sp>
          <p:nvSpPr>
            <p:cNvPr id="49" name="object 42"/>
            <p:cNvSpPr/>
            <p:nvPr/>
          </p:nvSpPr>
          <p:spPr>
            <a:xfrm>
              <a:off x="3736349" y="700982"/>
              <a:ext cx="2355861" cy="1258828"/>
            </a:xfrm>
            <a:custGeom>
              <a:avLst/>
              <a:gdLst/>
              <a:ahLst/>
              <a:cxnLst/>
              <a:rect l="l" t="t" r="r" b="b"/>
              <a:pathLst>
                <a:path w="2583179" h="1353820">
                  <a:moveTo>
                    <a:pt x="1315350" y="0"/>
                  </a:moveTo>
                  <a:lnTo>
                    <a:pt x="1264954" y="46"/>
                  </a:lnTo>
                  <a:lnTo>
                    <a:pt x="1164162" y="1234"/>
                  </a:lnTo>
                  <a:lnTo>
                    <a:pt x="1113766" y="2575"/>
                  </a:lnTo>
                  <a:lnTo>
                    <a:pt x="1063371" y="4547"/>
                  </a:lnTo>
                  <a:lnTo>
                    <a:pt x="1025042" y="6574"/>
                  </a:lnTo>
                  <a:lnTo>
                    <a:pt x="986242" y="10587"/>
                  </a:lnTo>
                  <a:lnTo>
                    <a:pt x="946948" y="17480"/>
                  </a:lnTo>
                  <a:lnTo>
                    <a:pt x="907138" y="28148"/>
                  </a:lnTo>
                  <a:lnTo>
                    <a:pt x="866790" y="43488"/>
                  </a:lnTo>
                  <a:lnTo>
                    <a:pt x="825883" y="64394"/>
                  </a:lnTo>
                  <a:lnTo>
                    <a:pt x="784393" y="91762"/>
                  </a:lnTo>
                  <a:lnTo>
                    <a:pt x="742298" y="126487"/>
                  </a:lnTo>
                  <a:lnTo>
                    <a:pt x="699578" y="169464"/>
                  </a:lnTo>
                  <a:lnTo>
                    <a:pt x="656208" y="221590"/>
                  </a:lnTo>
                  <a:lnTo>
                    <a:pt x="0" y="1353287"/>
                  </a:lnTo>
                  <a:lnTo>
                    <a:pt x="68671" y="1297364"/>
                  </a:lnTo>
                  <a:lnTo>
                    <a:pt x="131964" y="1254021"/>
                  </a:lnTo>
                  <a:lnTo>
                    <a:pt x="189878" y="1221640"/>
                  </a:lnTo>
                  <a:lnTo>
                    <a:pt x="242415" y="1198605"/>
                  </a:lnTo>
                  <a:lnTo>
                    <a:pt x="289575" y="1183297"/>
                  </a:lnTo>
                  <a:lnTo>
                    <a:pt x="331360" y="1174101"/>
                  </a:lnTo>
                  <a:lnTo>
                    <a:pt x="398804" y="1167574"/>
                  </a:lnTo>
                  <a:lnTo>
                    <a:pt x="424465" y="1167010"/>
                  </a:lnTo>
                  <a:lnTo>
                    <a:pt x="444753" y="1166089"/>
                  </a:lnTo>
                  <a:lnTo>
                    <a:pt x="2583179" y="1158850"/>
                  </a:lnTo>
                  <a:lnTo>
                    <a:pt x="2566663" y="1136204"/>
                  </a:lnTo>
                  <a:lnTo>
                    <a:pt x="2547838" y="1108396"/>
                  </a:lnTo>
                  <a:lnTo>
                    <a:pt x="2526910" y="1075913"/>
                  </a:lnTo>
                  <a:lnTo>
                    <a:pt x="2504083" y="1039242"/>
                  </a:lnTo>
                  <a:lnTo>
                    <a:pt x="2479561" y="998869"/>
                  </a:lnTo>
                  <a:lnTo>
                    <a:pt x="2453548" y="955282"/>
                  </a:lnTo>
                  <a:lnTo>
                    <a:pt x="2426250" y="908965"/>
                  </a:lnTo>
                  <a:lnTo>
                    <a:pt x="2277620" y="653493"/>
                  </a:lnTo>
                  <a:lnTo>
                    <a:pt x="2246897" y="601027"/>
                  </a:lnTo>
                  <a:lnTo>
                    <a:pt x="2216319" y="549240"/>
                  </a:lnTo>
                  <a:lnTo>
                    <a:pt x="2186090" y="498618"/>
                  </a:lnTo>
                  <a:lnTo>
                    <a:pt x="2156414" y="449648"/>
                  </a:lnTo>
                  <a:lnTo>
                    <a:pt x="2127496" y="402816"/>
                  </a:lnTo>
                  <a:lnTo>
                    <a:pt x="2099541" y="358610"/>
                  </a:lnTo>
                  <a:lnTo>
                    <a:pt x="2072751" y="317515"/>
                  </a:lnTo>
                  <a:lnTo>
                    <a:pt x="2047333" y="280019"/>
                  </a:lnTo>
                  <a:lnTo>
                    <a:pt x="2023490" y="246609"/>
                  </a:lnTo>
                  <a:lnTo>
                    <a:pt x="1991936" y="207266"/>
                  </a:lnTo>
                  <a:lnTo>
                    <a:pt x="1958077" y="172078"/>
                  </a:lnTo>
                  <a:lnTo>
                    <a:pt x="1922028" y="140720"/>
                  </a:lnTo>
                  <a:lnTo>
                    <a:pt x="1883898" y="112866"/>
                  </a:lnTo>
                  <a:lnTo>
                    <a:pt x="1843801" y="88192"/>
                  </a:lnTo>
                  <a:lnTo>
                    <a:pt x="1801849" y="66371"/>
                  </a:lnTo>
                  <a:lnTo>
                    <a:pt x="1758153" y="47079"/>
                  </a:lnTo>
                  <a:lnTo>
                    <a:pt x="1712826" y="29989"/>
                  </a:lnTo>
                  <a:lnTo>
                    <a:pt x="1665980" y="14777"/>
                  </a:lnTo>
                  <a:lnTo>
                    <a:pt x="1618240" y="1263"/>
                  </a:lnTo>
                  <a:lnTo>
                    <a:pt x="1567330" y="1263"/>
                  </a:lnTo>
                  <a:lnTo>
                    <a:pt x="1315350" y="0"/>
                  </a:lnTo>
                  <a:close/>
                </a:path>
                <a:path w="2583179" h="1353820">
                  <a:moveTo>
                    <a:pt x="1617726" y="1118"/>
                  </a:moveTo>
                  <a:lnTo>
                    <a:pt x="1567330" y="1263"/>
                  </a:lnTo>
                  <a:lnTo>
                    <a:pt x="1618240" y="1263"/>
                  </a:lnTo>
                  <a:lnTo>
                    <a:pt x="1617726" y="1118"/>
                  </a:lnTo>
                  <a:close/>
                </a:path>
              </a:pathLst>
            </a:custGeom>
            <a:solidFill>
              <a:schemeClr val="accent1">
                <a:lumMod val="60000"/>
                <a:lumOff val="40000"/>
              </a:schemeClr>
            </a:solidFill>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sp>
          <p:nvSpPr>
            <p:cNvPr id="50" name="object 43"/>
            <p:cNvSpPr/>
            <p:nvPr/>
          </p:nvSpPr>
          <p:spPr>
            <a:xfrm>
              <a:off x="5224920" y="699542"/>
              <a:ext cx="1894302" cy="1939019"/>
            </a:xfrm>
            <a:custGeom>
              <a:avLst/>
              <a:gdLst/>
              <a:ahLst/>
              <a:cxnLst/>
              <a:rect l="l" t="t" r="r" b="b"/>
              <a:pathLst>
                <a:path w="2077084" h="2085339">
                  <a:moveTo>
                    <a:pt x="1328166" y="0"/>
                  </a:moveTo>
                  <a:lnTo>
                    <a:pt x="0" y="0"/>
                  </a:lnTo>
                  <a:lnTo>
                    <a:pt x="85513" y="27618"/>
                  </a:lnTo>
                  <a:lnTo>
                    <a:pt x="158832" y="59231"/>
                  </a:lnTo>
                  <a:lnTo>
                    <a:pt x="220897" y="93407"/>
                  </a:lnTo>
                  <a:lnTo>
                    <a:pt x="272652" y="128719"/>
                  </a:lnTo>
                  <a:lnTo>
                    <a:pt x="315036" y="163736"/>
                  </a:lnTo>
                  <a:lnTo>
                    <a:pt x="348993" y="197032"/>
                  </a:lnTo>
                  <a:lnTo>
                    <a:pt x="375464" y="227175"/>
                  </a:lnTo>
                  <a:lnTo>
                    <a:pt x="409715" y="272292"/>
                  </a:lnTo>
                  <a:lnTo>
                    <a:pt x="419378" y="284407"/>
                  </a:lnTo>
                  <a:lnTo>
                    <a:pt x="425323" y="287655"/>
                  </a:lnTo>
                  <a:lnTo>
                    <a:pt x="512201" y="433540"/>
                  </a:lnTo>
                  <a:lnTo>
                    <a:pt x="1501648" y="2084832"/>
                  </a:lnTo>
                  <a:lnTo>
                    <a:pt x="1527190" y="2040870"/>
                  </a:lnTo>
                  <a:lnTo>
                    <a:pt x="1553637" y="1995793"/>
                  </a:lnTo>
                  <a:lnTo>
                    <a:pt x="1608657" y="1902959"/>
                  </a:lnTo>
                  <a:lnTo>
                    <a:pt x="1751792" y="1663032"/>
                  </a:lnTo>
                  <a:lnTo>
                    <a:pt x="1780207" y="1615039"/>
                  </a:lnTo>
                  <a:lnTo>
                    <a:pt x="1808210" y="1567434"/>
                  </a:lnTo>
                  <a:lnTo>
                    <a:pt x="1835654" y="1520382"/>
                  </a:lnTo>
                  <a:lnTo>
                    <a:pt x="1862395" y="1474051"/>
                  </a:lnTo>
                  <a:lnTo>
                    <a:pt x="1888284" y="1428609"/>
                  </a:lnTo>
                  <a:lnTo>
                    <a:pt x="1913177" y="1384222"/>
                  </a:lnTo>
                  <a:lnTo>
                    <a:pt x="1936928" y="1341058"/>
                  </a:lnTo>
                  <a:lnTo>
                    <a:pt x="1959389" y="1299282"/>
                  </a:lnTo>
                  <a:lnTo>
                    <a:pt x="1980414" y="1259063"/>
                  </a:lnTo>
                  <a:lnTo>
                    <a:pt x="1999858" y="1220568"/>
                  </a:lnTo>
                  <a:lnTo>
                    <a:pt x="2017575" y="1183963"/>
                  </a:lnTo>
                  <a:lnTo>
                    <a:pt x="2047240" y="1117092"/>
                  </a:lnTo>
                  <a:lnTo>
                    <a:pt x="2058860" y="1071486"/>
                  </a:lnTo>
                  <a:lnTo>
                    <a:pt x="2067579" y="1022707"/>
                  </a:lnTo>
                  <a:lnTo>
                    <a:pt x="2073470" y="971654"/>
                  </a:lnTo>
                  <a:lnTo>
                    <a:pt x="2076608" y="919226"/>
                  </a:lnTo>
                  <a:lnTo>
                    <a:pt x="2077067" y="866321"/>
                  </a:lnTo>
                  <a:lnTo>
                    <a:pt x="2074922" y="813839"/>
                  </a:lnTo>
                  <a:lnTo>
                    <a:pt x="2070246" y="762679"/>
                  </a:lnTo>
                  <a:lnTo>
                    <a:pt x="2063115" y="713740"/>
                  </a:lnTo>
                  <a:lnTo>
                    <a:pt x="1813178" y="291338"/>
                  </a:lnTo>
                  <a:lnTo>
                    <a:pt x="1779101" y="240074"/>
                  </a:lnTo>
                  <a:lnTo>
                    <a:pt x="1742962" y="194730"/>
                  </a:lnTo>
                  <a:lnTo>
                    <a:pt x="1705034" y="155001"/>
                  </a:lnTo>
                  <a:lnTo>
                    <a:pt x="1665590" y="120584"/>
                  </a:lnTo>
                  <a:lnTo>
                    <a:pt x="1624903" y="91174"/>
                  </a:lnTo>
                  <a:lnTo>
                    <a:pt x="1583245" y="66468"/>
                  </a:lnTo>
                  <a:lnTo>
                    <a:pt x="1540888" y="46162"/>
                  </a:lnTo>
                  <a:lnTo>
                    <a:pt x="1498106" y="29953"/>
                  </a:lnTo>
                  <a:lnTo>
                    <a:pt x="1455169" y="17535"/>
                  </a:lnTo>
                  <a:lnTo>
                    <a:pt x="1412352" y="8607"/>
                  </a:lnTo>
                  <a:lnTo>
                    <a:pt x="1369927" y="2863"/>
                  </a:lnTo>
                  <a:lnTo>
                    <a:pt x="1328166" y="0"/>
                  </a:lnTo>
                  <a:close/>
                </a:path>
              </a:pathLst>
            </a:custGeom>
            <a:solidFill>
              <a:schemeClr val="tx1">
                <a:lumMod val="65000"/>
                <a:lumOff val="35000"/>
              </a:schemeClr>
            </a:solidFill>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sp>
          <p:nvSpPr>
            <p:cNvPr id="51" name="object 44"/>
            <p:cNvSpPr/>
            <p:nvPr/>
          </p:nvSpPr>
          <p:spPr>
            <a:xfrm>
              <a:off x="6089431" y="1379734"/>
              <a:ext cx="1669604" cy="2118515"/>
            </a:xfrm>
            <a:custGeom>
              <a:avLst/>
              <a:gdLst/>
              <a:ahLst/>
              <a:cxnLst/>
              <a:rect l="l" t="t" r="r" b="b"/>
              <a:pathLst>
                <a:path w="1830704" h="2278379">
                  <a:moveTo>
                    <a:pt x="1125093" y="0"/>
                  </a:moveTo>
                  <a:lnTo>
                    <a:pt x="1124941" y="29117"/>
                  </a:lnTo>
                  <a:lnTo>
                    <a:pt x="1126447" y="59761"/>
                  </a:lnTo>
                  <a:lnTo>
                    <a:pt x="1128687" y="92331"/>
                  </a:lnTo>
                  <a:lnTo>
                    <a:pt x="1130736" y="127227"/>
                  </a:lnTo>
                  <a:lnTo>
                    <a:pt x="1130559" y="205596"/>
                  </a:lnTo>
                  <a:lnTo>
                    <a:pt x="1126484" y="249867"/>
                  </a:lnTo>
                  <a:lnTo>
                    <a:pt x="1118516" y="298063"/>
                  </a:lnTo>
                  <a:lnTo>
                    <a:pt x="1105733" y="350582"/>
                  </a:lnTo>
                  <a:lnTo>
                    <a:pt x="1087208" y="407824"/>
                  </a:lnTo>
                  <a:lnTo>
                    <a:pt x="1062016" y="470189"/>
                  </a:lnTo>
                  <a:lnTo>
                    <a:pt x="1029232" y="538076"/>
                  </a:lnTo>
                  <a:lnTo>
                    <a:pt x="987932" y="611886"/>
                  </a:lnTo>
                  <a:lnTo>
                    <a:pt x="970995" y="642619"/>
                  </a:lnTo>
                  <a:lnTo>
                    <a:pt x="952069" y="676455"/>
                  </a:lnTo>
                  <a:lnTo>
                    <a:pt x="931279" y="713193"/>
                  </a:lnTo>
                  <a:lnTo>
                    <a:pt x="908750" y="752635"/>
                  </a:lnTo>
                  <a:lnTo>
                    <a:pt x="884608" y="794580"/>
                  </a:lnTo>
                  <a:lnTo>
                    <a:pt x="858976" y="838829"/>
                  </a:lnTo>
                  <a:lnTo>
                    <a:pt x="803746" y="933444"/>
                  </a:lnTo>
                  <a:lnTo>
                    <a:pt x="712857" y="1087664"/>
                  </a:lnTo>
                  <a:lnTo>
                    <a:pt x="581900" y="1307872"/>
                  </a:lnTo>
                  <a:lnTo>
                    <a:pt x="43872" y="2203871"/>
                  </a:lnTo>
                  <a:lnTo>
                    <a:pt x="17170" y="2248879"/>
                  </a:lnTo>
                  <a:lnTo>
                    <a:pt x="7331" y="2265667"/>
                  </a:lnTo>
                  <a:lnTo>
                    <a:pt x="0" y="2278380"/>
                  </a:lnTo>
                  <a:lnTo>
                    <a:pt x="1041146" y="2267458"/>
                  </a:lnTo>
                  <a:lnTo>
                    <a:pt x="1106745" y="2263468"/>
                  </a:lnTo>
                  <a:lnTo>
                    <a:pt x="1148951" y="2257872"/>
                  </a:lnTo>
                  <a:lnTo>
                    <a:pt x="1195636" y="2248828"/>
                  </a:lnTo>
                  <a:lnTo>
                    <a:pt x="1245457" y="2235549"/>
                  </a:lnTo>
                  <a:lnTo>
                    <a:pt x="1297068" y="2217248"/>
                  </a:lnTo>
                  <a:lnTo>
                    <a:pt x="1349125" y="2193139"/>
                  </a:lnTo>
                  <a:lnTo>
                    <a:pt x="1400285" y="2162436"/>
                  </a:lnTo>
                  <a:lnTo>
                    <a:pt x="1449203" y="2124352"/>
                  </a:lnTo>
                  <a:lnTo>
                    <a:pt x="1494536" y="2078101"/>
                  </a:lnTo>
                  <a:lnTo>
                    <a:pt x="1763268" y="1633601"/>
                  </a:lnTo>
                  <a:lnTo>
                    <a:pt x="1787857" y="1575424"/>
                  </a:lnTo>
                  <a:lnTo>
                    <a:pt x="1811121" y="1507284"/>
                  </a:lnTo>
                  <a:lnTo>
                    <a:pt x="1820341" y="1468956"/>
                  </a:lnTo>
                  <a:lnTo>
                    <a:pt x="1826934" y="1427512"/>
                  </a:lnTo>
                  <a:lnTo>
                    <a:pt x="1830133" y="1382743"/>
                  </a:lnTo>
                  <a:lnTo>
                    <a:pt x="1829174" y="1334441"/>
                  </a:lnTo>
                  <a:lnTo>
                    <a:pt x="1823290" y="1282397"/>
                  </a:lnTo>
                  <a:lnTo>
                    <a:pt x="1811716" y="1226403"/>
                  </a:lnTo>
                  <a:lnTo>
                    <a:pt x="1793687" y="1166251"/>
                  </a:lnTo>
                  <a:lnTo>
                    <a:pt x="1768437" y="1101731"/>
                  </a:lnTo>
                  <a:lnTo>
                    <a:pt x="1735201" y="1032637"/>
                  </a:lnTo>
                  <a:lnTo>
                    <a:pt x="1125093" y="0"/>
                  </a:lnTo>
                  <a:close/>
                </a:path>
              </a:pathLst>
            </a:custGeom>
            <a:solidFill>
              <a:schemeClr val="accent1">
                <a:lumMod val="60000"/>
                <a:lumOff val="40000"/>
              </a:schemeClr>
            </a:solidFill>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sp>
          <p:nvSpPr>
            <p:cNvPr id="52" name="object 45"/>
            <p:cNvSpPr/>
            <p:nvPr/>
          </p:nvSpPr>
          <p:spPr>
            <a:xfrm>
              <a:off x="5095661" y="3308363"/>
              <a:ext cx="2347754" cy="1268275"/>
            </a:xfrm>
            <a:custGeom>
              <a:avLst/>
              <a:gdLst/>
              <a:ahLst/>
              <a:cxnLst/>
              <a:rect l="l" t="t" r="r" b="b"/>
              <a:pathLst>
                <a:path w="2574290" h="1363979">
                  <a:moveTo>
                    <a:pt x="1858166" y="178874"/>
                  </a:moveTo>
                  <a:lnTo>
                    <a:pt x="1834529" y="179261"/>
                  </a:lnTo>
                  <a:lnTo>
                    <a:pt x="1817369" y="180467"/>
                  </a:lnTo>
                  <a:lnTo>
                    <a:pt x="0" y="184276"/>
                  </a:lnTo>
                  <a:lnTo>
                    <a:pt x="466471" y="988060"/>
                  </a:lnTo>
                  <a:lnTo>
                    <a:pt x="494567" y="1039539"/>
                  </a:lnTo>
                  <a:lnTo>
                    <a:pt x="526399" y="1087299"/>
                  </a:lnTo>
                  <a:lnTo>
                    <a:pt x="561381" y="1131339"/>
                  </a:lnTo>
                  <a:lnTo>
                    <a:pt x="598931" y="1171659"/>
                  </a:lnTo>
                  <a:lnTo>
                    <a:pt x="638466" y="1208259"/>
                  </a:lnTo>
                  <a:lnTo>
                    <a:pt x="679402" y="1241139"/>
                  </a:lnTo>
                  <a:lnTo>
                    <a:pt x="721155" y="1270298"/>
                  </a:lnTo>
                  <a:lnTo>
                    <a:pt x="763142" y="1295738"/>
                  </a:lnTo>
                  <a:lnTo>
                    <a:pt x="804781" y="1317458"/>
                  </a:lnTo>
                  <a:lnTo>
                    <a:pt x="845486" y="1335457"/>
                  </a:lnTo>
                  <a:lnTo>
                    <a:pt x="884676" y="1349737"/>
                  </a:lnTo>
                  <a:lnTo>
                    <a:pt x="921765" y="1360297"/>
                  </a:lnTo>
                  <a:lnTo>
                    <a:pt x="1470405" y="1363980"/>
                  </a:lnTo>
                  <a:lnTo>
                    <a:pt x="1530558" y="1359011"/>
                  </a:lnTo>
                  <a:lnTo>
                    <a:pt x="1585967" y="1349579"/>
                  </a:lnTo>
                  <a:lnTo>
                    <a:pt x="1636954" y="1335981"/>
                  </a:lnTo>
                  <a:lnTo>
                    <a:pt x="1683838" y="1318516"/>
                  </a:lnTo>
                  <a:lnTo>
                    <a:pt x="1726941" y="1297481"/>
                  </a:lnTo>
                  <a:lnTo>
                    <a:pt x="1766583" y="1273174"/>
                  </a:lnTo>
                  <a:lnTo>
                    <a:pt x="1803085" y="1245894"/>
                  </a:lnTo>
                  <a:lnTo>
                    <a:pt x="1836766" y="1215938"/>
                  </a:lnTo>
                  <a:lnTo>
                    <a:pt x="1867948" y="1183603"/>
                  </a:lnTo>
                  <a:lnTo>
                    <a:pt x="1896950" y="1149189"/>
                  </a:lnTo>
                  <a:lnTo>
                    <a:pt x="1924094" y="1112993"/>
                  </a:lnTo>
                  <a:lnTo>
                    <a:pt x="1949700" y="1075313"/>
                  </a:lnTo>
                  <a:lnTo>
                    <a:pt x="1974087" y="1036447"/>
                  </a:lnTo>
                  <a:lnTo>
                    <a:pt x="2470443" y="178962"/>
                  </a:lnTo>
                  <a:lnTo>
                    <a:pt x="1922427" y="178962"/>
                  </a:lnTo>
                  <a:lnTo>
                    <a:pt x="1858166" y="178874"/>
                  </a:lnTo>
                  <a:close/>
                </a:path>
                <a:path w="2574290" h="1363979">
                  <a:moveTo>
                    <a:pt x="2574035" y="0"/>
                  </a:moveTo>
                  <a:lnTo>
                    <a:pt x="2526650" y="35988"/>
                  </a:lnTo>
                  <a:lnTo>
                    <a:pt x="2476564" y="66810"/>
                  </a:lnTo>
                  <a:lnTo>
                    <a:pt x="2424390" y="92864"/>
                  </a:lnTo>
                  <a:lnTo>
                    <a:pt x="2370740" y="114548"/>
                  </a:lnTo>
                  <a:lnTo>
                    <a:pt x="2316227" y="132264"/>
                  </a:lnTo>
                  <a:lnTo>
                    <a:pt x="2261460" y="146408"/>
                  </a:lnTo>
                  <a:lnTo>
                    <a:pt x="2207053" y="157381"/>
                  </a:lnTo>
                  <a:lnTo>
                    <a:pt x="2153618" y="165581"/>
                  </a:lnTo>
                  <a:lnTo>
                    <a:pt x="2101766" y="171408"/>
                  </a:lnTo>
                  <a:lnTo>
                    <a:pt x="2052109" y="175261"/>
                  </a:lnTo>
                  <a:lnTo>
                    <a:pt x="2005259" y="177538"/>
                  </a:lnTo>
                  <a:lnTo>
                    <a:pt x="1961828" y="178639"/>
                  </a:lnTo>
                  <a:lnTo>
                    <a:pt x="1922427" y="178962"/>
                  </a:lnTo>
                  <a:lnTo>
                    <a:pt x="2470443" y="178962"/>
                  </a:lnTo>
                  <a:lnTo>
                    <a:pt x="2574035" y="0"/>
                  </a:lnTo>
                  <a:close/>
                </a:path>
              </a:pathLst>
            </a:custGeom>
            <a:solidFill>
              <a:schemeClr val="tx1">
                <a:lumMod val="65000"/>
                <a:lumOff val="35000"/>
              </a:schemeClr>
            </a:solidFill>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sp>
          <p:nvSpPr>
            <p:cNvPr id="53" name="object 46"/>
            <p:cNvSpPr/>
            <p:nvPr/>
          </p:nvSpPr>
          <p:spPr>
            <a:xfrm>
              <a:off x="3419872" y="1775215"/>
              <a:ext cx="1678291" cy="2101392"/>
            </a:xfrm>
            <a:custGeom>
              <a:avLst/>
              <a:gdLst/>
              <a:ahLst/>
              <a:cxnLst/>
              <a:rect l="l" t="t" r="r" b="b"/>
              <a:pathLst>
                <a:path w="1840229" h="2259965">
                  <a:moveTo>
                    <a:pt x="1839899" y="0"/>
                  </a:moveTo>
                  <a:lnTo>
                    <a:pt x="859840" y="7747"/>
                  </a:lnTo>
                  <a:lnTo>
                    <a:pt x="784924" y="11625"/>
                  </a:lnTo>
                  <a:lnTo>
                    <a:pt x="717090" y="19848"/>
                  </a:lnTo>
                  <a:lnTo>
                    <a:pt x="655900" y="31960"/>
                  </a:lnTo>
                  <a:lnTo>
                    <a:pt x="600914" y="47503"/>
                  </a:lnTo>
                  <a:lnTo>
                    <a:pt x="551694" y="66021"/>
                  </a:lnTo>
                  <a:lnTo>
                    <a:pt x="507800" y="87057"/>
                  </a:lnTo>
                  <a:lnTo>
                    <a:pt x="468796" y="110155"/>
                  </a:lnTo>
                  <a:lnTo>
                    <a:pt x="434240" y="134857"/>
                  </a:lnTo>
                  <a:lnTo>
                    <a:pt x="403696" y="160706"/>
                  </a:lnTo>
                  <a:lnTo>
                    <a:pt x="352884" y="214021"/>
                  </a:lnTo>
                  <a:lnTo>
                    <a:pt x="312851" y="266445"/>
                  </a:lnTo>
                  <a:lnTo>
                    <a:pt x="53390" y="715137"/>
                  </a:lnTo>
                  <a:lnTo>
                    <a:pt x="28352" y="766921"/>
                  </a:lnTo>
                  <a:lnTo>
                    <a:pt x="11851" y="821714"/>
                  </a:lnTo>
                  <a:lnTo>
                    <a:pt x="2773" y="878068"/>
                  </a:lnTo>
                  <a:lnTo>
                    <a:pt x="0" y="934534"/>
                  </a:lnTo>
                  <a:lnTo>
                    <a:pt x="2416" y="989663"/>
                  </a:lnTo>
                  <a:lnTo>
                    <a:pt x="8905" y="1042007"/>
                  </a:lnTo>
                  <a:lnTo>
                    <a:pt x="18350" y="1090118"/>
                  </a:lnTo>
                  <a:lnTo>
                    <a:pt x="29636" y="1132546"/>
                  </a:lnTo>
                  <a:lnTo>
                    <a:pt x="53263" y="1194561"/>
                  </a:lnTo>
                  <a:lnTo>
                    <a:pt x="677214" y="2259965"/>
                  </a:lnTo>
                  <a:lnTo>
                    <a:pt x="673686" y="2225363"/>
                  </a:lnTo>
                  <a:lnTo>
                    <a:pt x="671123" y="2188107"/>
                  </a:lnTo>
                  <a:lnTo>
                    <a:pt x="669955" y="2148493"/>
                  </a:lnTo>
                  <a:lnTo>
                    <a:pt x="670612" y="2106813"/>
                  </a:lnTo>
                  <a:lnTo>
                    <a:pt x="673524" y="2063365"/>
                  </a:lnTo>
                  <a:lnTo>
                    <a:pt x="679118" y="2018441"/>
                  </a:lnTo>
                  <a:lnTo>
                    <a:pt x="687826" y="1972338"/>
                  </a:lnTo>
                  <a:lnTo>
                    <a:pt x="700076" y="1925350"/>
                  </a:lnTo>
                  <a:lnTo>
                    <a:pt x="716297" y="1877771"/>
                  </a:lnTo>
                  <a:lnTo>
                    <a:pt x="736920" y="1829896"/>
                  </a:lnTo>
                  <a:lnTo>
                    <a:pt x="762373" y="1782021"/>
                  </a:lnTo>
                  <a:lnTo>
                    <a:pt x="793085" y="1734440"/>
                  </a:lnTo>
                  <a:lnTo>
                    <a:pt x="829487" y="1687448"/>
                  </a:lnTo>
                  <a:lnTo>
                    <a:pt x="845995" y="1654833"/>
                  </a:lnTo>
                  <a:lnTo>
                    <a:pt x="864468" y="1619853"/>
                  </a:lnTo>
                  <a:lnTo>
                    <a:pt x="884762" y="1582690"/>
                  </a:lnTo>
                  <a:lnTo>
                    <a:pt x="906730" y="1543523"/>
                  </a:lnTo>
                  <a:lnTo>
                    <a:pt x="930227" y="1502532"/>
                  </a:lnTo>
                  <a:lnTo>
                    <a:pt x="955107" y="1459898"/>
                  </a:lnTo>
                  <a:lnTo>
                    <a:pt x="981226" y="1415800"/>
                  </a:lnTo>
                  <a:lnTo>
                    <a:pt x="1008437" y="1370419"/>
                  </a:lnTo>
                  <a:lnTo>
                    <a:pt x="1036594" y="1323935"/>
                  </a:lnTo>
                  <a:lnTo>
                    <a:pt x="1065553" y="1276528"/>
                  </a:lnTo>
                  <a:lnTo>
                    <a:pt x="1125293" y="1179667"/>
                  </a:lnTo>
                  <a:lnTo>
                    <a:pt x="1367199" y="791336"/>
                  </a:lnTo>
                  <a:lnTo>
                    <a:pt x="1395368" y="745668"/>
                  </a:lnTo>
                  <a:lnTo>
                    <a:pt x="1422591" y="701238"/>
                  </a:lnTo>
                  <a:lnTo>
                    <a:pt x="1448724" y="658228"/>
                  </a:lnTo>
                  <a:lnTo>
                    <a:pt x="1473621" y="616817"/>
                  </a:lnTo>
                  <a:lnTo>
                    <a:pt x="1497136" y="577185"/>
                  </a:lnTo>
                  <a:lnTo>
                    <a:pt x="1519124" y="539513"/>
                  </a:lnTo>
                  <a:lnTo>
                    <a:pt x="1539439" y="503980"/>
                  </a:lnTo>
                  <a:lnTo>
                    <a:pt x="1574469" y="440054"/>
                  </a:lnTo>
                  <a:lnTo>
                    <a:pt x="1585790" y="424808"/>
                  </a:lnTo>
                  <a:lnTo>
                    <a:pt x="1607609" y="389924"/>
                  </a:lnTo>
                  <a:lnTo>
                    <a:pt x="1637259" y="340370"/>
                  </a:lnTo>
                  <a:lnTo>
                    <a:pt x="1672070" y="281113"/>
                  </a:lnTo>
                  <a:lnTo>
                    <a:pt x="1780790" y="94803"/>
                  </a:lnTo>
                  <a:lnTo>
                    <a:pt x="1809564" y="46411"/>
                  </a:lnTo>
                  <a:lnTo>
                    <a:pt x="1830156" y="13154"/>
                  </a:lnTo>
                  <a:lnTo>
                    <a:pt x="1839899" y="0"/>
                  </a:lnTo>
                  <a:close/>
                </a:path>
              </a:pathLst>
            </a:custGeom>
            <a:solidFill>
              <a:schemeClr val="tx1">
                <a:lumMod val="65000"/>
                <a:lumOff val="35000"/>
              </a:schemeClr>
            </a:solidFill>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sp>
          <p:nvSpPr>
            <p:cNvPr id="54" name="object 49"/>
            <p:cNvSpPr txBox="1"/>
            <p:nvPr/>
          </p:nvSpPr>
          <p:spPr>
            <a:xfrm>
              <a:off x="5492376" y="4073218"/>
              <a:ext cx="1407096" cy="169277"/>
            </a:xfrm>
            <a:prstGeom prst="rect">
              <a:avLst/>
            </a:prstGeom>
          </p:spPr>
          <p:txBody>
            <a:bodyPr vert="horz" wrap="square" lIns="0" tIns="0" rIns="0" bIns="0" rtlCol="0">
              <a:spAutoFit/>
            </a:bodyPr>
            <a:lstStyle/>
            <a:p>
              <a:pPr marL="12700" marR="5080" indent="83818" algn="ctr"/>
              <a:r>
                <a:rPr lang="en-US" sz="1100" dirty="0">
                  <a:solidFill>
                    <a:srgbClr val="FFFFFF"/>
                  </a:solidFill>
                  <a:latin typeface="Calibri" panose="020F0502020204030204" pitchFamily="34" charset="0"/>
                  <a:cs typeface="Calibri" panose="020F0502020204030204" pitchFamily="34" charset="0"/>
                </a:rPr>
                <a:t>Improve Reliability</a:t>
              </a:r>
              <a:endParaRPr sz="1100" dirty="0">
                <a:solidFill>
                  <a:srgbClr val="FFFFFF"/>
                </a:solidFill>
                <a:latin typeface="Calibri" panose="020F0502020204030204" pitchFamily="34" charset="0"/>
                <a:cs typeface="Calibri" panose="020F0502020204030204" pitchFamily="34" charset="0"/>
              </a:endParaRPr>
            </a:p>
          </p:txBody>
        </p:sp>
        <p:sp>
          <p:nvSpPr>
            <p:cNvPr id="55" name="object 50"/>
            <p:cNvSpPr/>
            <p:nvPr/>
          </p:nvSpPr>
          <p:spPr>
            <a:xfrm>
              <a:off x="4349291" y="3883680"/>
              <a:ext cx="774862" cy="379077"/>
            </a:xfrm>
            <a:prstGeom prst="rect">
              <a:avLst/>
            </a:prstGeom>
            <a:blipFill>
              <a:blip r:embed="rId2" cstate="print"/>
              <a:stretch>
                <a:fillRect/>
              </a:stretch>
            </a:blipFill>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sp>
          <p:nvSpPr>
            <p:cNvPr id="56" name="object 52"/>
            <p:cNvSpPr txBox="1"/>
            <p:nvPr/>
          </p:nvSpPr>
          <p:spPr>
            <a:xfrm>
              <a:off x="4245858" y="3883680"/>
              <a:ext cx="979062" cy="338554"/>
            </a:xfrm>
            <a:prstGeom prst="rect">
              <a:avLst/>
            </a:prstGeom>
          </p:spPr>
          <p:txBody>
            <a:bodyPr vert="horz" wrap="square" lIns="0" tIns="0" rIns="0" bIns="0" rtlCol="0">
              <a:spAutoFit/>
            </a:bodyPr>
            <a:lstStyle/>
            <a:p>
              <a:pPr marL="12700" marR="5080" indent="8890" algn="ctr"/>
              <a:r>
                <a:rPr lang="en-US" sz="1100" dirty="0">
                  <a:solidFill>
                    <a:srgbClr val="FFFFFF"/>
                  </a:solidFill>
                  <a:latin typeface="Calibri" panose="020F0502020204030204" pitchFamily="34" charset="0"/>
                  <a:cs typeface="Calibri" panose="020F0502020204030204" pitchFamily="34" charset="0"/>
                </a:rPr>
                <a:t>Improve Performance</a:t>
              </a:r>
              <a:endParaRPr sz="1100" dirty="0">
                <a:solidFill>
                  <a:srgbClr val="FFFFFF"/>
                </a:solidFill>
                <a:latin typeface="Calibri" panose="020F0502020204030204" pitchFamily="34" charset="0"/>
                <a:cs typeface="Calibri" panose="020F0502020204030204" pitchFamily="34" charset="0"/>
              </a:endParaRPr>
            </a:p>
          </p:txBody>
        </p:sp>
        <p:sp>
          <p:nvSpPr>
            <p:cNvPr id="57" name="object 54"/>
            <p:cNvSpPr txBox="1"/>
            <p:nvPr/>
          </p:nvSpPr>
          <p:spPr>
            <a:xfrm>
              <a:off x="5773579" y="1480124"/>
              <a:ext cx="1545209" cy="169277"/>
            </a:xfrm>
            <a:prstGeom prst="rect">
              <a:avLst/>
            </a:prstGeom>
          </p:spPr>
          <p:txBody>
            <a:bodyPr vert="horz" wrap="square" lIns="0" tIns="0" rIns="0" bIns="0" rtlCol="0">
              <a:spAutoFit/>
            </a:bodyPr>
            <a:lstStyle/>
            <a:p>
              <a:pPr marL="12700" algn="ctr"/>
              <a:r>
                <a:rPr sz="1100" dirty="0">
                  <a:solidFill>
                    <a:srgbClr val="FFFFFF"/>
                  </a:solidFill>
                  <a:latin typeface="Calibri" panose="020F0502020204030204" pitchFamily="34" charset="0"/>
                  <a:cs typeface="Calibri" panose="020F0502020204030204" pitchFamily="34" charset="0"/>
                </a:rPr>
                <a:t>Address</a:t>
              </a:r>
              <a:r>
                <a:rPr sz="1100" spc="-105" dirty="0">
                  <a:solidFill>
                    <a:srgbClr val="FFFFFF"/>
                  </a:solidFill>
                  <a:latin typeface="Calibri" panose="020F0502020204030204" pitchFamily="34" charset="0"/>
                  <a:cs typeface="Calibri" panose="020F0502020204030204" pitchFamily="34" charset="0"/>
                </a:rPr>
                <a:t> </a:t>
              </a:r>
              <a:r>
                <a:rPr sz="1100" spc="-5" dirty="0">
                  <a:solidFill>
                    <a:srgbClr val="FFFFFF"/>
                  </a:solidFill>
                  <a:latin typeface="Calibri" panose="020F0502020204030204" pitchFamily="34" charset="0"/>
                  <a:cs typeface="Calibri" panose="020F0502020204030204" pitchFamily="34" charset="0"/>
                </a:rPr>
                <a:t>Risk</a:t>
              </a:r>
              <a:endParaRPr sz="1100" dirty="0">
                <a:solidFill>
                  <a:prstClr val="black"/>
                </a:solidFill>
                <a:latin typeface="Calibri" panose="020F0502020204030204" pitchFamily="34" charset="0"/>
                <a:cs typeface="Calibri" panose="020F0502020204030204" pitchFamily="34" charset="0"/>
              </a:endParaRPr>
            </a:p>
          </p:txBody>
        </p:sp>
        <p:sp>
          <p:nvSpPr>
            <p:cNvPr id="58" name="object 57"/>
            <p:cNvSpPr txBox="1"/>
            <p:nvPr/>
          </p:nvSpPr>
          <p:spPr>
            <a:xfrm>
              <a:off x="6553769" y="2826981"/>
              <a:ext cx="1061760" cy="338554"/>
            </a:xfrm>
            <a:prstGeom prst="rect">
              <a:avLst/>
            </a:prstGeom>
          </p:spPr>
          <p:txBody>
            <a:bodyPr vert="horz" wrap="square" lIns="0" tIns="0" rIns="0" bIns="0" rtlCol="0">
              <a:spAutoFit/>
            </a:bodyPr>
            <a:lstStyle/>
            <a:p>
              <a:pPr algn="ctr" fontAlgn="base">
                <a:spcBef>
                  <a:spcPct val="0"/>
                </a:spcBef>
                <a:spcAft>
                  <a:spcPct val="0"/>
                </a:spcAft>
              </a:pPr>
              <a:r>
                <a:rPr lang="en-US" sz="1100" dirty="0">
                  <a:solidFill>
                    <a:srgbClr val="FFFFFF"/>
                  </a:solidFill>
                  <a:latin typeface="Calibri" panose="020F0502020204030204" pitchFamily="34" charset="0"/>
                  <a:cs typeface="Calibri" panose="020F0502020204030204" pitchFamily="34" charset="0"/>
                </a:rPr>
                <a:t>Improve scalability</a:t>
              </a:r>
              <a:endParaRPr sz="1100" dirty="0">
                <a:solidFill>
                  <a:srgbClr val="FFFFFF"/>
                </a:solidFill>
                <a:latin typeface="Calibri" panose="020F0502020204030204" pitchFamily="34" charset="0"/>
                <a:cs typeface="Calibri" panose="020F0502020204030204" pitchFamily="34" charset="0"/>
              </a:endParaRPr>
            </a:p>
          </p:txBody>
        </p:sp>
        <p:grpSp>
          <p:nvGrpSpPr>
            <p:cNvPr id="59" name="Group 58"/>
            <p:cNvGrpSpPr/>
            <p:nvPr/>
          </p:nvGrpSpPr>
          <p:grpSpPr>
            <a:xfrm>
              <a:off x="6349339" y="1061004"/>
              <a:ext cx="382219" cy="327697"/>
              <a:chOff x="6239538" y="863923"/>
              <a:chExt cx="382219" cy="327697"/>
            </a:xfrm>
          </p:grpSpPr>
          <p:sp>
            <p:nvSpPr>
              <p:cNvPr id="71" name="object 63"/>
              <p:cNvSpPr/>
              <p:nvPr/>
            </p:nvSpPr>
            <p:spPr>
              <a:xfrm>
                <a:off x="6239538" y="863923"/>
                <a:ext cx="382219" cy="327697"/>
              </a:xfrm>
              <a:custGeom>
                <a:avLst/>
                <a:gdLst/>
                <a:ahLst/>
                <a:cxnLst/>
                <a:rect l="l" t="t" r="r" b="b"/>
                <a:pathLst>
                  <a:path w="419100" h="352425">
                    <a:moveTo>
                      <a:pt x="218185" y="0"/>
                    </a:moveTo>
                    <a:lnTo>
                      <a:pt x="201675" y="0"/>
                    </a:lnTo>
                    <a:lnTo>
                      <a:pt x="194182" y="3683"/>
                    </a:lnTo>
                    <a:lnTo>
                      <a:pt x="189737" y="11175"/>
                    </a:lnTo>
                    <a:lnTo>
                      <a:pt x="0" y="324485"/>
                    </a:lnTo>
                    <a:lnTo>
                      <a:pt x="0" y="333375"/>
                    </a:lnTo>
                    <a:lnTo>
                      <a:pt x="4445" y="340867"/>
                    </a:lnTo>
                    <a:lnTo>
                      <a:pt x="8254" y="347599"/>
                    </a:lnTo>
                    <a:lnTo>
                      <a:pt x="16509" y="352044"/>
                    </a:lnTo>
                    <a:lnTo>
                      <a:pt x="403351" y="352044"/>
                    </a:lnTo>
                    <a:lnTo>
                      <a:pt x="410845" y="347599"/>
                    </a:lnTo>
                    <a:lnTo>
                      <a:pt x="414786" y="341629"/>
                    </a:lnTo>
                    <a:lnTo>
                      <a:pt x="20192" y="341629"/>
                    </a:lnTo>
                    <a:lnTo>
                      <a:pt x="15748" y="339344"/>
                    </a:lnTo>
                    <a:lnTo>
                      <a:pt x="13461" y="335661"/>
                    </a:lnTo>
                    <a:lnTo>
                      <a:pt x="11302" y="331215"/>
                    </a:lnTo>
                    <a:lnTo>
                      <a:pt x="11302" y="326771"/>
                    </a:lnTo>
                    <a:lnTo>
                      <a:pt x="13461" y="322961"/>
                    </a:lnTo>
                    <a:lnTo>
                      <a:pt x="198627" y="16383"/>
                    </a:lnTo>
                    <a:lnTo>
                      <a:pt x="200913" y="12700"/>
                    </a:lnTo>
                    <a:lnTo>
                      <a:pt x="205485" y="10413"/>
                    </a:lnTo>
                    <a:lnTo>
                      <a:pt x="228987" y="10413"/>
                    </a:lnTo>
                    <a:lnTo>
                      <a:pt x="225678" y="3683"/>
                    </a:lnTo>
                    <a:lnTo>
                      <a:pt x="218185" y="0"/>
                    </a:lnTo>
                    <a:close/>
                  </a:path>
                  <a:path w="419100" h="352425">
                    <a:moveTo>
                      <a:pt x="228987" y="10413"/>
                    </a:moveTo>
                    <a:lnTo>
                      <a:pt x="214375" y="10413"/>
                    </a:lnTo>
                    <a:lnTo>
                      <a:pt x="218185" y="12700"/>
                    </a:lnTo>
                    <a:lnTo>
                      <a:pt x="220472" y="16383"/>
                    </a:lnTo>
                    <a:lnTo>
                      <a:pt x="405637" y="322961"/>
                    </a:lnTo>
                    <a:lnTo>
                      <a:pt x="408558" y="326771"/>
                    </a:lnTo>
                    <a:lnTo>
                      <a:pt x="408558" y="331215"/>
                    </a:lnTo>
                    <a:lnTo>
                      <a:pt x="406400" y="335661"/>
                    </a:lnTo>
                    <a:lnTo>
                      <a:pt x="404113" y="339344"/>
                    </a:lnTo>
                    <a:lnTo>
                      <a:pt x="399669" y="341629"/>
                    </a:lnTo>
                    <a:lnTo>
                      <a:pt x="414786" y="341629"/>
                    </a:lnTo>
                    <a:lnTo>
                      <a:pt x="415289" y="340867"/>
                    </a:lnTo>
                    <a:lnTo>
                      <a:pt x="419100" y="333375"/>
                    </a:lnTo>
                    <a:lnTo>
                      <a:pt x="419100" y="324485"/>
                    </a:lnTo>
                    <a:lnTo>
                      <a:pt x="229361" y="11175"/>
                    </a:lnTo>
                    <a:lnTo>
                      <a:pt x="228987" y="10413"/>
                    </a:lnTo>
                    <a:close/>
                  </a:path>
                  <a:path w="419100" h="352425">
                    <a:moveTo>
                      <a:pt x="218185" y="269366"/>
                    </a:moveTo>
                    <a:lnTo>
                      <a:pt x="201675" y="269366"/>
                    </a:lnTo>
                    <a:lnTo>
                      <a:pt x="194945" y="275336"/>
                    </a:lnTo>
                    <a:lnTo>
                      <a:pt x="194945" y="291719"/>
                    </a:lnTo>
                    <a:lnTo>
                      <a:pt x="201675" y="298450"/>
                    </a:lnTo>
                    <a:lnTo>
                      <a:pt x="218185" y="298450"/>
                    </a:lnTo>
                    <a:lnTo>
                      <a:pt x="224154" y="291719"/>
                    </a:lnTo>
                    <a:lnTo>
                      <a:pt x="224154" y="288036"/>
                    </a:lnTo>
                    <a:lnTo>
                      <a:pt x="207645" y="288036"/>
                    </a:lnTo>
                    <a:lnTo>
                      <a:pt x="205485" y="285750"/>
                    </a:lnTo>
                    <a:lnTo>
                      <a:pt x="205485" y="281304"/>
                    </a:lnTo>
                    <a:lnTo>
                      <a:pt x="207645" y="279908"/>
                    </a:lnTo>
                    <a:lnTo>
                      <a:pt x="224154" y="279908"/>
                    </a:lnTo>
                    <a:lnTo>
                      <a:pt x="224154" y="275336"/>
                    </a:lnTo>
                    <a:lnTo>
                      <a:pt x="218185" y="269366"/>
                    </a:lnTo>
                    <a:close/>
                  </a:path>
                  <a:path w="419100" h="352425">
                    <a:moveTo>
                      <a:pt x="224154" y="279908"/>
                    </a:moveTo>
                    <a:lnTo>
                      <a:pt x="212216" y="279908"/>
                    </a:lnTo>
                    <a:lnTo>
                      <a:pt x="213613" y="281304"/>
                    </a:lnTo>
                    <a:lnTo>
                      <a:pt x="213613" y="285750"/>
                    </a:lnTo>
                    <a:lnTo>
                      <a:pt x="212216" y="288036"/>
                    </a:lnTo>
                    <a:lnTo>
                      <a:pt x="224154" y="288036"/>
                    </a:lnTo>
                    <a:lnTo>
                      <a:pt x="224154" y="279908"/>
                    </a:lnTo>
                    <a:close/>
                  </a:path>
                  <a:path w="419100" h="352425">
                    <a:moveTo>
                      <a:pt x="212978" y="98298"/>
                    </a:moveTo>
                    <a:lnTo>
                      <a:pt x="206882" y="98298"/>
                    </a:lnTo>
                    <a:lnTo>
                      <a:pt x="204724" y="100457"/>
                    </a:lnTo>
                    <a:lnTo>
                      <a:pt x="204724" y="233679"/>
                    </a:lnTo>
                    <a:lnTo>
                      <a:pt x="206882" y="235965"/>
                    </a:lnTo>
                    <a:lnTo>
                      <a:pt x="212978" y="235965"/>
                    </a:lnTo>
                    <a:lnTo>
                      <a:pt x="215137" y="233679"/>
                    </a:lnTo>
                    <a:lnTo>
                      <a:pt x="215137" y="100457"/>
                    </a:lnTo>
                    <a:lnTo>
                      <a:pt x="212978" y="98298"/>
                    </a:lnTo>
                    <a:close/>
                  </a:path>
                </a:pathLst>
              </a:custGeom>
              <a:solidFill>
                <a:srgbClr val="FFFFFF"/>
              </a:solidFill>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sp>
            <p:nvSpPr>
              <p:cNvPr id="72" name="object 64"/>
              <p:cNvSpPr/>
              <p:nvPr/>
            </p:nvSpPr>
            <p:spPr>
              <a:xfrm>
                <a:off x="6239538" y="863923"/>
                <a:ext cx="382219" cy="327697"/>
              </a:xfrm>
              <a:custGeom>
                <a:avLst/>
                <a:gdLst/>
                <a:ahLst/>
                <a:cxnLst/>
                <a:rect l="l" t="t" r="r" b="b"/>
                <a:pathLst>
                  <a:path w="419100" h="352425">
                    <a:moveTo>
                      <a:pt x="395097" y="352044"/>
                    </a:moveTo>
                    <a:lnTo>
                      <a:pt x="395097" y="352044"/>
                    </a:lnTo>
                    <a:lnTo>
                      <a:pt x="16509" y="352044"/>
                    </a:lnTo>
                    <a:lnTo>
                      <a:pt x="8254" y="347599"/>
                    </a:lnTo>
                    <a:lnTo>
                      <a:pt x="4445" y="340867"/>
                    </a:lnTo>
                    <a:lnTo>
                      <a:pt x="0" y="333375"/>
                    </a:lnTo>
                    <a:lnTo>
                      <a:pt x="0" y="324485"/>
                    </a:lnTo>
                    <a:lnTo>
                      <a:pt x="4445" y="317119"/>
                    </a:lnTo>
                    <a:lnTo>
                      <a:pt x="111567" y="140245"/>
                    </a:lnTo>
                    <a:lnTo>
                      <a:pt x="166576" y="49418"/>
                    </a:lnTo>
                    <a:lnTo>
                      <a:pt x="186842" y="15956"/>
                    </a:lnTo>
                    <a:lnTo>
                      <a:pt x="189737" y="11175"/>
                    </a:lnTo>
                    <a:lnTo>
                      <a:pt x="194182" y="3683"/>
                    </a:lnTo>
                    <a:lnTo>
                      <a:pt x="201675" y="0"/>
                    </a:lnTo>
                    <a:lnTo>
                      <a:pt x="209930" y="0"/>
                    </a:lnTo>
                    <a:lnTo>
                      <a:pt x="218185" y="0"/>
                    </a:lnTo>
                    <a:lnTo>
                      <a:pt x="225678" y="3683"/>
                    </a:lnTo>
                    <a:lnTo>
                      <a:pt x="229361" y="11175"/>
                    </a:lnTo>
                    <a:lnTo>
                      <a:pt x="336484" y="188049"/>
                    </a:lnTo>
                    <a:lnTo>
                      <a:pt x="391493" y="278876"/>
                    </a:lnTo>
                    <a:lnTo>
                      <a:pt x="411759" y="312338"/>
                    </a:lnTo>
                    <a:lnTo>
                      <a:pt x="414654" y="317119"/>
                    </a:lnTo>
                    <a:lnTo>
                      <a:pt x="419100" y="324485"/>
                    </a:lnTo>
                    <a:lnTo>
                      <a:pt x="419100" y="333375"/>
                    </a:lnTo>
                    <a:lnTo>
                      <a:pt x="415289" y="340867"/>
                    </a:lnTo>
                    <a:lnTo>
                      <a:pt x="410845" y="347599"/>
                    </a:lnTo>
                    <a:lnTo>
                      <a:pt x="403351" y="352044"/>
                    </a:lnTo>
                    <a:lnTo>
                      <a:pt x="395097" y="352044"/>
                    </a:lnTo>
                    <a:close/>
                  </a:path>
                </a:pathLst>
              </a:custGeom>
              <a:ln w="9144">
                <a:solidFill>
                  <a:srgbClr val="FFFFFF"/>
                </a:solidFill>
              </a:ln>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sp>
            <p:nvSpPr>
              <p:cNvPr id="73" name="object 65"/>
              <p:cNvSpPr/>
              <p:nvPr/>
            </p:nvSpPr>
            <p:spPr>
              <a:xfrm>
                <a:off x="6249847" y="873606"/>
                <a:ext cx="362529" cy="308212"/>
              </a:xfrm>
              <a:custGeom>
                <a:avLst/>
                <a:gdLst/>
                <a:ahLst/>
                <a:cxnLst/>
                <a:rect l="l" t="t" r="r" b="b"/>
                <a:pathLst>
                  <a:path w="397509" h="331469">
                    <a:moveTo>
                      <a:pt x="198627" y="0"/>
                    </a:moveTo>
                    <a:lnTo>
                      <a:pt x="194182" y="0"/>
                    </a:lnTo>
                    <a:lnTo>
                      <a:pt x="189610" y="2286"/>
                    </a:lnTo>
                    <a:lnTo>
                      <a:pt x="187325" y="5969"/>
                    </a:lnTo>
                    <a:lnTo>
                      <a:pt x="80275" y="183209"/>
                    </a:lnTo>
                    <a:lnTo>
                      <a:pt x="25304" y="274224"/>
                    </a:lnTo>
                    <a:lnTo>
                      <a:pt x="5052" y="307756"/>
                    </a:lnTo>
                    <a:lnTo>
                      <a:pt x="2158" y="312547"/>
                    </a:lnTo>
                    <a:lnTo>
                      <a:pt x="0" y="316357"/>
                    </a:lnTo>
                    <a:lnTo>
                      <a:pt x="0" y="320801"/>
                    </a:lnTo>
                    <a:lnTo>
                      <a:pt x="2158" y="325247"/>
                    </a:lnTo>
                    <a:lnTo>
                      <a:pt x="4445" y="328930"/>
                    </a:lnTo>
                    <a:lnTo>
                      <a:pt x="8889" y="331215"/>
                    </a:lnTo>
                    <a:lnTo>
                      <a:pt x="13461" y="331215"/>
                    </a:lnTo>
                    <a:lnTo>
                      <a:pt x="227560" y="331215"/>
                    </a:lnTo>
                    <a:lnTo>
                      <a:pt x="337502" y="331215"/>
                    </a:lnTo>
                    <a:lnTo>
                      <a:pt x="378007" y="331215"/>
                    </a:lnTo>
                    <a:lnTo>
                      <a:pt x="383794" y="331215"/>
                    </a:lnTo>
                    <a:lnTo>
                      <a:pt x="388366" y="331215"/>
                    </a:lnTo>
                    <a:lnTo>
                      <a:pt x="392810" y="328930"/>
                    </a:lnTo>
                    <a:lnTo>
                      <a:pt x="395097" y="325247"/>
                    </a:lnTo>
                    <a:lnTo>
                      <a:pt x="397255" y="320801"/>
                    </a:lnTo>
                    <a:lnTo>
                      <a:pt x="397255" y="316357"/>
                    </a:lnTo>
                    <a:lnTo>
                      <a:pt x="394334" y="312547"/>
                    </a:lnTo>
                    <a:lnTo>
                      <a:pt x="287285" y="135306"/>
                    </a:lnTo>
                    <a:lnTo>
                      <a:pt x="232314" y="44291"/>
                    </a:lnTo>
                    <a:lnTo>
                      <a:pt x="212062" y="10759"/>
                    </a:lnTo>
                    <a:lnTo>
                      <a:pt x="209169" y="5969"/>
                    </a:lnTo>
                    <a:lnTo>
                      <a:pt x="206882" y="2286"/>
                    </a:lnTo>
                    <a:lnTo>
                      <a:pt x="203073" y="0"/>
                    </a:lnTo>
                    <a:lnTo>
                      <a:pt x="198627" y="0"/>
                    </a:lnTo>
                    <a:close/>
                  </a:path>
                </a:pathLst>
              </a:custGeom>
              <a:ln w="9144">
                <a:solidFill>
                  <a:srgbClr val="FFFFFF"/>
                </a:solidFill>
              </a:ln>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sp>
            <p:nvSpPr>
              <p:cNvPr id="74" name="object 66"/>
              <p:cNvSpPr/>
              <p:nvPr/>
            </p:nvSpPr>
            <p:spPr>
              <a:xfrm>
                <a:off x="6426248" y="955323"/>
                <a:ext cx="9845" cy="128126"/>
              </a:xfrm>
              <a:custGeom>
                <a:avLst/>
                <a:gdLst/>
                <a:ahLst/>
                <a:cxnLst/>
                <a:rect l="l" t="t" r="r" b="b"/>
                <a:pathLst>
                  <a:path w="10795" h="137794">
                    <a:moveTo>
                      <a:pt x="10413" y="132461"/>
                    </a:moveTo>
                    <a:lnTo>
                      <a:pt x="10413" y="132461"/>
                    </a:lnTo>
                    <a:lnTo>
                      <a:pt x="10413" y="2159"/>
                    </a:lnTo>
                    <a:lnTo>
                      <a:pt x="8254" y="0"/>
                    </a:lnTo>
                    <a:lnTo>
                      <a:pt x="5206" y="0"/>
                    </a:lnTo>
                    <a:lnTo>
                      <a:pt x="2158" y="0"/>
                    </a:lnTo>
                    <a:lnTo>
                      <a:pt x="0" y="2159"/>
                    </a:lnTo>
                    <a:lnTo>
                      <a:pt x="0" y="135381"/>
                    </a:lnTo>
                    <a:lnTo>
                      <a:pt x="2158" y="137667"/>
                    </a:lnTo>
                    <a:lnTo>
                      <a:pt x="5206" y="137667"/>
                    </a:lnTo>
                    <a:lnTo>
                      <a:pt x="8254" y="137667"/>
                    </a:lnTo>
                    <a:lnTo>
                      <a:pt x="10413" y="135381"/>
                    </a:lnTo>
                    <a:lnTo>
                      <a:pt x="10413" y="132461"/>
                    </a:lnTo>
                    <a:close/>
                  </a:path>
                </a:pathLst>
              </a:custGeom>
              <a:ln w="9144">
                <a:solidFill>
                  <a:srgbClr val="FFFFFF"/>
                </a:solidFill>
              </a:ln>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sp>
            <p:nvSpPr>
              <p:cNvPr id="75" name="object 67"/>
              <p:cNvSpPr/>
              <p:nvPr/>
            </p:nvSpPr>
            <p:spPr>
              <a:xfrm>
                <a:off x="6417329" y="1114388"/>
                <a:ext cx="26639" cy="27160"/>
              </a:xfrm>
              <a:custGeom>
                <a:avLst/>
                <a:gdLst/>
                <a:ahLst/>
                <a:cxnLst/>
                <a:rect l="l" t="t" r="r" b="b"/>
                <a:pathLst>
                  <a:path w="29209" h="29210">
                    <a:moveTo>
                      <a:pt x="14985" y="29083"/>
                    </a:moveTo>
                    <a:lnTo>
                      <a:pt x="6730" y="29083"/>
                    </a:lnTo>
                    <a:lnTo>
                      <a:pt x="0" y="22352"/>
                    </a:lnTo>
                    <a:lnTo>
                      <a:pt x="0" y="14224"/>
                    </a:lnTo>
                    <a:lnTo>
                      <a:pt x="0" y="5969"/>
                    </a:lnTo>
                    <a:lnTo>
                      <a:pt x="6730" y="0"/>
                    </a:lnTo>
                    <a:lnTo>
                      <a:pt x="14985" y="0"/>
                    </a:lnTo>
                    <a:lnTo>
                      <a:pt x="23240" y="0"/>
                    </a:lnTo>
                    <a:lnTo>
                      <a:pt x="29209" y="5969"/>
                    </a:lnTo>
                    <a:lnTo>
                      <a:pt x="29209" y="14224"/>
                    </a:lnTo>
                    <a:lnTo>
                      <a:pt x="29209" y="22352"/>
                    </a:lnTo>
                    <a:lnTo>
                      <a:pt x="23240" y="29083"/>
                    </a:lnTo>
                    <a:lnTo>
                      <a:pt x="14985" y="29083"/>
                    </a:lnTo>
                    <a:close/>
                  </a:path>
                </a:pathLst>
              </a:custGeom>
              <a:ln w="9143">
                <a:solidFill>
                  <a:srgbClr val="FFFFFF"/>
                </a:solidFill>
              </a:ln>
            </p:spPr>
            <p:txBody>
              <a:bodyPr wrap="square" lIns="0" tIns="0" rIns="0" bIns="0" rtlCol="0"/>
              <a:lstStyle/>
              <a:p>
                <a:pPr fontAlgn="base">
                  <a:spcBef>
                    <a:spcPct val="0"/>
                  </a:spcBef>
                  <a:spcAft>
                    <a:spcPct val="0"/>
                  </a:spcAft>
                </a:pPr>
                <a:endParaRPr>
                  <a:solidFill>
                    <a:prstClr val="black"/>
                  </a:solidFill>
                  <a:latin typeface="Calibri" panose="020F0502020204030204" pitchFamily="34" charset="0"/>
                  <a:cs typeface="Calibri" panose="020F0502020204030204" pitchFamily="34" charset="0"/>
                </a:endParaRPr>
              </a:p>
            </p:txBody>
          </p:sp>
        </p:grpSp>
        <p:pic>
          <p:nvPicPr>
            <p:cNvPr id="60" name="Picture 2" descr="Image result for scalability icon 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879382" y="2411167"/>
              <a:ext cx="402299" cy="37022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Image result for reliability icon 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5928568" y="3557870"/>
              <a:ext cx="569412" cy="56941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4" descr="Related image"/>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4434946" y="3506234"/>
              <a:ext cx="512050" cy="347951"/>
            </a:xfrm>
            <a:prstGeom prst="rect">
              <a:avLst/>
            </a:prstGeom>
            <a:noFill/>
            <a:extLst>
              <a:ext uri="{909E8E84-426E-40DD-AFC4-6F175D3DCCD1}">
                <a14:hiddenFill xmlns:a14="http://schemas.microsoft.com/office/drawing/2010/main">
                  <a:solidFill>
                    <a:srgbClr val="FFFFFF"/>
                  </a:solidFill>
                </a14:hiddenFill>
              </a:ext>
            </a:extLst>
          </p:spPr>
        </p:pic>
        <p:sp>
          <p:nvSpPr>
            <p:cNvPr id="63" name="object 52"/>
            <p:cNvSpPr txBox="1"/>
            <p:nvPr/>
          </p:nvSpPr>
          <p:spPr>
            <a:xfrm>
              <a:off x="3491880" y="2674008"/>
              <a:ext cx="979062" cy="338554"/>
            </a:xfrm>
            <a:prstGeom prst="rect">
              <a:avLst/>
            </a:prstGeom>
          </p:spPr>
          <p:txBody>
            <a:bodyPr vert="horz" wrap="square" lIns="0" tIns="0" rIns="0" bIns="0" rtlCol="0">
              <a:spAutoFit/>
            </a:bodyPr>
            <a:lstStyle/>
            <a:p>
              <a:pPr marL="12700" marR="5080" indent="8890" algn="ctr"/>
              <a:r>
                <a:rPr lang="en-US" sz="1100" dirty="0">
                  <a:solidFill>
                    <a:srgbClr val="FFFFFF"/>
                  </a:solidFill>
                  <a:latin typeface="Calibri" panose="020F0502020204030204" pitchFamily="34" charset="0"/>
                  <a:cs typeface="Calibri" panose="020F0502020204030204" pitchFamily="34" charset="0"/>
                </a:rPr>
                <a:t>Improve Efficiency</a:t>
              </a:r>
              <a:endParaRPr sz="1100" dirty="0">
                <a:solidFill>
                  <a:srgbClr val="FFFFFF"/>
                </a:solidFill>
                <a:latin typeface="Calibri" panose="020F0502020204030204" pitchFamily="34" charset="0"/>
                <a:cs typeface="Calibri" panose="020F0502020204030204" pitchFamily="34" charset="0"/>
              </a:endParaRPr>
            </a:p>
          </p:txBody>
        </p:sp>
        <p:pic>
          <p:nvPicPr>
            <p:cNvPr id="64" name="Picture 16" descr="Related image"/>
            <p:cNvPicPr>
              <a:picLocks noChangeAspect="1" noChangeArrowheads="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3802360" y="2224831"/>
              <a:ext cx="432048" cy="432048"/>
            </a:xfrm>
            <a:prstGeom prst="rect">
              <a:avLst/>
            </a:prstGeom>
            <a:noFill/>
            <a:extLst>
              <a:ext uri="{909E8E84-426E-40DD-AFC4-6F175D3DCCD1}">
                <a14:hiddenFill xmlns:a14="http://schemas.microsoft.com/office/drawing/2010/main">
                  <a:solidFill>
                    <a:srgbClr val="FFFFFF"/>
                  </a:solidFill>
                </a14:hiddenFill>
              </a:ext>
            </a:extLst>
          </p:spPr>
        </p:pic>
        <p:sp>
          <p:nvSpPr>
            <p:cNvPr id="65" name="object 52"/>
            <p:cNvSpPr txBox="1"/>
            <p:nvPr/>
          </p:nvSpPr>
          <p:spPr>
            <a:xfrm>
              <a:off x="4457465" y="1353787"/>
              <a:ext cx="979062" cy="338554"/>
            </a:xfrm>
            <a:prstGeom prst="rect">
              <a:avLst/>
            </a:prstGeom>
          </p:spPr>
          <p:txBody>
            <a:bodyPr vert="horz" wrap="square" lIns="0" tIns="0" rIns="0" bIns="0" rtlCol="0">
              <a:spAutoFit/>
            </a:bodyPr>
            <a:lstStyle/>
            <a:p>
              <a:pPr marL="12700" marR="5080" indent="8890" algn="ctr"/>
              <a:r>
                <a:rPr lang="en-US" sz="1100" dirty="0">
                  <a:solidFill>
                    <a:srgbClr val="FFFFFF"/>
                  </a:solidFill>
                  <a:latin typeface="Calibri" panose="020F0502020204030204" pitchFamily="34" charset="0"/>
                  <a:cs typeface="Calibri" panose="020F0502020204030204" pitchFamily="34" charset="0"/>
                </a:rPr>
                <a:t>Retain current functionality</a:t>
              </a:r>
              <a:endParaRPr sz="1100" dirty="0">
                <a:solidFill>
                  <a:srgbClr val="FFFFFF"/>
                </a:solidFill>
                <a:latin typeface="Calibri" panose="020F0502020204030204" pitchFamily="34" charset="0"/>
                <a:cs typeface="Calibri" panose="020F0502020204030204" pitchFamily="34" charset="0"/>
              </a:endParaRPr>
            </a:p>
          </p:txBody>
        </p:sp>
        <p:pic>
          <p:nvPicPr>
            <p:cNvPr id="66" name="Picture 20" descr="Image result for existing icon png"/>
            <p:cNvPicPr>
              <a:picLocks noChangeAspect="1" noChangeArrowheads="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4784204" y="926489"/>
              <a:ext cx="339949" cy="339949"/>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bwMode="auto">
            <a:xfrm>
              <a:off x="4973394" y="2267453"/>
              <a:ext cx="1296144" cy="461665"/>
            </a:xfrm>
            <a:prstGeom prst="rect">
              <a:avLst/>
            </a:prstGeom>
            <a:noFill/>
            <a:ln w="9525">
              <a:noFill/>
              <a:miter lim="800000"/>
              <a:headEnd/>
              <a:tailEnd/>
            </a:ln>
          </p:spPr>
          <p:txBody>
            <a:bodyPr wrap="square" rtlCol="0">
              <a:prstTxWarp prst="textNoShape">
                <a:avLst/>
              </a:prstTxWarp>
              <a:spAutoFit/>
            </a:bodyPr>
            <a:lstStyle/>
            <a:p>
              <a:pPr algn="ctr" eaLnBrk="0" fontAlgn="base" hangingPunct="0">
                <a:spcBef>
                  <a:spcPct val="0"/>
                </a:spcBef>
                <a:spcAft>
                  <a:spcPct val="0"/>
                </a:spcAft>
              </a:pPr>
              <a:r>
                <a:rPr lang="en-US" sz="1200" dirty="0">
                  <a:solidFill>
                    <a:prstClr val="black"/>
                  </a:solidFill>
                  <a:latin typeface="Calibri" panose="020F0502020204030204" pitchFamily="34" charset="0"/>
                  <a:cs typeface="Calibri" panose="020F0502020204030204" pitchFamily="34" charset="0"/>
                </a:rPr>
                <a:t>New modernized IMS platform</a:t>
              </a:r>
            </a:p>
          </p:txBody>
        </p:sp>
        <p:sp>
          <p:nvSpPr>
            <p:cNvPr id="68" name="Oval 67"/>
            <p:cNvSpPr/>
            <p:nvPr/>
          </p:nvSpPr>
          <p:spPr bwMode="auto">
            <a:xfrm>
              <a:off x="4934639" y="1988101"/>
              <a:ext cx="1386481" cy="1371216"/>
            </a:xfrm>
            <a:prstGeom prst="ellipse">
              <a:avLst/>
            </a:prstGeom>
            <a:noFill/>
            <a:ln w="38100" cap="flat" cmpd="sng" algn="ctr">
              <a:solidFill>
                <a:schemeClr val="tx1">
                  <a:lumMod val="50000"/>
                  <a:lumOff val="5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69" name="Isosceles Triangle 68"/>
            <p:cNvSpPr/>
            <p:nvPr/>
          </p:nvSpPr>
          <p:spPr bwMode="auto">
            <a:xfrm>
              <a:off x="4822436" y="2480696"/>
              <a:ext cx="288032" cy="323165"/>
            </a:xfrm>
            <a:prstGeom prst="triangle">
              <a:avLst>
                <a:gd name="adj" fmla="val 46623"/>
              </a:avLst>
            </a:prstGeom>
            <a:solidFill>
              <a:schemeClr val="tx1">
                <a:lumMod val="65000"/>
                <a:lumOff val="35000"/>
              </a:schemeClr>
            </a:solidFill>
            <a:ln w="762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sp>
          <p:nvSpPr>
            <p:cNvPr id="70" name="Isosceles Triangle 69"/>
            <p:cNvSpPr/>
            <p:nvPr/>
          </p:nvSpPr>
          <p:spPr bwMode="auto">
            <a:xfrm rot="10800000">
              <a:off x="6160687" y="2488714"/>
              <a:ext cx="288032" cy="323165"/>
            </a:xfrm>
            <a:prstGeom prst="triangle">
              <a:avLst>
                <a:gd name="adj" fmla="val 46623"/>
              </a:avLst>
            </a:prstGeom>
            <a:solidFill>
              <a:schemeClr val="tx1">
                <a:lumMod val="65000"/>
                <a:lumOff val="35000"/>
              </a:schemeClr>
            </a:solidFill>
            <a:ln w="76200"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US" sz="2400">
                <a:solidFill>
                  <a:prstClr val="black"/>
                </a:solidFill>
                <a:latin typeface="Calibri" panose="020F0502020204030204" pitchFamily="34" charset="0"/>
                <a:ea typeface="ＭＳ Ｐゴシック" pitchFamily="-12" charset="-128"/>
                <a:cs typeface="Calibri" panose="020F0502020204030204" pitchFamily="34" charset="0"/>
              </a:endParaRPr>
            </a:p>
          </p:txBody>
        </p:sp>
      </p:grpSp>
      <p:sp>
        <p:nvSpPr>
          <p:cNvPr id="76" name="Round Same Side Corner Rectangle 75"/>
          <p:cNvSpPr/>
          <p:nvPr/>
        </p:nvSpPr>
        <p:spPr>
          <a:xfrm rot="5400000">
            <a:off x="7196802" y="2498048"/>
            <a:ext cx="3358397" cy="412043"/>
          </a:xfrm>
          <a:prstGeom prst="round2SameRect">
            <a:avLst/>
          </a:prstGeom>
          <a:solidFill>
            <a:srgbClr val="004B87"/>
          </a:solidFill>
          <a:ln w="9525" cap="flat" cmpd="sng" algn="ctr">
            <a:noFill/>
            <a:prstDash val="solid"/>
          </a:ln>
          <a:effectLst/>
        </p:spPr>
        <p:txBody>
          <a:bodyPr rtlCol="0" anchor="ctr"/>
          <a:lstStyle/>
          <a:p>
            <a:pPr marL="0" marR="0" lvl="0" indent="0" algn="ctr" defTabSz="342884"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Outcomes</a:t>
            </a:r>
          </a:p>
        </p:txBody>
      </p:sp>
    </p:spTree>
    <p:extLst>
      <p:ext uri="{BB962C8B-B14F-4D97-AF65-F5344CB8AC3E}">
        <p14:creationId xmlns:p14="http://schemas.microsoft.com/office/powerpoint/2010/main" val="24171978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Virtualization using </a:t>
            </a:r>
            <a:r>
              <a:rPr lang="en-US" dirty="0" err="1"/>
              <a:t>SmartStub</a:t>
            </a:r>
            <a:endParaRPr lang="en-US" dirty="0"/>
          </a:p>
        </p:txBody>
      </p:sp>
      <p:sp>
        <p:nvSpPr>
          <p:cNvPr id="40" name="Rectangle 39"/>
          <p:cNvSpPr/>
          <p:nvPr/>
        </p:nvSpPr>
        <p:spPr bwMode="auto">
          <a:xfrm>
            <a:off x="9268" y="990581"/>
            <a:ext cx="9046631" cy="3019846"/>
          </a:xfrm>
          <a:prstGeom prst="rect">
            <a:avLst/>
          </a:prstGeom>
          <a:pattFill prst="dkUpDiag">
            <a:fgClr>
              <a:sysClr val="window" lastClr="FFFFFF">
                <a:lumMod val="95000"/>
              </a:sysClr>
            </a:fgClr>
            <a:bgClr>
              <a:sysClr val="window" lastClr="FFFFFF"/>
            </a:bgClr>
          </a:pattFill>
          <a:ln w="9525" cap="flat" cmpd="sng" algn="ctr">
            <a:noFill/>
            <a:prstDash val="solid"/>
            <a:round/>
            <a:headEnd type="none" w="med" len="med"/>
            <a:tailEnd type="none" w="med" len="med"/>
          </a:ln>
          <a:effectLst/>
        </p:spPr>
        <p:txBody>
          <a:bodyPr anchor="ctr"/>
          <a:lstStyle/>
          <a:p>
            <a:pPr defTabSz="685783" eaLnBrk="0" fontAlgn="auto" hangingPunct="0">
              <a:spcBef>
                <a:spcPts val="0"/>
              </a:spcBef>
              <a:spcAft>
                <a:spcPts val="0"/>
              </a:spcAft>
              <a:defRPr/>
            </a:pPr>
            <a:endParaRPr lang="en-US" sz="1400" b="0" kern="0" dirty="0">
              <a:solidFill>
                <a:prstClr val="black"/>
              </a:solidFill>
              <a:latin typeface="Calibri" panose="020F0502020204030204" pitchFamily="34" charset="0"/>
              <a:ea typeface="Segoe UI" panose="020B0502040204020203" pitchFamily="34" charset="0"/>
              <a:cs typeface="Calibri" panose="020F0502020204030204" pitchFamily="34" charset="0"/>
            </a:endParaRPr>
          </a:p>
        </p:txBody>
      </p:sp>
      <p:grpSp>
        <p:nvGrpSpPr>
          <p:cNvPr id="3" name="Group 2"/>
          <p:cNvGrpSpPr/>
          <p:nvPr/>
        </p:nvGrpSpPr>
        <p:grpSpPr>
          <a:xfrm>
            <a:off x="35164" y="1224175"/>
            <a:ext cx="9041912" cy="2565960"/>
            <a:chOff x="221377" y="1224175"/>
            <a:chExt cx="8652275" cy="2565960"/>
          </a:xfrm>
        </p:grpSpPr>
        <p:sp>
          <p:nvSpPr>
            <p:cNvPr id="41" name="Rectangle 40"/>
            <p:cNvSpPr/>
            <p:nvPr/>
          </p:nvSpPr>
          <p:spPr bwMode="auto">
            <a:xfrm>
              <a:off x="221377" y="1224175"/>
              <a:ext cx="4234226" cy="2490582"/>
            </a:xfrm>
            <a:prstGeom prst="rect">
              <a:avLst/>
            </a:prstGeom>
            <a:solidFill>
              <a:sysClr val="window" lastClr="FFFFFF"/>
            </a:solidFill>
            <a:ln w="9525" cap="flat" cmpd="sng" algn="ctr">
              <a:solidFill>
                <a:sysClr val="window" lastClr="FFFFFF">
                  <a:lumMod val="50000"/>
                </a:sysClr>
              </a:solidFill>
              <a:prstDash val="solid"/>
              <a:round/>
              <a:headEnd type="none" w="med" len="med"/>
              <a:tailEnd type="none" w="med" len="med"/>
            </a:ln>
            <a:effectLst/>
          </p:spPr>
          <p:txBody>
            <a:bodyPr anchor="ctr"/>
            <a:lstStyle/>
            <a:p>
              <a:pPr defTabSz="685783" eaLnBrk="0" fontAlgn="auto" hangingPunct="0">
                <a:spcBef>
                  <a:spcPts val="0"/>
                </a:spcBef>
                <a:spcAft>
                  <a:spcPts val="0"/>
                </a:spcAft>
                <a:defRPr/>
              </a:pPr>
              <a:endParaRPr lang="en-US" sz="1600" b="0" kern="0" dirty="0">
                <a:solidFill>
                  <a:prstClr val="white"/>
                </a:solidFill>
                <a:latin typeface="Calibri" panose="020F0502020204030204" pitchFamily="34" charset="0"/>
                <a:ea typeface="ＭＳ Ｐゴシック" pitchFamily="-12" charset="-128"/>
                <a:cs typeface="Calibri" panose="020F0502020204030204" pitchFamily="34" charset="0"/>
              </a:endParaRPr>
            </a:p>
          </p:txBody>
        </p:sp>
        <p:sp>
          <p:nvSpPr>
            <p:cNvPr id="42" name="Rectangle 41"/>
            <p:cNvSpPr/>
            <p:nvPr/>
          </p:nvSpPr>
          <p:spPr bwMode="auto">
            <a:xfrm>
              <a:off x="222949" y="1229817"/>
              <a:ext cx="4232654" cy="325006"/>
            </a:xfrm>
            <a:prstGeom prst="rect">
              <a:avLst/>
            </a:prstGeom>
            <a:solidFill>
              <a:sysClr val="window" lastClr="FFFFFF">
                <a:lumMod val="50000"/>
              </a:sysClr>
            </a:solidFill>
            <a:ln w="9525" cap="flat" cmpd="sng" algn="ctr">
              <a:noFill/>
              <a:prstDash val="solid"/>
              <a:round/>
              <a:headEnd type="none" w="med" len="med"/>
              <a:tailEnd type="none" w="med" len="med"/>
            </a:ln>
            <a:effectLst/>
          </p:spPr>
          <p:txBody>
            <a:bodyPr anchor="ctr"/>
            <a:lstStyle/>
            <a:p>
              <a:pPr defTabSz="685783" eaLnBrk="0" fontAlgn="auto" hangingPunct="0">
                <a:spcBef>
                  <a:spcPts val="0"/>
                </a:spcBef>
                <a:spcAft>
                  <a:spcPts val="0"/>
                </a:spcAft>
                <a:defRPr/>
              </a:pPr>
              <a:r>
                <a:rPr lang="en-US" sz="1600" b="0" kern="0" spc="75" dirty="0">
                  <a:solidFill>
                    <a:prstClr val="white"/>
                  </a:solidFill>
                  <a:latin typeface="Calibri" panose="020F0502020204030204" pitchFamily="34" charset="0"/>
                  <a:ea typeface="Segoe UI" pitchFamily="34" charset="0"/>
                  <a:cs typeface="Calibri" panose="020F0502020204030204" pitchFamily="34" charset="0"/>
                </a:rPr>
                <a:t>       Unique Features</a:t>
              </a:r>
            </a:p>
          </p:txBody>
        </p:sp>
        <p:pic>
          <p:nvPicPr>
            <p:cNvPr id="43"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769" y="1302039"/>
              <a:ext cx="284377" cy="19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p:nvSpPr>
          <p:spPr>
            <a:xfrm>
              <a:off x="373777" y="1533107"/>
              <a:ext cx="4081825" cy="2257028"/>
            </a:xfrm>
            <a:prstGeom prst="rect">
              <a:avLst/>
            </a:prstGeom>
          </p:spPr>
          <p:txBody>
            <a:bodyPr rIns="0">
              <a:spAutoFit/>
            </a:bodyPr>
            <a:lstStyle/>
            <a:p>
              <a:pPr marL="128585" lvl="1" indent="-128585" defTabSz="685783" fontAlgn="auto">
                <a:spcBef>
                  <a:spcPts val="0"/>
                </a:spcBef>
                <a:spcAft>
                  <a:spcPts val="45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Plugin Based Framework to  Virtualize service components using VADS(Virtual Actively Delegated Stub) mechanism</a:t>
              </a:r>
            </a:p>
            <a:p>
              <a:pPr marL="128585" lvl="1" indent="-128585" defTabSz="685783" fontAlgn="auto">
                <a:spcBef>
                  <a:spcPts val="0"/>
                </a:spcBef>
                <a:spcAft>
                  <a:spcPts val="45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Supported protocols and data formats</a:t>
              </a:r>
            </a:p>
            <a:p>
              <a:pPr marL="471476" lvl="2" indent="-128585" defTabSz="685783" fontAlgn="auto">
                <a:spcBef>
                  <a:spcPts val="0"/>
                </a:spcBef>
                <a:spcAft>
                  <a:spcPts val="45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HTTP /HTTPS, TCP</a:t>
              </a:r>
            </a:p>
            <a:p>
              <a:pPr marL="471476" lvl="2" indent="-128585" defTabSz="685783" fontAlgn="auto">
                <a:spcBef>
                  <a:spcPts val="0"/>
                </a:spcBef>
                <a:spcAft>
                  <a:spcPts val="45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SOAP/WSDL web services</a:t>
              </a:r>
            </a:p>
            <a:p>
              <a:pPr marL="471476" lvl="2" indent="-128585" defTabSz="685783" fontAlgn="auto">
                <a:spcBef>
                  <a:spcPts val="0"/>
                </a:spcBef>
                <a:spcAft>
                  <a:spcPts val="45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REST, XML and JSON</a:t>
              </a:r>
            </a:p>
            <a:p>
              <a:pPr marL="471476" lvl="2" indent="-128585" defTabSz="685783" fontAlgn="auto">
                <a:spcBef>
                  <a:spcPts val="0"/>
                </a:spcBef>
                <a:spcAft>
                  <a:spcPts val="45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IBM MQ for SOAP, XML, Text, Byte, Object and Stream</a:t>
              </a:r>
            </a:p>
            <a:p>
              <a:pPr marL="128585" lvl="1" indent="-128585" defTabSz="685783" fontAlgn="auto">
                <a:spcBef>
                  <a:spcPts val="0"/>
                </a:spcBef>
                <a:spcAft>
                  <a:spcPts val="45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Provides multiple methods  for Virtual Service creation</a:t>
              </a:r>
            </a:p>
            <a:p>
              <a:pPr marL="128585" lvl="1" indent="-128585" defTabSz="685783" fontAlgn="auto">
                <a:spcBef>
                  <a:spcPts val="0"/>
                </a:spcBef>
                <a:spcAft>
                  <a:spcPts val="45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Implicit and Explicit Traffic Recording options</a:t>
              </a:r>
            </a:p>
            <a:p>
              <a:pPr marL="128585" lvl="1" indent="-128585" defTabSz="685783" fontAlgn="auto">
                <a:spcBef>
                  <a:spcPts val="0"/>
                </a:spcBef>
                <a:spcAft>
                  <a:spcPts val="45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External integration with different data sources for Response data generation</a:t>
              </a:r>
            </a:p>
            <a:p>
              <a:pPr marL="128585" lvl="1" indent="-128585" defTabSz="685783" fontAlgn="auto">
                <a:spcBef>
                  <a:spcPts val="0"/>
                </a:spcBef>
                <a:spcAft>
                  <a:spcPts val="45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Direct import and export of packages virtual services</a:t>
              </a:r>
            </a:p>
            <a:p>
              <a:pPr marL="128585" lvl="1" indent="-128585" defTabSz="685783" fontAlgn="auto">
                <a:spcBef>
                  <a:spcPts val="0"/>
                </a:spcBef>
                <a:spcAft>
                  <a:spcPts val="45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Support for dynamic data-sets, aggregates and variable tag creation</a:t>
              </a:r>
            </a:p>
          </p:txBody>
        </p:sp>
        <p:sp>
          <p:nvSpPr>
            <p:cNvPr id="45" name="Rectangle 44"/>
            <p:cNvSpPr/>
            <p:nvPr/>
          </p:nvSpPr>
          <p:spPr bwMode="auto">
            <a:xfrm>
              <a:off x="4639426" y="1224175"/>
              <a:ext cx="4234226" cy="2490582"/>
            </a:xfrm>
            <a:prstGeom prst="rect">
              <a:avLst/>
            </a:prstGeom>
            <a:solidFill>
              <a:sysClr val="window" lastClr="FFFFFF"/>
            </a:solidFill>
            <a:ln w="9525" cap="flat" cmpd="sng" algn="ctr">
              <a:solidFill>
                <a:sysClr val="window" lastClr="FFFFFF">
                  <a:lumMod val="50000"/>
                </a:sysClr>
              </a:solidFill>
              <a:prstDash val="solid"/>
              <a:round/>
              <a:headEnd type="none" w="med" len="med"/>
              <a:tailEnd type="none" w="med" len="med"/>
            </a:ln>
            <a:effectLst/>
          </p:spPr>
          <p:txBody>
            <a:bodyPr anchor="ctr"/>
            <a:lstStyle/>
            <a:p>
              <a:pPr defTabSz="685783" eaLnBrk="0" fontAlgn="auto" hangingPunct="0">
                <a:spcBef>
                  <a:spcPts val="0"/>
                </a:spcBef>
                <a:spcAft>
                  <a:spcPts val="0"/>
                </a:spcAft>
                <a:defRPr/>
              </a:pPr>
              <a:endParaRPr lang="en-US" sz="1600" b="0" kern="0" dirty="0">
                <a:solidFill>
                  <a:prstClr val="white"/>
                </a:solidFill>
                <a:latin typeface="Calibri" panose="020F0502020204030204" pitchFamily="34" charset="0"/>
                <a:ea typeface="ＭＳ Ｐゴシック" pitchFamily="-12" charset="-128"/>
                <a:cs typeface="Calibri" panose="020F0502020204030204" pitchFamily="34" charset="0"/>
              </a:endParaRPr>
            </a:p>
          </p:txBody>
        </p:sp>
        <p:sp>
          <p:nvSpPr>
            <p:cNvPr id="46" name="Rectangle 45"/>
            <p:cNvSpPr/>
            <p:nvPr/>
          </p:nvSpPr>
          <p:spPr bwMode="auto">
            <a:xfrm>
              <a:off x="4640987" y="1229817"/>
              <a:ext cx="4232654" cy="325006"/>
            </a:xfrm>
            <a:prstGeom prst="rect">
              <a:avLst/>
            </a:prstGeom>
            <a:solidFill>
              <a:sysClr val="window" lastClr="FFFFFF">
                <a:lumMod val="50000"/>
              </a:sysClr>
            </a:solidFill>
            <a:ln w="9525" cap="flat" cmpd="sng" algn="ctr">
              <a:noFill/>
              <a:prstDash val="solid"/>
              <a:round/>
              <a:headEnd type="none" w="med" len="med"/>
              <a:tailEnd type="none" w="med" len="med"/>
            </a:ln>
            <a:effectLst/>
          </p:spPr>
          <p:txBody>
            <a:bodyPr anchor="ctr"/>
            <a:lstStyle/>
            <a:p>
              <a:pPr defTabSz="685783" eaLnBrk="0" fontAlgn="auto" hangingPunct="0">
                <a:spcBef>
                  <a:spcPts val="0"/>
                </a:spcBef>
                <a:spcAft>
                  <a:spcPts val="0"/>
                </a:spcAft>
                <a:defRPr/>
              </a:pPr>
              <a:r>
                <a:rPr lang="en-US" sz="1600" b="0" kern="0" spc="75" dirty="0">
                  <a:solidFill>
                    <a:prstClr val="white"/>
                  </a:solidFill>
                  <a:latin typeface="Calibri" panose="020F0502020204030204" pitchFamily="34" charset="0"/>
                  <a:ea typeface="Segoe UI" pitchFamily="34" charset="0"/>
                  <a:cs typeface="Calibri" panose="020F0502020204030204" pitchFamily="34" charset="0"/>
                </a:rPr>
                <a:t>        Key Benefits</a:t>
              </a:r>
            </a:p>
          </p:txBody>
        </p:sp>
        <p:pic>
          <p:nvPicPr>
            <p:cNvPr id="47" name="Picture 2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80818" y="1308815"/>
              <a:ext cx="284377" cy="195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Rectangle 47"/>
            <p:cNvSpPr/>
            <p:nvPr/>
          </p:nvSpPr>
          <p:spPr>
            <a:xfrm>
              <a:off x="4791820" y="1564979"/>
              <a:ext cx="4081825" cy="1996700"/>
            </a:xfrm>
            <a:prstGeom prst="rect">
              <a:avLst/>
            </a:prstGeom>
          </p:spPr>
          <p:txBody>
            <a:bodyPr>
              <a:spAutoFit/>
            </a:bodyPr>
            <a:lstStyle/>
            <a:p>
              <a:pPr marL="128585" lvl="1" indent="-128585" defTabSz="685783" fontAlgn="auto">
                <a:lnSpc>
                  <a:spcPct val="150000"/>
                </a:lnSpc>
                <a:spcBef>
                  <a:spcPts val="0"/>
                </a:spcBef>
                <a:spcAft>
                  <a:spcPts val="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Minimal cost of license.</a:t>
              </a:r>
            </a:p>
            <a:p>
              <a:pPr marL="128585" lvl="1" indent="-128585" defTabSz="685783" fontAlgn="auto">
                <a:lnSpc>
                  <a:spcPct val="150000"/>
                </a:lnSpc>
                <a:spcBef>
                  <a:spcPts val="0"/>
                </a:spcBef>
                <a:spcAft>
                  <a:spcPts val="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Technology specific licensing Model - Pay only for Virtualisation of required technologies.</a:t>
              </a:r>
            </a:p>
            <a:p>
              <a:pPr marL="128585" lvl="1" indent="-128585" defTabSz="685783" fontAlgn="auto">
                <a:lnSpc>
                  <a:spcPct val="150000"/>
                </a:lnSpc>
                <a:spcBef>
                  <a:spcPts val="0"/>
                </a:spcBef>
                <a:spcAft>
                  <a:spcPts val="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Eliminate  CAPEX on Comprehensive Commercial tools</a:t>
              </a:r>
            </a:p>
            <a:p>
              <a:pPr marL="128585" lvl="1" indent="-128585" defTabSz="685783" fontAlgn="auto">
                <a:lnSpc>
                  <a:spcPct val="150000"/>
                </a:lnSpc>
                <a:spcBef>
                  <a:spcPts val="0"/>
                </a:spcBef>
                <a:spcAft>
                  <a:spcPts val="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Achieve essentials tasks Without Complex development </a:t>
              </a:r>
            </a:p>
            <a:p>
              <a:pPr marL="128585" lvl="1" indent="-128585" defTabSz="685783" fontAlgn="auto">
                <a:lnSpc>
                  <a:spcPct val="150000"/>
                </a:lnSpc>
                <a:spcBef>
                  <a:spcPts val="0"/>
                </a:spcBef>
                <a:spcAft>
                  <a:spcPts val="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Quick and easy integration with other enterprise tools/systems like</a:t>
              </a:r>
            </a:p>
            <a:p>
              <a:pPr marL="471476" lvl="2" indent="-128585" defTabSz="685783" fontAlgn="auto">
                <a:lnSpc>
                  <a:spcPct val="150000"/>
                </a:lnSpc>
                <a:spcBef>
                  <a:spcPts val="0"/>
                </a:spcBef>
                <a:spcAft>
                  <a:spcPts val="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Test data management</a:t>
              </a:r>
            </a:p>
            <a:p>
              <a:pPr marL="471476" lvl="2" indent="-128585" defTabSz="685783" fontAlgn="auto">
                <a:lnSpc>
                  <a:spcPct val="150000"/>
                </a:lnSpc>
                <a:spcBef>
                  <a:spcPts val="0"/>
                </a:spcBef>
                <a:spcAft>
                  <a:spcPts val="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Existing Stub/Business components</a:t>
              </a:r>
            </a:p>
            <a:p>
              <a:pPr marL="471476" lvl="2" indent="-128585" defTabSz="685783" fontAlgn="auto">
                <a:lnSpc>
                  <a:spcPct val="150000"/>
                </a:lnSpc>
                <a:spcBef>
                  <a:spcPts val="0"/>
                </a:spcBef>
                <a:spcAft>
                  <a:spcPts val="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Industry specific virtual packages </a:t>
              </a:r>
            </a:p>
            <a:p>
              <a:pPr marL="128585" lvl="1" indent="-128585" defTabSz="685783" fontAlgn="auto">
                <a:lnSpc>
                  <a:spcPct val="150000"/>
                </a:lnSpc>
                <a:spcBef>
                  <a:spcPts val="0"/>
                </a:spcBef>
                <a:spcAft>
                  <a:spcPts val="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Enable collaborative testing an d development tasks in agile SDLC</a:t>
              </a:r>
            </a:p>
            <a:p>
              <a:pPr marL="128585" lvl="1" indent="-128585" defTabSz="685783" fontAlgn="auto">
                <a:lnSpc>
                  <a:spcPct val="150000"/>
                </a:lnSpc>
                <a:spcBef>
                  <a:spcPts val="0"/>
                </a:spcBef>
                <a:spcAft>
                  <a:spcPts val="0"/>
                </a:spcAft>
                <a:buFont typeface="Arial" panose="020B0604020202020204" pitchFamily="34" charset="0"/>
                <a:buChar char="•"/>
                <a:defRPr/>
              </a:pPr>
              <a:r>
                <a:rPr lang="en-US" sz="825" b="0" kern="0" dirty="0">
                  <a:solidFill>
                    <a:srgbClr val="141414"/>
                  </a:solidFill>
                  <a:latin typeface="Calibri" panose="020F0502020204030204" pitchFamily="34" charset="0"/>
                  <a:ea typeface="Segoe UI" pitchFamily="34" charset="0"/>
                  <a:cs typeface="Calibri" panose="020F0502020204030204" pitchFamily="34" charset="0"/>
                </a:rPr>
                <a:t>Offers key benefits as best-suited for NFT</a:t>
              </a:r>
            </a:p>
          </p:txBody>
        </p:sp>
      </p:grpSp>
      <p:sp>
        <p:nvSpPr>
          <p:cNvPr id="49" name="Rectangle 25"/>
          <p:cNvSpPr>
            <a:spLocks noChangeArrowheads="1"/>
          </p:cNvSpPr>
          <p:nvPr/>
        </p:nvSpPr>
        <p:spPr bwMode="auto">
          <a:xfrm>
            <a:off x="35164" y="654751"/>
            <a:ext cx="9073340" cy="523220"/>
          </a:xfrm>
          <a:prstGeom prst="rect">
            <a:avLst/>
          </a:prstGeom>
          <a:solidFill>
            <a:srgbClr val="1BA1E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marL="457189" lvl="1" indent="0" defTabSz="685783" eaLnBrk="1" hangingPunct="1">
              <a:spcBef>
                <a:spcPct val="0"/>
              </a:spcBef>
              <a:buClrTx/>
              <a:buFont typeface="Wingdings" pitchFamily="2" charset="2"/>
              <a:buNone/>
            </a:pPr>
            <a:r>
              <a:rPr lang="en-US" altLang="en-US" sz="1400" b="0" dirty="0">
                <a:solidFill>
                  <a:srgbClr val="FFFFFF"/>
                </a:solidFill>
                <a:latin typeface="Calibri" panose="020F0502020204030204" pitchFamily="34" charset="0"/>
                <a:ea typeface="Segoe UI" pitchFamily="34" charset="0"/>
                <a:cs typeface="Calibri" panose="020F0502020204030204" pitchFamily="34" charset="0"/>
              </a:rPr>
              <a:t>SmartStub, an integrated radical technology for next generation service Virtualisation platform – It is an advanced product-form of the common IT exercise known as “mocking and stubbing”</a:t>
            </a:r>
          </a:p>
        </p:txBody>
      </p:sp>
      <p:grpSp>
        <p:nvGrpSpPr>
          <p:cNvPr id="4" name="Group 3"/>
          <p:cNvGrpSpPr/>
          <p:nvPr/>
        </p:nvGrpSpPr>
        <p:grpSpPr>
          <a:xfrm>
            <a:off x="35164" y="3843409"/>
            <a:ext cx="9089341" cy="680481"/>
            <a:chOff x="1407" y="3843409"/>
            <a:chExt cx="9089341" cy="680481"/>
          </a:xfrm>
        </p:grpSpPr>
        <p:sp>
          <p:nvSpPr>
            <p:cNvPr id="50" name="Rounded Rectangle 76"/>
            <p:cNvSpPr>
              <a:spLocks noChangeArrowheads="1"/>
            </p:cNvSpPr>
            <p:nvPr/>
          </p:nvSpPr>
          <p:spPr bwMode="auto">
            <a:xfrm>
              <a:off x="1407" y="3843409"/>
              <a:ext cx="9049773" cy="680481"/>
            </a:xfrm>
            <a:prstGeom prst="roundRect">
              <a:avLst>
                <a:gd name="adj" fmla="val 0"/>
              </a:avLst>
            </a:prstGeom>
            <a:solidFill>
              <a:srgbClr val="404040"/>
            </a:solidFill>
            <a:ln>
              <a:noFill/>
            </a:ln>
            <a:extLst>
              <a:ext uri="{91240B29-F687-4F45-9708-019B960494DF}">
                <a14:hiddenLine xmlns:a14="http://schemas.microsoft.com/office/drawing/2010/main" w="9525" algn="ctr">
                  <a:solidFill>
                    <a:srgbClr val="000000"/>
                  </a:solidFill>
                  <a:round/>
                  <a:headEnd/>
                  <a:tailEnd/>
                </a14:hiddenLine>
              </a:ext>
            </a:extLst>
          </p:spPr>
          <p:txBody>
            <a:bodyPr anchor="ctr"/>
            <a:lstStyle>
              <a:lvl1pPr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marL="742950" indent="-285750"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defTabSz="685783">
                <a:spcBef>
                  <a:spcPct val="0"/>
                </a:spcBef>
                <a:buClrTx/>
              </a:pPr>
              <a:endParaRPr lang="en-US" altLang="en-US" sz="1400" b="0" dirty="0">
                <a:solidFill>
                  <a:srgbClr val="FFFFFF"/>
                </a:solidFill>
                <a:latin typeface="Calibri" panose="020F0502020204030204" pitchFamily="34" charset="0"/>
                <a:ea typeface="Segoe UI" pitchFamily="34" charset="0"/>
                <a:cs typeface="Calibri" panose="020F0502020204030204" pitchFamily="34" charset="0"/>
              </a:endParaRPr>
            </a:p>
          </p:txBody>
        </p:sp>
        <p:sp>
          <p:nvSpPr>
            <p:cNvPr id="51" name="TextBox 80"/>
            <p:cNvSpPr txBox="1">
              <a:spLocks noChangeArrowheads="1"/>
            </p:cNvSpPr>
            <p:nvPr/>
          </p:nvSpPr>
          <p:spPr bwMode="auto">
            <a:xfrm>
              <a:off x="80218" y="4016069"/>
              <a:ext cx="146744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marL="742950" indent="-285750"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defTabSz="685783">
                <a:spcBef>
                  <a:spcPct val="0"/>
                </a:spcBef>
                <a:buClrTx/>
              </a:pPr>
              <a:r>
                <a:rPr lang="en-US" altLang="en-US" sz="1100" b="0" dirty="0">
                  <a:solidFill>
                    <a:srgbClr val="FFFFFF"/>
                  </a:solidFill>
                  <a:latin typeface="Calibri" panose="020F0502020204030204" pitchFamily="34" charset="0"/>
                  <a:ea typeface="Segoe UI" pitchFamily="34" charset="0"/>
                  <a:cs typeface="Calibri" panose="020F0502020204030204" pitchFamily="34" charset="0"/>
                </a:rPr>
                <a:t>3+1 Step</a:t>
              </a:r>
            </a:p>
            <a:p>
              <a:pPr defTabSz="685783">
                <a:spcBef>
                  <a:spcPct val="0"/>
                </a:spcBef>
                <a:buClrTx/>
              </a:pPr>
              <a:r>
                <a:rPr lang="en-US" altLang="en-US" sz="1100" b="0" dirty="0">
                  <a:solidFill>
                    <a:srgbClr val="FFFFFF"/>
                  </a:solidFill>
                  <a:latin typeface="Calibri" panose="020F0502020204030204" pitchFamily="34" charset="0"/>
                  <a:ea typeface="Segoe UI" pitchFamily="34" charset="0"/>
                  <a:cs typeface="Calibri" panose="020F0502020204030204" pitchFamily="34" charset="0"/>
                </a:rPr>
                <a:t> Process</a:t>
              </a:r>
            </a:p>
          </p:txBody>
        </p:sp>
        <p:grpSp>
          <p:nvGrpSpPr>
            <p:cNvPr id="52" name="Group 5"/>
            <p:cNvGrpSpPr>
              <a:grpSpLocks/>
            </p:cNvGrpSpPr>
            <p:nvPr/>
          </p:nvGrpSpPr>
          <p:grpSpPr bwMode="auto">
            <a:xfrm>
              <a:off x="1056363" y="3898702"/>
              <a:ext cx="2075477" cy="625184"/>
              <a:chOff x="1026840" y="5397144"/>
              <a:chExt cx="2097360" cy="879831"/>
            </a:xfrm>
          </p:grpSpPr>
          <p:sp>
            <p:nvSpPr>
              <p:cNvPr id="70" name="TextBox 77"/>
              <p:cNvSpPr txBox="1">
                <a:spLocks noChangeArrowheads="1"/>
              </p:cNvSpPr>
              <p:nvPr/>
            </p:nvSpPr>
            <p:spPr bwMode="auto">
              <a:xfrm>
                <a:off x="1740443" y="5402994"/>
                <a:ext cx="1307557" cy="32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marL="742950" indent="-285750"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defTabSz="685783">
                  <a:spcBef>
                    <a:spcPct val="0"/>
                  </a:spcBef>
                  <a:buClrTx/>
                </a:pPr>
                <a:r>
                  <a:rPr lang="en-US" altLang="en-US" sz="900" b="0" dirty="0">
                    <a:solidFill>
                      <a:srgbClr val="55B738"/>
                    </a:solidFill>
                    <a:latin typeface="Calibri" panose="020F0502020204030204" pitchFamily="34" charset="0"/>
                    <a:ea typeface="Segoe UI" pitchFamily="34" charset="0"/>
                    <a:cs typeface="Calibri" panose="020F0502020204030204" pitchFamily="34" charset="0"/>
                  </a:rPr>
                  <a:t>Record/Extract</a:t>
                </a:r>
              </a:p>
            </p:txBody>
          </p:sp>
          <p:sp>
            <p:nvSpPr>
              <p:cNvPr id="71" name="TextBox 82"/>
              <p:cNvSpPr txBox="1">
                <a:spLocks noChangeArrowheads="1"/>
              </p:cNvSpPr>
              <p:nvPr/>
            </p:nvSpPr>
            <p:spPr bwMode="auto">
              <a:xfrm>
                <a:off x="1026840" y="5637148"/>
                <a:ext cx="2097360" cy="63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marL="742950" indent="-285750"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algn="ctr" defTabSz="685783">
                  <a:spcBef>
                    <a:spcPct val="0"/>
                  </a:spcBef>
                  <a:buClrTx/>
                </a:pPr>
                <a:r>
                  <a:rPr lang="en-US" altLang="en-US" sz="800" b="0" dirty="0">
                    <a:solidFill>
                      <a:srgbClr val="FFFFFF"/>
                    </a:solidFill>
                    <a:latin typeface="Calibri" panose="020F0502020204030204" pitchFamily="34" charset="0"/>
                    <a:ea typeface="Segoe UI" pitchFamily="34" charset="0"/>
                    <a:cs typeface="Calibri" panose="020F0502020204030204" pitchFamily="34" charset="0"/>
                  </a:rPr>
                  <a:t>Multiple options to create VS</a:t>
                </a:r>
              </a:p>
              <a:p>
                <a:pPr algn="ctr" defTabSz="685783">
                  <a:spcBef>
                    <a:spcPct val="0"/>
                  </a:spcBef>
                  <a:buClrTx/>
                </a:pPr>
                <a:r>
                  <a:rPr lang="en-US" altLang="en-US" sz="800" b="0" dirty="0">
                    <a:solidFill>
                      <a:srgbClr val="FFFFFF"/>
                    </a:solidFill>
                    <a:latin typeface="Calibri" panose="020F0502020204030204" pitchFamily="34" charset="0"/>
                    <a:ea typeface="Segoe UI" pitchFamily="34" charset="0"/>
                    <a:cs typeface="Calibri" panose="020F0502020204030204" pitchFamily="34" charset="0"/>
                  </a:rPr>
                  <a:t>- Record the live traffic, Create from pairs, WSDLs, URLs, and templates</a:t>
                </a:r>
              </a:p>
            </p:txBody>
          </p:sp>
          <p:grpSp>
            <p:nvGrpSpPr>
              <p:cNvPr id="72" name="Group 2"/>
              <p:cNvGrpSpPr>
                <a:grpSpLocks/>
              </p:cNvGrpSpPr>
              <p:nvPr/>
            </p:nvGrpSpPr>
            <p:grpSpPr bwMode="auto">
              <a:xfrm>
                <a:off x="1488983" y="5397144"/>
                <a:ext cx="251460" cy="251181"/>
                <a:chOff x="2195735" y="4725144"/>
                <a:chExt cx="502920" cy="498087"/>
              </a:xfrm>
            </p:grpSpPr>
            <p:sp>
              <p:nvSpPr>
                <p:cNvPr id="73" name="Oval 72"/>
                <p:cNvSpPr/>
                <p:nvPr/>
              </p:nvSpPr>
              <p:spPr bwMode="auto">
                <a:xfrm>
                  <a:off x="2195493" y="4725144"/>
                  <a:ext cx="501716" cy="497583"/>
                </a:xfrm>
                <a:prstGeom prst="ellipse">
                  <a:avLst/>
                </a:prstGeom>
                <a:noFill/>
                <a:ln w="28575" cap="flat" cmpd="sng" algn="ctr">
                  <a:solidFill>
                    <a:sysClr val="window" lastClr="FFFFFF"/>
                  </a:solidFill>
                  <a:prstDash val="solid"/>
                  <a:round/>
                  <a:headEnd type="none" w="med" len="med"/>
                  <a:tailEnd type="none" w="med" len="med"/>
                </a:ln>
                <a:effectLst/>
              </p:spPr>
              <p:txBody>
                <a:bodyPr anchor="ctr"/>
                <a:lstStyle/>
                <a:p>
                  <a:pPr defTabSz="685783" eaLnBrk="0" fontAlgn="auto" hangingPunct="0">
                    <a:spcBef>
                      <a:spcPts val="0"/>
                    </a:spcBef>
                    <a:spcAft>
                      <a:spcPts val="0"/>
                    </a:spcAft>
                    <a:defRPr/>
                  </a:pPr>
                  <a:endParaRPr lang="en-US" sz="1100" b="0" kern="0" dirty="0">
                    <a:solidFill>
                      <a:prstClr val="white"/>
                    </a:solidFill>
                    <a:latin typeface="Calibri" panose="020F0502020204030204" pitchFamily="34" charset="0"/>
                    <a:ea typeface="Segoe UI" pitchFamily="34" charset="0"/>
                    <a:cs typeface="Calibri" panose="020F0502020204030204" pitchFamily="34" charset="0"/>
                  </a:endParaRPr>
                </a:p>
              </p:txBody>
            </p:sp>
            <p:sp>
              <p:nvSpPr>
                <p:cNvPr id="74" name="Oval 73"/>
                <p:cNvSpPr/>
                <p:nvPr/>
              </p:nvSpPr>
              <p:spPr bwMode="auto">
                <a:xfrm>
                  <a:off x="2309808" y="4835369"/>
                  <a:ext cx="273086" cy="277135"/>
                </a:xfrm>
                <a:prstGeom prst="ellipse">
                  <a:avLst/>
                </a:prstGeom>
                <a:solidFill>
                  <a:sysClr val="window" lastClr="FFFFFF"/>
                </a:solidFill>
                <a:ln w="9525" cap="flat" cmpd="sng" algn="ctr">
                  <a:solidFill>
                    <a:sysClr val="window" lastClr="FFFFFF"/>
                  </a:solidFill>
                  <a:prstDash val="solid"/>
                  <a:round/>
                  <a:headEnd type="none" w="med" len="med"/>
                  <a:tailEnd type="none" w="med" len="med"/>
                </a:ln>
                <a:effectLst/>
              </p:spPr>
              <p:txBody>
                <a:bodyPr/>
                <a:lstStyle/>
                <a:p>
                  <a:pPr defTabSz="685783" eaLnBrk="0" fontAlgn="auto" hangingPunct="0">
                    <a:spcBef>
                      <a:spcPts val="0"/>
                    </a:spcBef>
                    <a:spcAft>
                      <a:spcPts val="0"/>
                    </a:spcAft>
                    <a:defRPr/>
                  </a:pPr>
                  <a:endParaRPr lang="en-US" sz="1400" b="0" kern="0" dirty="0">
                    <a:solidFill>
                      <a:prstClr val="black"/>
                    </a:solidFill>
                    <a:latin typeface="Calibri" panose="020F0502020204030204" pitchFamily="34" charset="0"/>
                    <a:ea typeface="Segoe UI" pitchFamily="34" charset="0"/>
                    <a:cs typeface="Calibri" panose="020F0502020204030204" pitchFamily="34" charset="0"/>
                  </a:endParaRPr>
                </a:p>
              </p:txBody>
            </p:sp>
          </p:grpSp>
        </p:grpSp>
        <p:grpSp>
          <p:nvGrpSpPr>
            <p:cNvPr id="53" name="Group 7"/>
            <p:cNvGrpSpPr>
              <a:grpSpLocks/>
            </p:cNvGrpSpPr>
            <p:nvPr/>
          </p:nvGrpSpPr>
          <p:grpSpPr bwMode="auto">
            <a:xfrm>
              <a:off x="5605451" y="3898702"/>
              <a:ext cx="1630845" cy="625184"/>
              <a:chOff x="5362395" y="5397144"/>
              <a:chExt cx="1648005" cy="879831"/>
            </a:xfrm>
          </p:grpSpPr>
          <p:sp>
            <p:nvSpPr>
              <p:cNvPr id="65" name="TextBox 78"/>
              <p:cNvSpPr txBox="1">
                <a:spLocks noChangeArrowheads="1"/>
              </p:cNvSpPr>
              <p:nvPr/>
            </p:nvSpPr>
            <p:spPr bwMode="auto">
              <a:xfrm>
                <a:off x="5791200" y="5402994"/>
                <a:ext cx="1219200" cy="32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marL="742950" indent="-285750"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defTabSz="685783">
                  <a:spcBef>
                    <a:spcPct val="0"/>
                  </a:spcBef>
                  <a:buClrTx/>
                </a:pPr>
                <a:r>
                  <a:rPr lang="en-US" altLang="en-US" sz="900" b="0" dirty="0">
                    <a:solidFill>
                      <a:srgbClr val="55B738"/>
                    </a:solidFill>
                    <a:latin typeface="Calibri" panose="020F0502020204030204" pitchFamily="34" charset="0"/>
                    <a:ea typeface="Segoe UI" pitchFamily="34" charset="0"/>
                    <a:cs typeface="Calibri" panose="020F0502020204030204" pitchFamily="34" charset="0"/>
                  </a:rPr>
                  <a:t>Deploy</a:t>
                </a:r>
              </a:p>
            </p:txBody>
          </p:sp>
          <p:sp>
            <p:nvSpPr>
              <p:cNvPr id="66" name="TextBox 84"/>
              <p:cNvSpPr txBox="1">
                <a:spLocks noChangeArrowheads="1"/>
              </p:cNvSpPr>
              <p:nvPr/>
            </p:nvSpPr>
            <p:spPr bwMode="auto">
              <a:xfrm>
                <a:off x="5362395" y="5637148"/>
                <a:ext cx="1648005" cy="63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marL="742950" indent="-285750"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algn="ctr" defTabSz="685783">
                  <a:spcBef>
                    <a:spcPct val="0"/>
                  </a:spcBef>
                  <a:buClrTx/>
                </a:pPr>
                <a:r>
                  <a:rPr lang="en-US" altLang="en-US" sz="800" b="0" dirty="0">
                    <a:solidFill>
                      <a:srgbClr val="FFFFFF"/>
                    </a:solidFill>
                    <a:latin typeface="Calibri" panose="020F0502020204030204" pitchFamily="34" charset="0"/>
                    <a:ea typeface="Segoe UI" pitchFamily="34" charset="0"/>
                    <a:cs typeface="Calibri" panose="020F0502020204030204" pitchFamily="34" charset="0"/>
                  </a:rPr>
                  <a:t>Deploy a new virtual web service  &amp; update the endpoint details with users</a:t>
                </a:r>
              </a:p>
            </p:txBody>
          </p:sp>
          <p:grpSp>
            <p:nvGrpSpPr>
              <p:cNvPr id="67" name="Group 4"/>
              <p:cNvGrpSpPr>
                <a:grpSpLocks/>
              </p:cNvGrpSpPr>
              <p:nvPr/>
            </p:nvGrpSpPr>
            <p:grpSpPr bwMode="auto">
              <a:xfrm>
                <a:off x="5539740" y="5397144"/>
                <a:ext cx="251460" cy="251181"/>
                <a:chOff x="7415362" y="4725144"/>
                <a:chExt cx="502920" cy="498087"/>
              </a:xfrm>
            </p:grpSpPr>
            <p:sp>
              <p:nvSpPr>
                <p:cNvPr id="68" name="Oval 67"/>
                <p:cNvSpPr/>
                <p:nvPr/>
              </p:nvSpPr>
              <p:spPr bwMode="auto">
                <a:xfrm>
                  <a:off x="7416310" y="4725144"/>
                  <a:ext cx="501704" cy="497583"/>
                </a:xfrm>
                <a:prstGeom prst="ellipse">
                  <a:avLst/>
                </a:prstGeom>
                <a:noFill/>
                <a:ln w="28575" cap="flat" cmpd="sng" algn="ctr">
                  <a:solidFill>
                    <a:sysClr val="window" lastClr="FFFFFF"/>
                  </a:solidFill>
                  <a:prstDash val="solid"/>
                  <a:round/>
                  <a:headEnd type="none" w="med" len="med"/>
                  <a:tailEnd type="none" w="med" len="med"/>
                </a:ln>
                <a:effectLst/>
              </p:spPr>
              <p:txBody>
                <a:bodyPr anchor="ctr"/>
                <a:lstStyle/>
                <a:p>
                  <a:pPr defTabSz="685783" eaLnBrk="0" fontAlgn="auto" hangingPunct="0">
                    <a:spcBef>
                      <a:spcPts val="0"/>
                    </a:spcBef>
                    <a:spcAft>
                      <a:spcPts val="0"/>
                    </a:spcAft>
                    <a:defRPr/>
                  </a:pPr>
                  <a:endParaRPr lang="en-US" sz="1100" b="0" kern="0" dirty="0">
                    <a:solidFill>
                      <a:prstClr val="white"/>
                    </a:solidFill>
                    <a:latin typeface="Calibri" panose="020F0502020204030204" pitchFamily="34" charset="0"/>
                    <a:ea typeface="Segoe UI" pitchFamily="34" charset="0"/>
                    <a:cs typeface="Calibri" panose="020F0502020204030204" pitchFamily="34" charset="0"/>
                  </a:endParaRPr>
                </a:p>
              </p:txBody>
            </p:sp>
            <p:sp>
              <p:nvSpPr>
                <p:cNvPr id="69" name="Down Arrow 68"/>
                <p:cNvSpPr/>
                <p:nvPr/>
              </p:nvSpPr>
              <p:spPr bwMode="auto">
                <a:xfrm>
                  <a:off x="7549674" y="4835369"/>
                  <a:ext cx="234975" cy="277135"/>
                </a:xfrm>
                <a:prstGeom prst="downArrow">
                  <a:avLst/>
                </a:prstGeom>
                <a:solidFill>
                  <a:sysClr val="window" lastClr="FFFFFF"/>
                </a:solidFill>
                <a:ln w="9525" cap="flat" cmpd="sng" algn="ctr">
                  <a:solidFill>
                    <a:sysClr val="window" lastClr="FFFFFF"/>
                  </a:solidFill>
                  <a:prstDash val="solid"/>
                  <a:round/>
                  <a:headEnd type="none" w="med" len="med"/>
                  <a:tailEnd type="none" w="med" len="med"/>
                </a:ln>
                <a:effectLst/>
              </p:spPr>
              <p:txBody>
                <a:bodyPr/>
                <a:lstStyle/>
                <a:p>
                  <a:pPr defTabSz="685783" eaLnBrk="0" fontAlgn="auto" hangingPunct="0">
                    <a:spcBef>
                      <a:spcPts val="0"/>
                    </a:spcBef>
                    <a:spcAft>
                      <a:spcPts val="0"/>
                    </a:spcAft>
                    <a:defRPr/>
                  </a:pPr>
                  <a:endParaRPr lang="en-US" sz="1400" b="0" kern="0" dirty="0">
                    <a:solidFill>
                      <a:prstClr val="black"/>
                    </a:solidFill>
                    <a:latin typeface="Calibri" panose="020F0502020204030204" pitchFamily="34" charset="0"/>
                    <a:ea typeface="Segoe UI" pitchFamily="34" charset="0"/>
                    <a:cs typeface="Calibri" panose="020F0502020204030204" pitchFamily="34" charset="0"/>
                  </a:endParaRPr>
                </a:p>
              </p:txBody>
            </p:sp>
          </p:grpSp>
        </p:grpSp>
        <p:grpSp>
          <p:nvGrpSpPr>
            <p:cNvPr id="54" name="Group 6"/>
            <p:cNvGrpSpPr>
              <a:grpSpLocks/>
            </p:cNvGrpSpPr>
            <p:nvPr/>
          </p:nvGrpSpPr>
          <p:grpSpPr bwMode="auto">
            <a:xfrm>
              <a:off x="3278655" y="3869514"/>
              <a:ext cx="2229449" cy="654375"/>
              <a:chOff x="3048000" y="5356064"/>
              <a:chExt cx="2253747" cy="920911"/>
            </a:xfrm>
          </p:grpSpPr>
          <p:sp>
            <p:nvSpPr>
              <p:cNvPr id="60" name="TextBox 79"/>
              <p:cNvSpPr txBox="1">
                <a:spLocks noChangeArrowheads="1"/>
              </p:cNvSpPr>
              <p:nvPr/>
            </p:nvSpPr>
            <p:spPr bwMode="auto">
              <a:xfrm>
                <a:off x="3811955" y="5356064"/>
                <a:ext cx="1304604" cy="32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marL="742950" indent="-285750"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defTabSz="685783">
                  <a:spcBef>
                    <a:spcPct val="0"/>
                  </a:spcBef>
                  <a:buClrTx/>
                </a:pPr>
                <a:r>
                  <a:rPr lang="en-US" altLang="en-US" sz="900" b="0" dirty="0">
                    <a:solidFill>
                      <a:srgbClr val="55B738"/>
                    </a:solidFill>
                    <a:latin typeface="Calibri" panose="020F0502020204030204" pitchFamily="34" charset="0"/>
                    <a:ea typeface="Segoe UI" pitchFamily="34" charset="0"/>
                    <a:cs typeface="Calibri" panose="020F0502020204030204" pitchFamily="34" charset="0"/>
                  </a:rPr>
                  <a:t>Enhance</a:t>
                </a:r>
              </a:p>
            </p:txBody>
          </p:sp>
          <p:sp>
            <p:nvSpPr>
              <p:cNvPr id="61" name="TextBox 83"/>
              <p:cNvSpPr txBox="1">
                <a:spLocks noChangeArrowheads="1"/>
              </p:cNvSpPr>
              <p:nvPr/>
            </p:nvSpPr>
            <p:spPr bwMode="auto">
              <a:xfrm>
                <a:off x="3048000" y="5637148"/>
                <a:ext cx="2253747" cy="63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marL="742950" indent="-285750"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algn="ctr" defTabSz="685783">
                  <a:spcBef>
                    <a:spcPct val="0"/>
                  </a:spcBef>
                  <a:buClrTx/>
                </a:pPr>
                <a:r>
                  <a:rPr lang="en-US" altLang="en-US" sz="800" b="0" dirty="0">
                    <a:solidFill>
                      <a:srgbClr val="FFFFFF"/>
                    </a:solidFill>
                    <a:latin typeface="Calibri" panose="020F0502020204030204" pitchFamily="34" charset="0"/>
                    <a:ea typeface="Segoe UI" pitchFamily="34" charset="0"/>
                    <a:cs typeface="Calibri" panose="020F0502020204030204" pitchFamily="34" charset="0"/>
                  </a:rPr>
                  <a:t>Enhance the virtual service with external data sources, new set of transactions, Java Scripts, variables or dynamic data updates in most user friendly UI</a:t>
                </a:r>
              </a:p>
            </p:txBody>
          </p:sp>
          <p:grpSp>
            <p:nvGrpSpPr>
              <p:cNvPr id="62" name="Group 3"/>
              <p:cNvGrpSpPr>
                <a:grpSpLocks/>
              </p:cNvGrpSpPr>
              <p:nvPr/>
            </p:nvGrpSpPr>
            <p:grpSpPr bwMode="auto">
              <a:xfrm>
                <a:off x="3560449" y="5397144"/>
                <a:ext cx="251460" cy="251181"/>
                <a:chOff x="4738923" y="4735445"/>
                <a:chExt cx="502920" cy="498087"/>
              </a:xfrm>
            </p:grpSpPr>
            <p:sp>
              <p:nvSpPr>
                <p:cNvPr id="63" name="Oval 62"/>
                <p:cNvSpPr/>
                <p:nvPr/>
              </p:nvSpPr>
              <p:spPr bwMode="auto">
                <a:xfrm>
                  <a:off x="4740044" y="4735445"/>
                  <a:ext cx="501892" cy="497583"/>
                </a:xfrm>
                <a:prstGeom prst="ellipse">
                  <a:avLst/>
                </a:prstGeom>
                <a:noFill/>
                <a:ln w="28575" cap="flat" cmpd="sng" algn="ctr">
                  <a:solidFill>
                    <a:sysClr val="window" lastClr="FFFFFF"/>
                  </a:solidFill>
                  <a:prstDash val="solid"/>
                  <a:round/>
                  <a:headEnd type="none" w="med" len="med"/>
                  <a:tailEnd type="none" w="med" len="med"/>
                </a:ln>
                <a:effectLst/>
              </p:spPr>
              <p:txBody>
                <a:bodyPr anchor="ctr"/>
                <a:lstStyle/>
                <a:p>
                  <a:pPr defTabSz="685783" eaLnBrk="0" fontAlgn="auto" hangingPunct="0">
                    <a:spcBef>
                      <a:spcPts val="0"/>
                    </a:spcBef>
                    <a:spcAft>
                      <a:spcPts val="0"/>
                    </a:spcAft>
                    <a:defRPr/>
                  </a:pPr>
                  <a:endParaRPr lang="en-US" sz="1100" b="0" kern="0" dirty="0">
                    <a:solidFill>
                      <a:prstClr val="white"/>
                    </a:solidFill>
                    <a:latin typeface="Calibri" panose="020F0502020204030204" pitchFamily="34" charset="0"/>
                    <a:ea typeface="Segoe UI" pitchFamily="34" charset="0"/>
                    <a:cs typeface="Calibri" panose="020F0502020204030204" pitchFamily="34" charset="0"/>
                  </a:endParaRPr>
                </a:p>
              </p:txBody>
            </p:sp>
            <p:pic>
              <p:nvPicPr>
                <p:cNvPr id="64" name="Picture 8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1077" y="4847517"/>
                  <a:ext cx="286987" cy="273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55" name="Group 8"/>
            <p:cNvGrpSpPr>
              <a:grpSpLocks/>
            </p:cNvGrpSpPr>
            <p:nvPr/>
          </p:nvGrpSpPr>
          <p:grpSpPr bwMode="auto">
            <a:xfrm>
              <a:off x="7309074" y="3898702"/>
              <a:ext cx="1781674" cy="625184"/>
              <a:chOff x="7343595" y="5397144"/>
              <a:chExt cx="1800405" cy="879831"/>
            </a:xfrm>
          </p:grpSpPr>
          <p:sp>
            <p:nvSpPr>
              <p:cNvPr id="57" name="TextBox 90"/>
              <p:cNvSpPr txBox="1">
                <a:spLocks noChangeArrowheads="1"/>
              </p:cNvSpPr>
              <p:nvPr/>
            </p:nvSpPr>
            <p:spPr bwMode="auto">
              <a:xfrm>
                <a:off x="7772400" y="5402994"/>
                <a:ext cx="1219200" cy="32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marL="742950" indent="-285750"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defTabSz="685783">
                  <a:spcBef>
                    <a:spcPct val="0"/>
                  </a:spcBef>
                  <a:buClrTx/>
                </a:pPr>
                <a:r>
                  <a:rPr lang="en-US" altLang="en-US" sz="900" b="0" dirty="0">
                    <a:solidFill>
                      <a:srgbClr val="55B738"/>
                    </a:solidFill>
                    <a:latin typeface="Calibri" panose="020F0502020204030204" pitchFamily="34" charset="0"/>
                    <a:ea typeface="Segoe UI" pitchFamily="34" charset="0"/>
                    <a:cs typeface="Calibri" panose="020F0502020204030204" pitchFamily="34" charset="0"/>
                  </a:rPr>
                  <a:t>Share and Use</a:t>
                </a:r>
              </a:p>
            </p:txBody>
          </p:sp>
          <p:sp>
            <p:nvSpPr>
              <p:cNvPr id="58" name="TextBox 91"/>
              <p:cNvSpPr txBox="1">
                <a:spLocks noChangeArrowheads="1"/>
              </p:cNvSpPr>
              <p:nvPr/>
            </p:nvSpPr>
            <p:spPr bwMode="auto">
              <a:xfrm>
                <a:off x="7343595" y="5637148"/>
                <a:ext cx="1800405" cy="63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marL="742950" indent="-285750"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algn="ctr" defTabSz="685783">
                  <a:spcBef>
                    <a:spcPct val="0"/>
                  </a:spcBef>
                  <a:buClrTx/>
                </a:pPr>
                <a:r>
                  <a:rPr lang="en-US" altLang="en-US" sz="800" b="0" dirty="0">
                    <a:solidFill>
                      <a:srgbClr val="FFFFFF"/>
                    </a:solidFill>
                    <a:latin typeface="Calibri" panose="020F0502020204030204" pitchFamily="34" charset="0"/>
                    <a:ea typeface="Segoe UI" pitchFamily="34" charset="0"/>
                    <a:cs typeface="Calibri" panose="020F0502020204030204" pitchFamily="34" charset="0"/>
                  </a:rPr>
                  <a:t>Start using the smart virtual service, one can dynamically update the data to update service behavior.</a:t>
                </a:r>
              </a:p>
            </p:txBody>
          </p:sp>
          <p:sp>
            <p:nvSpPr>
              <p:cNvPr id="59" name="Oval 58"/>
              <p:cNvSpPr/>
              <p:nvPr/>
            </p:nvSpPr>
            <p:spPr bwMode="auto">
              <a:xfrm>
                <a:off x="7521413" y="5397144"/>
                <a:ext cx="250850" cy="250927"/>
              </a:xfrm>
              <a:prstGeom prst="ellipse">
                <a:avLst/>
              </a:prstGeom>
              <a:noFill/>
              <a:ln w="28575" cap="flat" cmpd="sng" algn="ctr">
                <a:solidFill>
                  <a:sysClr val="window" lastClr="FFFFFF"/>
                </a:solidFill>
                <a:prstDash val="solid"/>
                <a:round/>
                <a:headEnd type="none" w="med" len="med"/>
                <a:tailEnd type="none" w="med" len="med"/>
              </a:ln>
              <a:effectLst/>
            </p:spPr>
            <p:txBody>
              <a:bodyPr anchor="ctr"/>
              <a:lstStyle/>
              <a:p>
                <a:pPr defTabSz="685783" eaLnBrk="0" fontAlgn="auto" hangingPunct="0">
                  <a:spcBef>
                    <a:spcPts val="0"/>
                  </a:spcBef>
                  <a:spcAft>
                    <a:spcPts val="0"/>
                  </a:spcAft>
                  <a:defRPr/>
                </a:pPr>
                <a:endParaRPr lang="en-US" sz="1100" b="0" kern="0" dirty="0">
                  <a:solidFill>
                    <a:prstClr val="white"/>
                  </a:solidFill>
                  <a:latin typeface="Calibri" panose="020F0502020204030204" pitchFamily="34" charset="0"/>
                  <a:ea typeface="Segoe UI" pitchFamily="34" charset="0"/>
                  <a:cs typeface="Calibri" panose="020F0502020204030204" pitchFamily="34" charset="0"/>
                </a:endParaRPr>
              </a:p>
            </p:txBody>
          </p:sp>
        </p:grpSp>
        <p:sp>
          <p:nvSpPr>
            <p:cNvPr id="56" name="Sun 9"/>
            <p:cNvSpPr>
              <a:spLocks noChangeArrowheads="1"/>
            </p:cNvSpPr>
            <p:nvPr/>
          </p:nvSpPr>
          <p:spPr bwMode="auto">
            <a:xfrm>
              <a:off x="7459616" y="3902090"/>
              <a:ext cx="221530" cy="167017"/>
            </a:xfrm>
            <a:prstGeom prst="sun">
              <a:avLst>
                <a:gd name="adj" fmla="val 25000"/>
              </a:avLst>
            </a:prstGeom>
            <a:solidFill>
              <a:sysClr val="window" lastClr="FFFFFF"/>
            </a:solidFill>
            <a:ln w="9525" algn="ctr">
              <a:solidFill>
                <a:sysClr val="window" lastClr="FFFFFF"/>
              </a:solidFill>
              <a:round/>
              <a:headEnd/>
              <a:tailEnd/>
            </a:ln>
          </p:spPr>
          <p:txBody>
            <a:bodyPr anchor="ctr"/>
            <a:lstStyle>
              <a:lvl1pPr algn="l" eaLnBrk="0" hangingPunct="0">
                <a:spcBef>
                  <a:spcPct val="20000"/>
                </a:spcBef>
                <a:buClr>
                  <a:srgbClr val="6DB33F"/>
                </a:buClr>
                <a:buFont typeface="Wingdings" pitchFamily="2" charset="2"/>
                <a:defRPr sz="2400">
                  <a:solidFill>
                    <a:schemeClr val="tx1"/>
                  </a:solidFill>
                  <a:latin typeface="Verdana" pitchFamily="34" charset="0"/>
                  <a:ea typeface="ＭＳ Ｐゴシック" pitchFamily="34" charset="-128"/>
                </a:defRPr>
              </a:lvl1pPr>
              <a:lvl2pPr marL="742950" indent="-285750" algn="l" eaLnBrk="0" hangingPunct="0">
                <a:spcBef>
                  <a:spcPct val="20000"/>
                </a:spcBef>
                <a:buClr>
                  <a:schemeClr val="bg2"/>
                </a:buClr>
                <a:buFont typeface="Wingdings" pitchFamily="2" charset="2"/>
                <a:buChar char="§"/>
                <a:defRPr sz="2400">
                  <a:solidFill>
                    <a:schemeClr val="tx1"/>
                  </a:solidFill>
                  <a:latin typeface="Verdana" pitchFamily="34" charset="0"/>
                  <a:ea typeface="ＭＳ Ｐゴシック" pitchFamily="34" charset="-128"/>
                </a:defRPr>
              </a:lvl2pPr>
              <a:lvl3pPr marL="1143000" indent="-228600" algn="l" eaLnBrk="0" hangingPunct="0">
                <a:spcBef>
                  <a:spcPct val="20000"/>
                </a:spcBef>
                <a:buClr>
                  <a:schemeClr val="bg2"/>
                </a:buClr>
                <a:buFont typeface="Wingdings" pitchFamily="2" charset="2"/>
                <a:buChar char="§"/>
                <a:defRPr sz="2000">
                  <a:solidFill>
                    <a:schemeClr val="tx1"/>
                  </a:solidFill>
                  <a:latin typeface="Verdana" pitchFamily="34" charset="0"/>
                  <a:ea typeface="ＭＳ Ｐゴシック" pitchFamily="34" charset="-128"/>
                </a:defRPr>
              </a:lvl3pPr>
              <a:lvl4pPr marL="16002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4pPr>
              <a:lvl5pPr marL="2057400" indent="-228600" algn="l" eaLnBrk="0" hangingPunct="0">
                <a:spcBef>
                  <a:spcPct val="20000"/>
                </a:spcBef>
                <a:buClr>
                  <a:schemeClr val="bg2"/>
                </a:buClr>
                <a:buFont typeface="Wingdings" pitchFamily="2" charset="2"/>
                <a:buChar char="§"/>
                <a:defRPr>
                  <a:solidFill>
                    <a:schemeClr val="tx1"/>
                  </a:solidFill>
                  <a:latin typeface="Verdana" pitchFamily="34" charset="0"/>
                  <a:ea typeface="ＭＳ Ｐゴシック" pitchFamily="34" charset="-128"/>
                </a:defRPr>
              </a:lvl5pPr>
              <a:lvl6pPr marL="25146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6pPr>
              <a:lvl7pPr marL="29718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7pPr>
              <a:lvl8pPr marL="34290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8pPr>
              <a:lvl9pPr marL="3886200" indent="-228600" eaLnBrk="0" fontAlgn="base" hangingPunct="0">
                <a:spcBef>
                  <a:spcPct val="20000"/>
                </a:spcBef>
                <a:spcAft>
                  <a:spcPct val="0"/>
                </a:spcAft>
                <a:buClr>
                  <a:schemeClr val="bg2"/>
                </a:buClr>
                <a:buFont typeface="Wingdings" pitchFamily="2" charset="2"/>
                <a:buChar char="§"/>
                <a:defRPr>
                  <a:solidFill>
                    <a:schemeClr val="tx1"/>
                  </a:solidFill>
                  <a:latin typeface="Verdana" pitchFamily="34" charset="0"/>
                  <a:ea typeface="ＭＳ Ｐゴシック" pitchFamily="34" charset="-128"/>
                </a:defRPr>
              </a:lvl9pPr>
            </a:lstStyle>
            <a:p>
              <a:pPr algn="ctr" defTabSz="685783">
                <a:spcBef>
                  <a:spcPct val="0"/>
                </a:spcBef>
                <a:buClrTx/>
                <a:defRPr/>
              </a:pPr>
              <a:endParaRPr lang="en-US" altLang="en-US" sz="3600" b="0" kern="0" dirty="0">
                <a:solidFill>
                  <a:srgbClr val="50B3CF"/>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647493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Regression Test Approach</a:t>
            </a:r>
          </a:p>
        </p:txBody>
      </p:sp>
      <p:grpSp>
        <p:nvGrpSpPr>
          <p:cNvPr id="52" name="Group 51"/>
          <p:cNvGrpSpPr/>
          <p:nvPr/>
        </p:nvGrpSpPr>
        <p:grpSpPr>
          <a:xfrm>
            <a:off x="278734" y="1654551"/>
            <a:ext cx="2474280" cy="376488"/>
            <a:chOff x="1783652" y="2924204"/>
            <a:chExt cx="2474280" cy="376488"/>
          </a:xfrm>
        </p:grpSpPr>
        <p:sp>
          <p:nvSpPr>
            <p:cNvPr id="6" name="Chevron 5"/>
            <p:cNvSpPr/>
            <p:nvPr/>
          </p:nvSpPr>
          <p:spPr>
            <a:xfrm>
              <a:off x="1980857" y="2924204"/>
              <a:ext cx="2277075" cy="376488"/>
            </a:xfrm>
            <a:prstGeom prst="chevr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Calibri" panose="020F0502020204030204" pitchFamily="34" charset="0"/>
                <a:cs typeface="Calibri" panose="020F0502020204030204" pitchFamily="34" charset="0"/>
              </a:endParaRPr>
            </a:p>
          </p:txBody>
        </p:sp>
        <p:sp>
          <p:nvSpPr>
            <p:cNvPr id="12" name="Oval 11"/>
            <p:cNvSpPr/>
            <p:nvPr/>
          </p:nvSpPr>
          <p:spPr>
            <a:xfrm>
              <a:off x="1783652" y="2937635"/>
              <a:ext cx="369100" cy="349626"/>
            </a:xfrm>
            <a:prstGeom prst="ellipse">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Calibri" panose="020F0502020204030204" pitchFamily="34" charset="0"/>
                  <a:cs typeface="Calibri" panose="020F0502020204030204" pitchFamily="34" charset="0"/>
                </a:rPr>
                <a:t>1</a:t>
              </a:r>
            </a:p>
          </p:txBody>
        </p:sp>
      </p:grpSp>
      <p:sp>
        <p:nvSpPr>
          <p:cNvPr id="37" name="Rectangle 36"/>
          <p:cNvSpPr/>
          <p:nvPr/>
        </p:nvSpPr>
        <p:spPr>
          <a:xfrm>
            <a:off x="686244" y="1673517"/>
            <a:ext cx="2011680" cy="338554"/>
          </a:xfrm>
          <a:prstGeom prst="rect">
            <a:avLst/>
          </a:prstGeom>
        </p:spPr>
        <p:txBody>
          <a:bodyPr anchor="ctr">
            <a:spAutoFit/>
          </a:bodyPr>
          <a:lstStyle/>
          <a:p>
            <a:pPr algn="ctr"/>
            <a:r>
              <a:rPr lang="en-US" sz="800" dirty="0">
                <a:latin typeface="Calibri" panose="020F0502020204030204" pitchFamily="34" charset="0"/>
                <a:cs typeface="Calibri" panose="020F0502020204030204" pitchFamily="34" charset="0"/>
              </a:rPr>
              <a:t>Create Scenario for determining Regression Coverage</a:t>
            </a:r>
          </a:p>
        </p:txBody>
      </p:sp>
      <p:grpSp>
        <p:nvGrpSpPr>
          <p:cNvPr id="56" name="Group 55"/>
          <p:cNvGrpSpPr/>
          <p:nvPr/>
        </p:nvGrpSpPr>
        <p:grpSpPr>
          <a:xfrm>
            <a:off x="278734" y="2118284"/>
            <a:ext cx="1002681" cy="633413"/>
            <a:chOff x="450325" y="3368064"/>
            <a:chExt cx="1002681" cy="633413"/>
          </a:xfrm>
          <a:solidFill>
            <a:schemeClr val="bg1">
              <a:lumMod val="95000"/>
            </a:schemeClr>
          </a:solidFill>
        </p:grpSpPr>
        <p:sp>
          <p:nvSpPr>
            <p:cNvPr id="57" name="AutoShape 13"/>
            <p:cNvSpPr>
              <a:spLocks noChangeArrowheads="1"/>
            </p:cNvSpPr>
            <p:nvPr/>
          </p:nvSpPr>
          <p:spPr bwMode="auto">
            <a:xfrm>
              <a:off x="450325" y="3368064"/>
              <a:ext cx="850281" cy="633413"/>
            </a:xfrm>
            <a:prstGeom prst="flowChartMultidocument">
              <a:avLst/>
            </a:prstGeom>
            <a:grpFill/>
            <a:ln w="9525">
              <a:solidFill>
                <a:srgbClr val="FFFFFF"/>
              </a:solidFill>
              <a:miter lim="800000"/>
              <a:headEnd/>
              <a:tailEnd/>
            </a:ln>
            <a:effectLst>
              <a:prstShdw prst="shdw13" dist="53882" dir="13500000">
                <a:srgbClr val="FFFFFF">
                  <a:alpha val="50000"/>
                </a:srgbClr>
              </a:prstShdw>
            </a:effectLst>
          </p:spPr>
          <p:txBody>
            <a:bodyPr wrap="none" anchor="ct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sp>
          <p:nvSpPr>
            <p:cNvPr id="58" name="Text Box 14"/>
            <p:cNvSpPr txBox="1">
              <a:spLocks noChangeArrowheads="1"/>
            </p:cNvSpPr>
            <p:nvPr/>
          </p:nvSpPr>
          <p:spPr bwMode="auto">
            <a:xfrm>
              <a:off x="487987" y="3489437"/>
              <a:ext cx="965019" cy="415498"/>
            </a:xfrm>
            <a:prstGeom prst="rect">
              <a:avLst/>
            </a:prstGeom>
            <a:grpFill/>
            <a:ln w="9525">
              <a:noFill/>
              <a:miter lim="800000"/>
              <a:headEnd/>
              <a:tailEnd/>
            </a:ln>
            <a:effectLst/>
          </p:spPr>
          <p:txBody>
            <a:bodyPr wrap="square" lIns="0" rIns="0">
              <a:spAutoFit/>
            </a:bodyPr>
            <a:lstStyle/>
            <a:p>
              <a:pPr fontAlgn="auto">
                <a:spcBef>
                  <a:spcPct val="50000"/>
                </a:spcBef>
                <a:spcAft>
                  <a:spcPts val="0"/>
                </a:spcAft>
                <a:defRPr/>
              </a:pPr>
              <a:r>
                <a:rPr lang="en-US" sz="1050" kern="0" dirty="0">
                  <a:solidFill>
                    <a:sysClr val="windowText" lastClr="000000"/>
                  </a:solidFill>
                  <a:latin typeface="Calibri" panose="020F0502020204030204" pitchFamily="34" charset="0"/>
                  <a:cs typeface="Calibri" panose="020F0502020204030204" pitchFamily="34" charset="0"/>
                </a:rPr>
                <a:t>Business Criticality</a:t>
              </a:r>
            </a:p>
          </p:txBody>
        </p:sp>
      </p:grpSp>
      <p:sp>
        <p:nvSpPr>
          <p:cNvPr id="61" name="Text Box 8"/>
          <p:cNvSpPr txBox="1">
            <a:spLocks noChangeArrowheads="1"/>
          </p:cNvSpPr>
          <p:nvPr/>
        </p:nvSpPr>
        <p:spPr bwMode="auto">
          <a:xfrm>
            <a:off x="278734" y="2881143"/>
            <a:ext cx="2474092" cy="400110"/>
          </a:xfrm>
          <a:prstGeom prst="rect">
            <a:avLst/>
          </a:prstGeom>
          <a:solidFill>
            <a:schemeClr val="bg1">
              <a:lumMod val="9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just">
              <a:defRPr sz="1000" b="1" u="sng">
                <a:solidFill>
                  <a:prstClr val="black"/>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800" b="0" u="none" dirty="0">
                <a:latin typeface="Calibri" panose="020F0502020204030204" pitchFamily="34" charset="0"/>
                <a:cs typeface="Calibri" panose="020F0502020204030204" pitchFamily="34" charset="0"/>
              </a:rPr>
              <a:t>Perform risk profiling of the functionalities to determine functional coverage</a:t>
            </a:r>
          </a:p>
        </p:txBody>
      </p:sp>
      <p:sp>
        <p:nvSpPr>
          <p:cNvPr id="62" name="Freeform 71"/>
          <p:cNvSpPr>
            <a:spLocks/>
          </p:cNvSpPr>
          <p:nvPr/>
        </p:nvSpPr>
        <p:spPr bwMode="auto">
          <a:xfrm>
            <a:off x="525650" y="2677920"/>
            <a:ext cx="128588" cy="276999"/>
          </a:xfrm>
          <a:custGeom>
            <a:avLst/>
            <a:gdLst>
              <a:gd name="T0" fmla="*/ 2147483647 w 82"/>
              <a:gd name="T1" fmla="*/ 0 h 308"/>
              <a:gd name="T2" fmla="*/ 2147483647 w 82"/>
              <a:gd name="T3" fmla="*/ 2147483647 h 308"/>
              <a:gd name="T4" fmla="*/ 2147483647 w 82"/>
              <a:gd name="T5" fmla="*/ 2147483647 h 308"/>
              <a:gd name="T6" fmla="*/ 0 60000 65536"/>
              <a:gd name="T7" fmla="*/ 0 60000 65536"/>
              <a:gd name="T8" fmla="*/ 0 60000 65536"/>
              <a:gd name="T9" fmla="*/ 0 w 82"/>
              <a:gd name="T10" fmla="*/ 0 h 308"/>
              <a:gd name="T11" fmla="*/ 82 w 82"/>
              <a:gd name="T12" fmla="*/ 308 h 308"/>
            </a:gdLst>
            <a:ahLst/>
            <a:cxnLst>
              <a:cxn ang="T6">
                <a:pos x="T0" y="T1"/>
              </a:cxn>
              <a:cxn ang="T7">
                <a:pos x="T2" y="T3"/>
              </a:cxn>
              <a:cxn ang="T8">
                <a:pos x="T4" y="T5"/>
              </a:cxn>
            </a:cxnLst>
            <a:rect l="T9" t="T10" r="T11" b="T12"/>
            <a:pathLst>
              <a:path w="82" h="308">
                <a:moveTo>
                  <a:pt x="82" y="0"/>
                </a:moveTo>
                <a:cubicBezTo>
                  <a:pt x="50" y="35"/>
                  <a:pt x="18" y="71"/>
                  <a:pt x="9" y="122"/>
                </a:cubicBezTo>
                <a:cubicBezTo>
                  <a:pt x="0" y="173"/>
                  <a:pt x="21" y="278"/>
                  <a:pt x="26" y="308"/>
                </a:cubicBezTo>
              </a:path>
            </a:pathLst>
          </a:custGeom>
          <a:ln>
            <a:headEnd/>
            <a:tailEnd type="triangle" w="med" len="med"/>
          </a:ln>
        </p:spPr>
        <p:style>
          <a:lnRef idx="2">
            <a:schemeClr val="accent6"/>
          </a:lnRef>
          <a:fillRef idx="0">
            <a:schemeClr val="accent6"/>
          </a:fillRef>
          <a:effectRef idx="1">
            <a:schemeClr val="accent6"/>
          </a:effectRef>
          <a:fontRef idx="minor">
            <a:schemeClr val="tx1"/>
          </a:fontRef>
        </p:style>
        <p:txBody>
          <a:bodyPr anchor="ctr">
            <a:spAutoFit/>
          </a:bodyP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grpSp>
        <p:nvGrpSpPr>
          <p:cNvPr id="63" name="Group 62"/>
          <p:cNvGrpSpPr/>
          <p:nvPr/>
        </p:nvGrpSpPr>
        <p:grpSpPr>
          <a:xfrm>
            <a:off x="1107409" y="2118284"/>
            <a:ext cx="1002681" cy="633413"/>
            <a:chOff x="450325" y="3368064"/>
            <a:chExt cx="1002681" cy="633413"/>
          </a:xfrm>
          <a:solidFill>
            <a:schemeClr val="bg1">
              <a:lumMod val="95000"/>
            </a:schemeClr>
          </a:solidFill>
        </p:grpSpPr>
        <p:sp>
          <p:nvSpPr>
            <p:cNvPr id="64" name="AutoShape 13"/>
            <p:cNvSpPr>
              <a:spLocks noChangeArrowheads="1"/>
            </p:cNvSpPr>
            <p:nvPr/>
          </p:nvSpPr>
          <p:spPr bwMode="auto">
            <a:xfrm>
              <a:off x="450325" y="3368064"/>
              <a:ext cx="850281" cy="633413"/>
            </a:xfrm>
            <a:prstGeom prst="flowChartMultidocument">
              <a:avLst/>
            </a:prstGeom>
            <a:grpFill/>
            <a:ln w="9525">
              <a:solidFill>
                <a:srgbClr val="FFFFFF"/>
              </a:solidFill>
              <a:miter lim="800000"/>
              <a:headEnd/>
              <a:tailEnd/>
            </a:ln>
            <a:effectLst>
              <a:prstShdw prst="shdw13" dist="53882" dir="13500000">
                <a:srgbClr val="FFFFFF">
                  <a:alpha val="50000"/>
                </a:srgbClr>
              </a:prstShdw>
            </a:effectLst>
          </p:spPr>
          <p:txBody>
            <a:bodyPr wrap="none" anchor="ct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sp>
          <p:nvSpPr>
            <p:cNvPr id="65" name="Text Box 14"/>
            <p:cNvSpPr txBox="1">
              <a:spLocks noChangeArrowheads="1"/>
            </p:cNvSpPr>
            <p:nvPr/>
          </p:nvSpPr>
          <p:spPr bwMode="auto">
            <a:xfrm>
              <a:off x="487987" y="3489437"/>
              <a:ext cx="965019" cy="253916"/>
            </a:xfrm>
            <a:prstGeom prst="rect">
              <a:avLst/>
            </a:prstGeom>
            <a:grpFill/>
            <a:ln w="9525">
              <a:noFill/>
              <a:miter lim="800000"/>
              <a:headEnd/>
              <a:tailEnd/>
            </a:ln>
            <a:effectLst/>
          </p:spPr>
          <p:txBody>
            <a:bodyPr wrap="square" lIns="0" rIns="0">
              <a:spAutoFit/>
            </a:bodyPr>
            <a:lstStyle/>
            <a:p>
              <a:pPr fontAlgn="auto">
                <a:spcBef>
                  <a:spcPct val="50000"/>
                </a:spcBef>
                <a:spcAft>
                  <a:spcPts val="0"/>
                </a:spcAft>
                <a:defRPr/>
              </a:pPr>
              <a:r>
                <a:rPr lang="en-US" sz="1050" kern="0" dirty="0">
                  <a:solidFill>
                    <a:sysClr val="windowText" lastClr="000000"/>
                  </a:solidFill>
                  <a:latin typeface="Calibri" panose="020F0502020204030204" pitchFamily="34" charset="0"/>
                  <a:cs typeface="Calibri" panose="020F0502020204030204" pitchFamily="34" charset="0"/>
                </a:rPr>
                <a:t>Complexity</a:t>
              </a:r>
            </a:p>
          </p:txBody>
        </p:sp>
      </p:grpSp>
      <p:grpSp>
        <p:nvGrpSpPr>
          <p:cNvPr id="66" name="Group 65"/>
          <p:cNvGrpSpPr/>
          <p:nvPr/>
        </p:nvGrpSpPr>
        <p:grpSpPr>
          <a:xfrm>
            <a:off x="1926559" y="2118282"/>
            <a:ext cx="850281" cy="633413"/>
            <a:chOff x="450325" y="3368064"/>
            <a:chExt cx="850281" cy="633413"/>
          </a:xfrm>
          <a:solidFill>
            <a:schemeClr val="bg1">
              <a:lumMod val="95000"/>
            </a:schemeClr>
          </a:solidFill>
        </p:grpSpPr>
        <p:sp>
          <p:nvSpPr>
            <p:cNvPr id="67" name="AutoShape 13"/>
            <p:cNvSpPr>
              <a:spLocks noChangeArrowheads="1"/>
            </p:cNvSpPr>
            <p:nvPr/>
          </p:nvSpPr>
          <p:spPr bwMode="auto">
            <a:xfrm>
              <a:off x="450325" y="3368064"/>
              <a:ext cx="850281" cy="633413"/>
            </a:xfrm>
            <a:prstGeom prst="flowChartMultidocument">
              <a:avLst/>
            </a:prstGeom>
            <a:grpFill/>
            <a:ln w="9525">
              <a:solidFill>
                <a:srgbClr val="FFFFFF"/>
              </a:solidFill>
              <a:miter lim="800000"/>
              <a:headEnd/>
              <a:tailEnd/>
            </a:ln>
            <a:effectLst>
              <a:prstShdw prst="shdw13" dist="53882" dir="13500000">
                <a:srgbClr val="FFFFFF">
                  <a:alpha val="50000"/>
                </a:srgbClr>
              </a:prstShdw>
            </a:effectLst>
          </p:spPr>
          <p:txBody>
            <a:bodyPr wrap="none" anchor="ct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sp>
          <p:nvSpPr>
            <p:cNvPr id="68" name="Text Box 14"/>
            <p:cNvSpPr txBox="1">
              <a:spLocks noChangeArrowheads="1"/>
            </p:cNvSpPr>
            <p:nvPr/>
          </p:nvSpPr>
          <p:spPr bwMode="auto">
            <a:xfrm>
              <a:off x="526088" y="3489437"/>
              <a:ext cx="764994" cy="415498"/>
            </a:xfrm>
            <a:prstGeom prst="rect">
              <a:avLst/>
            </a:prstGeom>
            <a:grpFill/>
            <a:ln w="9525">
              <a:noFill/>
              <a:miter lim="800000"/>
              <a:headEnd/>
              <a:tailEnd/>
            </a:ln>
            <a:effectLst/>
          </p:spPr>
          <p:txBody>
            <a:bodyPr wrap="square" lIns="0" rIns="0">
              <a:spAutoFit/>
            </a:bodyPr>
            <a:lstStyle/>
            <a:p>
              <a:pPr fontAlgn="auto">
                <a:spcBef>
                  <a:spcPct val="50000"/>
                </a:spcBef>
                <a:spcAft>
                  <a:spcPts val="0"/>
                </a:spcAft>
                <a:defRPr/>
              </a:pPr>
              <a:r>
                <a:rPr lang="en-US" sz="1050" kern="0" dirty="0">
                  <a:solidFill>
                    <a:sysClr val="windowText" lastClr="000000"/>
                  </a:solidFill>
                  <a:latin typeface="Calibri" panose="020F0502020204030204" pitchFamily="34" charset="0"/>
                  <a:cs typeface="Calibri" panose="020F0502020204030204" pitchFamily="34" charset="0"/>
                </a:rPr>
                <a:t>Usage Frequency</a:t>
              </a:r>
            </a:p>
          </p:txBody>
        </p:sp>
      </p:grpSp>
      <p:sp>
        <p:nvSpPr>
          <p:cNvPr id="69" name="Freeform 71"/>
          <p:cNvSpPr>
            <a:spLocks/>
          </p:cNvSpPr>
          <p:nvPr/>
        </p:nvSpPr>
        <p:spPr bwMode="auto">
          <a:xfrm>
            <a:off x="2242706" y="2677920"/>
            <a:ext cx="128588" cy="276999"/>
          </a:xfrm>
          <a:custGeom>
            <a:avLst/>
            <a:gdLst>
              <a:gd name="T0" fmla="*/ 2147483647 w 82"/>
              <a:gd name="T1" fmla="*/ 0 h 308"/>
              <a:gd name="T2" fmla="*/ 2147483647 w 82"/>
              <a:gd name="T3" fmla="*/ 2147483647 h 308"/>
              <a:gd name="T4" fmla="*/ 2147483647 w 82"/>
              <a:gd name="T5" fmla="*/ 2147483647 h 308"/>
              <a:gd name="T6" fmla="*/ 0 60000 65536"/>
              <a:gd name="T7" fmla="*/ 0 60000 65536"/>
              <a:gd name="T8" fmla="*/ 0 60000 65536"/>
              <a:gd name="T9" fmla="*/ 0 w 82"/>
              <a:gd name="T10" fmla="*/ 0 h 308"/>
              <a:gd name="T11" fmla="*/ 82 w 82"/>
              <a:gd name="T12" fmla="*/ 308 h 308"/>
            </a:gdLst>
            <a:ahLst/>
            <a:cxnLst>
              <a:cxn ang="T6">
                <a:pos x="T0" y="T1"/>
              </a:cxn>
              <a:cxn ang="T7">
                <a:pos x="T2" y="T3"/>
              </a:cxn>
              <a:cxn ang="T8">
                <a:pos x="T4" y="T5"/>
              </a:cxn>
            </a:cxnLst>
            <a:rect l="T9" t="T10" r="T11" b="T12"/>
            <a:pathLst>
              <a:path w="82" h="308">
                <a:moveTo>
                  <a:pt x="82" y="0"/>
                </a:moveTo>
                <a:cubicBezTo>
                  <a:pt x="50" y="35"/>
                  <a:pt x="18" y="71"/>
                  <a:pt x="9" y="122"/>
                </a:cubicBezTo>
                <a:cubicBezTo>
                  <a:pt x="0" y="173"/>
                  <a:pt x="21" y="278"/>
                  <a:pt x="26" y="308"/>
                </a:cubicBezTo>
              </a:path>
            </a:pathLst>
          </a:custGeom>
          <a:ln>
            <a:headEnd/>
            <a:tailEnd type="triangle" w="med" len="med"/>
          </a:ln>
        </p:spPr>
        <p:style>
          <a:lnRef idx="2">
            <a:schemeClr val="accent6"/>
          </a:lnRef>
          <a:fillRef idx="0">
            <a:schemeClr val="accent6"/>
          </a:fillRef>
          <a:effectRef idx="1">
            <a:schemeClr val="accent6"/>
          </a:effectRef>
          <a:fontRef idx="minor">
            <a:schemeClr val="tx1"/>
          </a:fontRef>
        </p:style>
        <p:txBody>
          <a:bodyPr anchor="ctr">
            <a:spAutoFit/>
          </a:bodyP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sp>
        <p:nvSpPr>
          <p:cNvPr id="70" name="Freeform 71"/>
          <p:cNvSpPr>
            <a:spLocks/>
          </p:cNvSpPr>
          <p:nvPr/>
        </p:nvSpPr>
        <p:spPr bwMode="auto">
          <a:xfrm>
            <a:off x="1392425" y="2677920"/>
            <a:ext cx="128588" cy="276999"/>
          </a:xfrm>
          <a:custGeom>
            <a:avLst/>
            <a:gdLst>
              <a:gd name="T0" fmla="*/ 2147483647 w 82"/>
              <a:gd name="T1" fmla="*/ 0 h 308"/>
              <a:gd name="T2" fmla="*/ 2147483647 w 82"/>
              <a:gd name="T3" fmla="*/ 2147483647 h 308"/>
              <a:gd name="T4" fmla="*/ 2147483647 w 82"/>
              <a:gd name="T5" fmla="*/ 2147483647 h 308"/>
              <a:gd name="T6" fmla="*/ 0 60000 65536"/>
              <a:gd name="T7" fmla="*/ 0 60000 65536"/>
              <a:gd name="T8" fmla="*/ 0 60000 65536"/>
              <a:gd name="T9" fmla="*/ 0 w 82"/>
              <a:gd name="T10" fmla="*/ 0 h 308"/>
              <a:gd name="T11" fmla="*/ 82 w 82"/>
              <a:gd name="T12" fmla="*/ 308 h 308"/>
            </a:gdLst>
            <a:ahLst/>
            <a:cxnLst>
              <a:cxn ang="T6">
                <a:pos x="T0" y="T1"/>
              </a:cxn>
              <a:cxn ang="T7">
                <a:pos x="T2" y="T3"/>
              </a:cxn>
              <a:cxn ang="T8">
                <a:pos x="T4" y="T5"/>
              </a:cxn>
            </a:cxnLst>
            <a:rect l="T9" t="T10" r="T11" b="T12"/>
            <a:pathLst>
              <a:path w="82" h="308">
                <a:moveTo>
                  <a:pt x="82" y="0"/>
                </a:moveTo>
                <a:cubicBezTo>
                  <a:pt x="50" y="35"/>
                  <a:pt x="18" y="71"/>
                  <a:pt x="9" y="122"/>
                </a:cubicBezTo>
                <a:cubicBezTo>
                  <a:pt x="0" y="173"/>
                  <a:pt x="21" y="278"/>
                  <a:pt x="26" y="308"/>
                </a:cubicBezTo>
              </a:path>
            </a:pathLst>
          </a:custGeom>
          <a:ln>
            <a:headEnd/>
            <a:tailEnd type="triangle" w="med" len="med"/>
          </a:ln>
        </p:spPr>
        <p:style>
          <a:lnRef idx="2">
            <a:schemeClr val="accent6"/>
          </a:lnRef>
          <a:fillRef idx="0">
            <a:schemeClr val="accent6"/>
          </a:fillRef>
          <a:effectRef idx="1">
            <a:schemeClr val="accent6"/>
          </a:effectRef>
          <a:fontRef idx="minor">
            <a:schemeClr val="tx1"/>
          </a:fontRef>
        </p:style>
        <p:txBody>
          <a:bodyPr anchor="ctr">
            <a:spAutoFit/>
          </a:bodyP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grpSp>
        <p:nvGrpSpPr>
          <p:cNvPr id="51" name="Group 50"/>
          <p:cNvGrpSpPr/>
          <p:nvPr/>
        </p:nvGrpSpPr>
        <p:grpSpPr>
          <a:xfrm>
            <a:off x="3173030" y="545016"/>
            <a:ext cx="2474090" cy="376488"/>
            <a:chOff x="3158531" y="663791"/>
            <a:chExt cx="2474090" cy="376488"/>
          </a:xfrm>
        </p:grpSpPr>
        <p:sp>
          <p:nvSpPr>
            <p:cNvPr id="7" name="Chevron 6"/>
            <p:cNvSpPr/>
            <p:nvPr/>
          </p:nvSpPr>
          <p:spPr>
            <a:xfrm>
              <a:off x="3355546" y="663791"/>
              <a:ext cx="2277075" cy="376488"/>
            </a:xfrm>
            <a:prstGeom prst="chevr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Calibri" panose="020F0502020204030204" pitchFamily="34" charset="0"/>
                <a:cs typeface="Calibri" panose="020F0502020204030204" pitchFamily="34" charset="0"/>
              </a:endParaRPr>
            </a:p>
          </p:txBody>
        </p:sp>
        <p:sp>
          <p:nvSpPr>
            <p:cNvPr id="13" name="Oval 12"/>
            <p:cNvSpPr/>
            <p:nvPr/>
          </p:nvSpPr>
          <p:spPr>
            <a:xfrm>
              <a:off x="3158531" y="677222"/>
              <a:ext cx="369100" cy="349626"/>
            </a:xfrm>
            <a:prstGeom prst="ellipse">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Calibri" panose="020F0502020204030204" pitchFamily="34" charset="0"/>
                  <a:cs typeface="Calibri" panose="020F0502020204030204" pitchFamily="34" charset="0"/>
                </a:rPr>
                <a:t>2</a:t>
              </a:r>
            </a:p>
          </p:txBody>
        </p:sp>
      </p:grpSp>
      <p:grpSp>
        <p:nvGrpSpPr>
          <p:cNvPr id="50" name="Group 49"/>
          <p:cNvGrpSpPr/>
          <p:nvPr/>
        </p:nvGrpSpPr>
        <p:grpSpPr>
          <a:xfrm>
            <a:off x="3173219" y="2805429"/>
            <a:ext cx="2473900" cy="376488"/>
            <a:chOff x="4533410" y="2924204"/>
            <a:chExt cx="2473900" cy="376488"/>
          </a:xfrm>
        </p:grpSpPr>
        <p:sp>
          <p:nvSpPr>
            <p:cNvPr id="8" name="Chevron 7"/>
            <p:cNvSpPr/>
            <p:nvPr/>
          </p:nvSpPr>
          <p:spPr>
            <a:xfrm>
              <a:off x="4730235" y="2924204"/>
              <a:ext cx="2277075" cy="376488"/>
            </a:xfrm>
            <a:prstGeom prst="chevr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Calibri" panose="020F0502020204030204" pitchFamily="34" charset="0"/>
                <a:cs typeface="Calibri" panose="020F0502020204030204" pitchFamily="34" charset="0"/>
              </a:endParaRPr>
            </a:p>
          </p:txBody>
        </p:sp>
        <p:sp>
          <p:nvSpPr>
            <p:cNvPr id="14" name="Oval 13"/>
            <p:cNvSpPr/>
            <p:nvPr/>
          </p:nvSpPr>
          <p:spPr>
            <a:xfrm>
              <a:off x="4533410" y="2937635"/>
              <a:ext cx="369100" cy="349626"/>
            </a:xfrm>
            <a:prstGeom prst="ellipse">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Calibri" panose="020F0502020204030204" pitchFamily="34" charset="0"/>
                  <a:cs typeface="Calibri" panose="020F0502020204030204" pitchFamily="34" charset="0"/>
                </a:rPr>
                <a:t>3</a:t>
              </a:r>
            </a:p>
          </p:txBody>
        </p:sp>
      </p:grpSp>
      <p:sp>
        <p:nvSpPr>
          <p:cNvPr id="38" name="Rectangle 37"/>
          <p:cNvSpPr/>
          <p:nvPr/>
        </p:nvSpPr>
        <p:spPr>
          <a:xfrm>
            <a:off x="3847322" y="548596"/>
            <a:ext cx="1205778" cy="369332"/>
          </a:xfrm>
          <a:prstGeom prst="rect">
            <a:avLst/>
          </a:prstGeom>
        </p:spPr>
        <p:txBody>
          <a:bodyPr wrap="none" anchor="ctr">
            <a:spAutoFit/>
          </a:bodyPr>
          <a:lstStyle/>
          <a:p>
            <a:pPr algn="ctr"/>
            <a:r>
              <a:rPr lang="en-US" sz="900" dirty="0">
                <a:latin typeface="Calibri" panose="020F0502020204030204" pitchFamily="34" charset="0"/>
                <a:cs typeface="Calibri" panose="020F0502020204030204" pitchFamily="34" charset="0"/>
              </a:rPr>
              <a:t>Creation of Manual </a:t>
            </a:r>
            <a:br>
              <a:rPr lang="en-US" sz="900" dirty="0">
                <a:latin typeface="Calibri" panose="020F0502020204030204" pitchFamily="34" charset="0"/>
                <a:cs typeface="Calibri" panose="020F0502020204030204" pitchFamily="34" charset="0"/>
              </a:rPr>
            </a:br>
            <a:r>
              <a:rPr lang="en-US" sz="900" dirty="0">
                <a:latin typeface="Calibri" panose="020F0502020204030204" pitchFamily="34" charset="0"/>
                <a:cs typeface="Calibri" panose="020F0502020204030204" pitchFamily="34" charset="0"/>
              </a:rPr>
              <a:t>Regression Test Suite</a:t>
            </a:r>
          </a:p>
        </p:txBody>
      </p:sp>
      <p:sp>
        <p:nvSpPr>
          <p:cNvPr id="39" name="Rectangle 38"/>
          <p:cNvSpPr/>
          <p:nvPr/>
        </p:nvSpPr>
        <p:spPr>
          <a:xfrm>
            <a:off x="3768090" y="2809009"/>
            <a:ext cx="1354858" cy="369332"/>
          </a:xfrm>
          <a:prstGeom prst="rect">
            <a:avLst/>
          </a:prstGeom>
        </p:spPr>
        <p:txBody>
          <a:bodyPr wrap="none" anchor="ctr">
            <a:spAutoFit/>
          </a:bodyPr>
          <a:lstStyle/>
          <a:p>
            <a:pPr algn="ctr"/>
            <a:r>
              <a:rPr lang="en-US" sz="900" dirty="0">
                <a:latin typeface="Calibri" panose="020F0502020204030204" pitchFamily="34" charset="0"/>
                <a:cs typeface="Calibri" panose="020F0502020204030204" pitchFamily="34" charset="0"/>
              </a:rPr>
              <a:t>Creation of Automation </a:t>
            </a:r>
            <a:br>
              <a:rPr lang="en-US" sz="900" dirty="0">
                <a:latin typeface="Calibri" panose="020F0502020204030204" pitchFamily="34" charset="0"/>
                <a:cs typeface="Calibri" panose="020F0502020204030204" pitchFamily="34" charset="0"/>
              </a:rPr>
            </a:br>
            <a:r>
              <a:rPr lang="en-US" sz="900" dirty="0">
                <a:latin typeface="Calibri" panose="020F0502020204030204" pitchFamily="34" charset="0"/>
                <a:cs typeface="Calibri" panose="020F0502020204030204" pitchFamily="34" charset="0"/>
              </a:rPr>
              <a:t>Test Suite</a:t>
            </a:r>
          </a:p>
        </p:txBody>
      </p:sp>
      <p:sp>
        <p:nvSpPr>
          <p:cNvPr id="93" name="Text Box 8"/>
          <p:cNvSpPr txBox="1">
            <a:spLocks noChangeArrowheads="1"/>
          </p:cNvSpPr>
          <p:nvPr/>
        </p:nvSpPr>
        <p:spPr bwMode="auto">
          <a:xfrm>
            <a:off x="3913587" y="1009840"/>
            <a:ext cx="1733533" cy="553998"/>
          </a:xfrm>
          <a:prstGeom prst="rect">
            <a:avLst/>
          </a:prstGeom>
          <a:solidFill>
            <a:schemeClr val="bg1">
              <a:lumMod val="9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just">
              <a:defRPr sz="1000" b="1" u="none">
                <a:solidFill>
                  <a:prstClr val="black"/>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71446" indent="-171446" algn="l">
              <a:buFont typeface="Arial" panose="020B0604020202020204" pitchFamily="34" charset="0"/>
              <a:buChar char="•"/>
            </a:pPr>
            <a:r>
              <a:rPr lang="en-US" sz="900" b="0" dirty="0">
                <a:latin typeface="Calibri" panose="020F0502020204030204" pitchFamily="34" charset="0"/>
                <a:cs typeface="Calibri" panose="020F0502020204030204" pitchFamily="34" charset="0"/>
              </a:rPr>
              <a:t>Evaluate the system test cases to identify the regression test case</a:t>
            </a:r>
          </a:p>
        </p:txBody>
      </p:sp>
      <p:sp>
        <p:nvSpPr>
          <p:cNvPr id="96" name="Text Box 8"/>
          <p:cNvSpPr txBox="1">
            <a:spLocks noChangeArrowheads="1"/>
          </p:cNvSpPr>
          <p:nvPr/>
        </p:nvSpPr>
        <p:spPr bwMode="auto">
          <a:xfrm>
            <a:off x="3913586" y="1654239"/>
            <a:ext cx="1733533" cy="342926"/>
          </a:xfrm>
          <a:prstGeom prst="rect">
            <a:avLst/>
          </a:prstGeom>
          <a:solidFill>
            <a:schemeClr val="bg1">
              <a:lumMod val="9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171450" indent="-171450" algn="just">
              <a:buFont typeface="Arial" panose="020B0604020202020204" pitchFamily="34" charset="0"/>
              <a:buChar char="•"/>
              <a:defRPr sz="1000" b="1" u="none">
                <a:solidFill>
                  <a:prstClr val="black"/>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800" dirty="0">
                <a:latin typeface="Calibri" panose="020F0502020204030204" pitchFamily="34" charset="0"/>
                <a:cs typeface="Calibri" panose="020F0502020204030204" pitchFamily="34" charset="0"/>
              </a:rPr>
              <a:t>Setup Regression  Test Suite</a:t>
            </a:r>
          </a:p>
        </p:txBody>
      </p:sp>
      <p:grpSp>
        <p:nvGrpSpPr>
          <p:cNvPr id="97" name="Group 96"/>
          <p:cNvGrpSpPr/>
          <p:nvPr/>
        </p:nvGrpSpPr>
        <p:grpSpPr>
          <a:xfrm>
            <a:off x="2919283" y="1076230"/>
            <a:ext cx="982593" cy="674989"/>
            <a:chOff x="518150" y="3128763"/>
            <a:chExt cx="1144989" cy="674989"/>
          </a:xfrm>
        </p:grpSpPr>
        <p:sp>
          <p:nvSpPr>
            <p:cNvPr id="98" name="Can 97"/>
            <p:cNvSpPr/>
            <p:nvPr/>
          </p:nvSpPr>
          <p:spPr bwMode="auto">
            <a:xfrm>
              <a:off x="955964" y="3128763"/>
              <a:ext cx="521855" cy="367010"/>
            </a:xfrm>
            <a:prstGeom prst="can">
              <a:avLst/>
            </a:prstGeom>
            <a:solidFill>
              <a:schemeClr val="bg1">
                <a:lumMod val="85000"/>
              </a:schemeClr>
            </a:solidFill>
            <a:ln w="19050" cap="flat" cmpd="sng" algn="ctr">
              <a:solidFill>
                <a:schemeClr val="bg1"/>
              </a:solidFill>
              <a:prstDash val="solid"/>
              <a:headEnd type="none" w="med" len="med"/>
              <a:tailEnd type="none" w="med" len="med"/>
            </a:ln>
            <a:effectLst>
              <a:outerShdw blurRad="63500" sx="102000" sy="102000" algn="ctr" rotWithShape="0">
                <a:prstClr val="black">
                  <a:alpha val="40000"/>
                </a:prstClr>
              </a:outerShdw>
            </a:effectLst>
          </p:spPr>
          <p:txBody>
            <a:bodyPr wrap="square">
              <a:spAutoFit/>
            </a:bodyPr>
            <a:lstStyle/>
            <a:p>
              <a:pPr defTabSz="914378" fontAlgn="auto">
                <a:spcBef>
                  <a:spcPts val="0"/>
                </a:spcBef>
                <a:spcAft>
                  <a:spcPts val="0"/>
                </a:spcAft>
                <a:defRPr/>
              </a:pPr>
              <a:endParaRPr lang="en-US" sz="900" kern="0" dirty="0">
                <a:solidFill>
                  <a:sysClr val="windowText" lastClr="000000"/>
                </a:solidFill>
                <a:latin typeface="Calibri" panose="020F0502020204030204" pitchFamily="34" charset="0"/>
                <a:cs typeface="Calibri" panose="020F0502020204030204" pitchFamily="34" charset="0"/>
              </a:endParaRPr>
            </a:p>
          </p:txBody>
        </p:sp>
        <p:sp>
          <p:nvSpPr>
            <p:cNvPr id="99" name="TextBox 98"/>
            <p:cNvSpPr txBox="1"/>
            <p:nvPr/>
          </p:nvSpPr>
          <p:spPr>
            <a:xfrm>
              <a:off x="518150" y="3434420"/>
              <a:ext cx="1144989" cy="369332"/>
            </a:xfrm>
            <a:prstGeom prst="rect">
              <a:avLst/>
            </a:prstGeom>
            <a:noFill/>
          </p:spPr>
          <p:txBody>
            <a:bodyPr wrap="square" rtlCol="0">
              <a:spAutoFit/>
            </a:bodyPr>
            <a:lstStyle/>
            <a:p>
              <a:pPr algn="ctr"/>
              <a:r>
                <a:rPr lang="en-US" sz="900" dirty="0">
                  <a:latin typeface="Calibri" panose="020F0502020204030204" pitchFamily="34" charset="0"/>
                  <a:cs typeface="Calibri" panose="020F0502020204030204" pitchFamily="34" charset="0"/>
                </a:rPr>
                <a:t>System Test Cases </a:t>
              </a:r>
            </a:p>
          </p:txBody>
        </p:sp>
      </p:grpSp>
      <p:sp>
        <p:nvSpPr>
          <p:cNvPr id="100" name="Rectangle 99"/>
          <p:cNvSpPr/>
          <p:nvPr/>
        </p:nvSpPr>
        <p:spPr>
          <a:xfrm>
            <a:off x="3173030" y="2228838"/>
            <a:ext cx="1400876" cy="474297"/>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prstClr val="black"/>
                </a:solidFill>
                <a:latin typeface="Calibri" panose="020F0502020204030204" pitchFamily="34" charset="0"/>
                <a:cs typeface="Calibri" panose="020F0502020204030204" pitchFamily="34" charset="0"/>
              </a:rPr>
              <a:t>Map to Scenario and Evaluate scope for improvement</a:t>
            </a:r>
          </a:p>
        </p:txBody>
      </p:sp>
      <p:sp>
        <p:nvSpPr>
          <p:cNvPr id="101" name="Freeform 80"/>
          <p:cNvSpPr>
            <a:spLocks/>
          </p:cNvSpPr>
          <p:nvPr/>
        </p:nvSpPr>
        <p:spPr bwMode="auto">
          <a:xfrm rot="4775711" flipH="1">
            <a:off x="3713495" y="882525"/>
            <a:ext cx="182422" cy="276999"/>
          </a:xfrm>
          <a:custGeom>
            <a:avLst/>
            <a:gdLst>
              <a:gd name="T0" fmla="*/ 2147483647 w 49"/>
              <a:gd name="T1" fmla="*/ 2147483647 h 320"/>
              <a:gd name="T2" fmla="*/ 2147483647 w 49"/>
              <a:gd name="T3" fmla="*/ 2147483647 h 320"/>
              <a:gd name="T4" fmla="*/ 0 w 49"/>
              <a:gd name="T5" fmla="*/ 0 h 320"/>
              <a:gd name="T6" fmla="*/ 0 60000 65536"/>
              <a:gd name="T7" fmla="*/ 0 60000 65536"/>
              <a:gd name="T8" fmla="*/ 0 60000 65536"/>
              <a:gd name="T9" fmla="*/ 0 w 49"/>
              <a:gd name="T10" fmla="*/ 0 h 320"/>
              <a:gd name="T11" fmla="*/ 49 w 49"/>
              <a:gd name="T12" fmla="*/ 320 h 320"/>
            </a:gdLst>
            <a:ahLst/>
            <a:cxnLst>
              <a:cxn ang="T6">
                <a:pos x="T0" y="T1"/>
              </a:cxn>
              <a:cxn ang="T7">
                <a:pos x="T2" y="T3"/>
              </a:cxn>
              <a:cxn ang="T8">
                <a:pos x="T4" y="T5"/>
              </a:cxn>
            </a:cxnLst>
            <a:rect l="T9" t="T10" r="T11" b="T12"/>
            <a:pathLst>
              <a:path w="49" h="320">
                <a:moveTo>
                  <a:pt x="19" y="320"/>
                </a:moveTo>
                <a:cubicBezTo>
                  <a:pt x="34" y="259"/>
                  <a:pt x="49" y="199"/>
                  <a:pt x="46" y="146"/>
                </a:cubicBezTo>
                <a:cubicBezTo>
                  <a:pt x="43" y="93"/>
                  <a:pt x="8" y="24"/>
                  <a:pt x="0" y="0"/>
                </a:cubicBezTo>
              </a:path>
            </a:pathLst>
          </a:custGeom>
          <a:ln>
            <a:headEnd/>
            <a:tailEnd type="triangle" w="med" len="med"/>
          </a:ln>
        </p:spPr>
        <p:style>
          <a:lnRef idx="2">
            <a:schemeClr val="accent6"/>
          </a:lnRef>
          <a:fillRef idx="0">
            <a:schemeClr val="accent6"/>
          </a:fillRef>
          <a:effectRef idx="1">
            <a:schemeClr val="accent6"/>
          </a:effectRef>
          <a:fontRef idx="minor">
            <a:schemeClr val="tx1"/>
          </a:fontRef>
        </p:style>
        <p:txBody>
          <a:bodyPr wrap="square" anchor="ctr">
            <a:spAutoFit/>
          </a:bodyP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sp>
        <p:nvSpPr>
          <p:cNvPr id="102" name="Freeform 80"/>
          <p:cNvSpPr>
            <a:spLocks/>
          </p:cNvSpPr>
          <p:nvPr/>
        </p:nvSpPr>
        <p:spPr bwMode="auto">
          <a:xfrm rot="15000769" flipH="1">
            <a:off x="3805153" y="1451515"/>
            <a:ext cx="155910" cy="276999"/>
          </a:xfrm>
          <a:custGeom>
            <a:avLst/>
            <a:gdLst>
              <a:gd name="T0" fmla="*/ 2147483647 w 49"/>
              <a:gd name="T1" fmla="*/ 2147483647 h 320"/>
              <a:gd name="T2" fmla="*/ 2147483647 w 49"/>
              <a:gd name="T3" fmla="*/ 2147483647 h 320"/>
              <a:gd name="T4" fmla="*/ 0 w 49"/>
              <a:gd name="T5" fmla="*/ 0 h 320"/>
              <a:gd name="T6" fmla="*/ 0 60000 65536"/>
              <a:gd name="T7" fmla="*/ 0 60000 65536"/>
              <a:gd name="T8" fmla="*/ 0 60000 65536"/>
              <a:gd name="T9" fmla="*/ 0 w 49"/>
              <a:gd name="T10" fmla="*/ 0 h 320"/>
              <a:gd name="T11" fmla="*/ 49 w 49"/>
              <a:gd name="T12" fmla="*/ 320 h 320"/>
            </a:gdLst>
            <a:ahLst/>
            <a:cxnLst>
              <a:cxn ang="T6">
                <a:pos x="T0" y="T1"/>
              </a:cxn>
              <a:cxn ang="T7">
                <a:pos x="T2" y="T3"/>
              </a:cxn>
              <a:cxn ang="T8">
                <a:pos x="T4" y="T5"/>
              </a:cxn>
            </a:cxnLst>
            <a:rect l="T9" t="T10" r="T11" b="T12"/>
            <a:pathLst>
              <a:path w="49" h="320">
                <a:moveTo>
                  <a:pt x="19" y="320"/>
                </a:moveTo>
                <a:cubicBezTo>
                  <a:pt x="34" y="259"/>
                  <a:pt x="49" y="199"/>
                  <a:pt x="46" y="146"/>
                </a:cubicBezTo>
                <a:cubicBezTo>
                  <a:pt x="43" y="93"/>
                  <a:pt x="8" y="24"/>
                  <a:pt x="0" y="0"/>
                </a:cubicBezTo>
              </a:path>
            </a:pathLst>
          </a:custGeom>
          <a:ln>
            <a:headEnd/>
            <a:tailEnd type="triangle" w="med" len="med"/>
          </a:ln>
        </p:spPr>
        <p:style>
          <a:lnRef idx="2">
            <a:schemeClr val="accent6"/>
          </a:lnRef>
          <a:fillRef idx="0">
            <a:schemeClr val="accent6"/>
          </a:fillRef>
          <a:effectRef idx="1">
            <a:schemeClr val="accent6"/>
          </a:effectRef>
          <a:fontRef idx="minor">
            <a:schemeClr val="tx1"/>
          </a:fontRef>
        </p:style>
        <p:txBody>
          <a:bodyPr wrap="square" anchor="ctr">
            <a:spAutoFit/>
          </a:bodyP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sp>
        <p:nvSpPr>
          <p:cNvPr id="103" name="Circular Arrow 102"/>
          <p:cNvSpPr/>
          <p:nvPr/>
        </p:nvSpPr>
        <p:spPr>
          <a:xfrm rot="12852824">
            <a:off x="4475614" y="2116797"/>
            <a:ext cx="343501" cy="507385"/>
          </a:xfrm>
          <a:prstGeom prst="circularArrow">
            <a:avLst>
              <a:gd name="adj1" fmla="val 12500"/>
              <a:gd name="adj2" fmla="val 1142319"/>
              <a:gd name="adj3" fmla="val 20457681"/>
              <a:gd name="adj4" fmla="val 2864998"/>
              <a:gd name="adj5" fmla="val 23406"/>
            </a:avLst>
          </a:prstGeom>
          <a:solidFill>
            <a:schemeClr val="accent6">
              <a:lumMod val="20000"/>
              <a:lumOff val="80000"/>
            </a:schemeClr>
          </a:solidFill>
          <a:ln>
            <a:headEnd/>
            <a:tailEnd type="triangle" w="med" len="med"/>
          </a:ln>
        </p:spPr>
        <p:style>
          <a:lnRef idx="2">
            <a:schemeClr val="accent6"/>
          </a:lnRef>
          <a:fillRef idx="0">
            <a:schemeClr val="accent6"/>
          </a:fillRef>
          <a:effectRef idx="1">
            <a:schemeClr val="accent6"/>
          </a:effectRef>
          <a:fontRef idx="minor">
            <a:schemeClr val="tx1"/>
          </a:fontRef>
        </p:style>
        <p:txBody>
          <a:bodyPr wrap="square" anchor="ctr">
            <a:spAutoFit/>
          </a:bodyP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cxnSp>
        <p:nvCxnSpPr>
          <p:cNvPr id="105" name="Straight Arrow Connector 104"/>
          <p:cNvCxnSpPr/>
          <p:nvPr/>
        </p:nvCxnSpPr>
        <p:spPr>
          <a:xfrm>
            <a:off x="4014620" y="2012510"/>
            <a:ext cx="0" cy="259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6" idx="2"/>
          </p:cNvCxnSpPr>
          <p:nvPr/>
        </p:nvCxnSpPr>
        <p:spPr>
          <a:xfrm flipH="1">
            <a:off x="4776752" y="2121479"/>
            <a:ext cx="3600" cy="672140"/>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0" name="Text Box 8"/>
          <p:cNvSpPr txBox="1">
            <a:spLocks noChangeArrowheads="1"/>
          </p:cNvSpPr>
          <p:nvPr/>
        </p:nvSpPr>
        <p:spPr bwMode="auto">
          <a:xfrm>
            <a:off x="3569922" y="3228615"/>
            <a:ext cx="1692470" cy="402336"/>
          </a:xfrm>
          <a:prstGeom prst="rect">
            <a:avLst/>
          </a:prstGeom>
          <a:solidFill>
            <a:schemeClr val="bg1">
              <a:lumMod val="9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just">
              <a:defRPr sz="1000" b="1" u="none">
                <a:solidFill>
                  <a:prstClr val="black"/>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900" b="0" dirty="0">
                <a:latin typeface="Calibri" panose="020F0502020204030204" pitchFamily="34" charset="0"/>
                <a:cs typeface="Calibri" panose="020F0502020204030204" pitchFamily="34" charset="0"/>
              </a:rPr>
              <a:t>Conduct Feasibility Study for Automation Candidates</a:t>
            </a:r>
          </a:p>
        </p:txBody>
      </p:sp>
      <p:sp>
        <p:nvSpPr>
          <p:cNvPr id="119" name="Text Box 8"/>
          <p:cNvSpPr txBox="1">
            <a:spLocks noChangeArrowheads="1"/>
          </p:cNvSpPr>
          <p:nvPr/>
        </p:nvSpPr>
        <p:spPr bwMode="auto">
          <a:xfrm>
            <a:off x="3569922" y="3811449"/>
            <a:ext cx="1692470" cy="402336"/>
          </a:xfrm>
          <a:prstGeom prst="rect">
            <a:avLst/>
          </a:prstGeom>
          <a:solidFill>
            <a:schemeClr val="bg1">
              <a:lumMod val="9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just">
              <a:defRPr sz="1000" b="1" u="none">
                <a:solidFill>
                  <a:prstClr val="black"/>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900" b="0" dirty="0">
                <a:latin typeface="Calibri" panose="020F0502020204030204" pitchFamily="34" charset="0"/>
                <a:cs typeface="Calibri" panose="020F0502020204030204" pitchFamily="34" charset="0"/>
              </a:rPr>
              <a:t>Create test scripts for automatable components</a:t>
            </a:r>
          </a:p>
        </p:txBody>
      </p:sp>
      <p:grpSp>
        <p:nvGrpSpPr>
          <p:cNvPr id="120" name="Group 119"/>
          <p:cNvGrpSpPr/>
          <p:nvPr/>
        </p:nvGrpSpPr>
        <p:grpSpPr>
          <a:xfrm>
            <a:off x="5309124" y="4040443"/>
            <a:ext cx="442846" cy="337599"/>
            <a:chOff x="7169922" y="4922986"/>
            <a:chExt cx="819524" cy="816449"/>
          </a:xfrm>
        </p:grpSpPr>
        <p:sp>
          <p:nvSpPr>
            <p:cNvPr id="121" name="AutoShape 117"/>
            <p:cNvSpPr>
              <a:spLocks noChangeArrowheads="1"/>
            </p:cNvSpPr>
            <p:nvPr/>
          </p:nvSpPr>
          <p:spPr bwMode="auto">
            <a:xfrm>
              <a:off x="7169922" y="5442281"/>
              <a:ext cx="589444" cy="288351"/>
            </a:xfrm>
            <a:prstGeom prst="can">
              <a:avLst>
                <a:gd name="adj" fmla="val 46356"/>
              </a:avLst>
            </a:prstGeom>
            <a:solidFill>
              <a:srgbClr val="FFC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sp>
          <p:nvSpPr>
            <p:cNvPr id="122" name="AutoShape 118"/>
            <p:cNvSpPr>
              <a:spLocks noChangeArrowheads="1"/>
            </p:cNvSpPr>
            <p:nvPr/>
          </p:nvSpPr>
          <p:spPr bwMode="auto">
            <a:xfrm>
              <a:off x="7169922" y="5271071"/>
              <a:ext cx="589444" cy="288351"/>
            </a:xfrm>
            <a:prstGeom prst="can">
              <a:avLst>
                <a:gd name="adj" fmla="val 46356"/>
              </a:avLst>
            </a:prstGeom>
            <a:solidFill>
              <a:srgbClr val="FFC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sp>
          <p:nvSpPr>
            <p:cNvPr id="123" name="AutoShape 119"/>
            <p:cNvSpPr>
              <a:spLocks noChangeArrowheads="1"/>
            </p:cNvSpPr>
            <p:nvPr/>
          </p:nvSpPr>
          <p:spPr bwMode="auto">
            <a:xfrm>
              <a:off x="7169922" y="5099863"/>
              <a:ext cx="589444" cy="288351"/>
            </a:xfrm>
            <a:prstGeom prst="can">
              <a:avLst>
                <a:gd name="adj" fmla="val 46356"/>
              </a:avLst>
            </a:prstGeom>
            <a:solidFill>
              <a:srgbClr val="C00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sp>
          <p:nvSpPr>
            <p:cNvPr id="124" name="AutoShape 120"/>
            <p:cNvSpPr>
              <a:spLocks noChangeArrowheads="1"/>
            </p:cNvSpPr>
            <p:nvPr/>
          </p:nvSpPr>
          <p:spPr bwMode="auto">
            <a:xfrm>
              <a:off x="7169922" y="4928655"/>
              <a:ext cx="589444" cy="288351"/>
            </a:xfrm>
            <a:prstGeom prst="can">
              <a:avLst>
                <a:gd name="adj" fmla="val 46356"/>
              </a:avLst>
            </a:prstGeom>
            <a:solidFill>
              <a:srgbClr val="C00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pic>
          <p:nvPicPr>
            <p:cNvPr id="125" name="Picture 10" descr="j0432614"/>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7628756" y="5432288"/>
              <a:ext cx="264144" cy="307147"/>
            </a:xfrm>
            <a:prstGeom prst="rect">
              <a:avLst/>
            </a:prstGeom>
            <a:noFill/>
            <a:ln w="9525">
              <a:noFill/>
              <a:miter lim="800000"/>
              <a:headEnd/>
              <a:tailEnd/>
            </a:ln>
          </p:spPr>
        </p:pic>
        <p:pic>
          <p:nvPicPr>
            <p:cNvPr id="126" name="Picture 68" descr="j0431579"/>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7518083" y="4922986"/>
              <a:ext cx="471363" cy="378405"/>
            </a:xfrm>
            <a:prstGeom prst="rect">
              <a:avLst/>
            </a:prstGeom>
            <a:noFill/>
            <a:ln w="9525">
              <a:noFill/>
              <a:miter lim="800000"/>
              <a:headEnd/>
              <a:tailEnd/>
            </a:ln>
          </p:spPr>
        </p:pic>
      </p:grpSp>
      <p:grpSp>
        <p:nvGrpSpPr>
          <p:cNvPr id="127" name="Group 126"/>
          <p:cNvGrpSpPr/>
          <p:nvPr/>
        </p:nvGrpSpPr>
        <p:grpSpPr>
          <a:xfrm>
            <a:off x="4880972" y="1920522"/>
            <a:ext cx="442846" cy="333959"/>
            <a:chOff x="7169922" y="4922986"/>
            <a:chExt cx="819524" cy="807646"/>
          </a:xfrm>
        </p:grpSpPr>
        <p:sp>
          <p:nvSpPr>
            <p:cNvPr id="128" name="AutoShape 117"/>
            <p:cNvSpPr>
              <a:spLocks noChangeArrowheads="1"/>
            </p:cNvSpPr>
            <p:nvPr/>
          </p:nvSpPr>
          <p:spPr bwMode="auto">
            <a:xfrm>
              <a:off x="7169922" y="5442281"/>
              <a:ext cx="589444" cy="288351"/>
            </a:xfrm>
            <a:prstGeom prst="can">
              <a:avLst>
                <a:gd name="adj" fmla="val 46356"/>
              </a:avLst>
            </a:prstGeom>
            <a:solidFill>
              <a:srgbClr val="C00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sp>
          <p:nvSpPr>
            <p:cNvPr id="129" name="AutoShape 118"/>
            <p:cNvSpPr>
              <a:spLocks noChangeArrowheads="1"/>
            </p:cNvSpPr>
            <p:nvPr/>
          </p:nvSpPr>
          <p:spPr bwMode="auto">
            <a:xfrm>
              <a:off x="7169922" y="5271071"/>
              <a:ext cx="589444" cy="288351"/>
            </a:xfrm>
            <a:prstGeom prst="can">
              <a:avLst>
                <a:gd name="adj" fmla="val 46356"/>
              </a:avLst>
            </a:prstGeom>
            <a:solidFill>
              <a:srgbClr val="C00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sp>
          <p:nvSpPr>
            <p:cNvPr id="130" name="AutoShape 119"/>
            <p:cNvSpPr>
              <a:spLocks noChangeArrowheads="1"/>
            </p:cNvSpPr>
            <p:nvPr/>
          </p:nvSpPr>
          <p:spPr bwMode="auto">
            <a:xfrm>
              <a:off x="7169922" y="5099863"/>
              <a:ext cx="589444" cy="288351"/>
            </a:xfrm>
            <a:prstGeom prst="can">
              <a:avLst>
                <a:gd name="adj" fmla="val 46356"/>
              </a:avLst>
            </a:prstGeom>
            <a:solidFill>
              <a:srgbClr val="C00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sp>
          <p:nvSpPr>
            <p:cNvPr id="131" name="AutoShape 120"/>
            <p:cNvSpPr>
              <a:spLocks noChangeArrowheads="1"/>
            </p:cNvSpPr>
            <p:nvPr/>
          </p:nvSpPr>
          <p:spPr bwMode="auto">
            <a:xfrm>
              <a:off x="7169922" y="4928655"/>
              <a:ext cx="589444" cy="288351"/>
            </a:xfrm>
            <a:prstGeom prst="can">
              <a:avLst>
                <a:gd name="adj" fmla="val 46356"/>
              </a:avLst>
            </a:prstGeom>
            <a:solidFill>
              <a:srgbClr val="C00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pic>
          <p:nvPicPr>
            <p:cNvPr id="133" name="Picture 68" descr="j0431579"/>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7518083" y="4922986"/>
              <a:ext cx="471363" cy="378405"/>
            </a:xfrm>
            <a:prstGeom prst="rect">
              <a:avLst/>
            </a:prstGeom>
            <a:noFill/>
            <a:ln w="9525">
              <a:noFill/>
              <a:miter lim="800000"/>
              <a:headEnd/>
              <a:tailEnd/>
            </a:ln>
          </p:spPr>
        </p:pic>
      </p:grpSp>
      <p:grpSp>
        <p:nvGrpSpPr>
          <p:cNvPr id="49" name="Group 48"/>
          <p:cNvGrpSpPr/>
          <p:nvPr/>
        </p:nvGrpSpPr>
        <p:grpSpPr>
          <a:xfrm>
            <a:off x="6032478" y="545016"/>
            <a:ext cx="2473710" cy="376488"/>
            <a:chOff x="5908289" y="663791"/>
            <a:chExt cx="2473710" cy="376488"/>
          </a:xfrm>
        </p:grpSpPr>
        <p:sp>
          <p:nvSpPr>
            <p:cNvPr id="9" name="Chevron 8"/>
            <p:cNvSpPr/>
            <p:nvPr/>
          </p:nvSpPr>
          <p:spPr>
            <a:xfrm>
              <a:off x="6104924" y="663791"/>
              <a:ext cx="2277075" cy="376488"/>
            </a:xfrm>
            <a:prstGeom prst="chevr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Calibri" panose="020F0502020204030204" pitchFamily="34" charset="0"/>
                <a:cs typeface="Calibri" panose="020F0502020204030204" pitchFamily="34" charset="0"/>
              </a:endParaRPr>
            </a:p>
          </p:txBody>
        </p:sp>
        <p:sp>
          <p:nvSpPr>
            <p:cNvPr id="15" name="Oval 14"/>
            <p:cNvSpPr/>
            <p:nvPr/>
          </p:nvSpPr>
          <p:spPr>
            <a:xfrm>
              <a:off x="5908289" y="677222"/>
              <a:ext cx="369100" cy="349626"/>
            </a:xfrm>
            <a:prstGeom prst="ellipse">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Calibri" panose="020F0502020204030204" pitchFamily="34" charset="0"/>
                  <a:cs typeface="Calibri" panose="020F0502020204030204" pitchFamily="34" charset="0"/>
                </a:rPr>
                <a:t>4</a:t>
              </a:r>
            </a:p>
          </p:txBody>
        </p:sp>
      </p:grpSp>
      <p:grpSp>
        <p:nvGrpSpPr>
          <p:cNvPr id="48" name="Group 47"/>
          <p:cNvGrpSpPr/>
          <p:nvPr/>
        </p:nvGrpSpPr>
        <p:grpSpPr>
          <a:xfrm>
            <a:off x="6045796" y="2555302"/>
            <a:ext cx="2473516" cy="376488"/>
            <a:chOff x="7283170" y="2924204"/>
            <a:chExt cx="2473516" cy="376488"/>
          </a:xfrm>
        </p:grpSpPr>
        <p:sp>
          <p:nvSpPr>
            <p:cNvPr id="10" name="Chevron 9"/>
            <p:cNvSpPr/>
            <p:nvPr/>
          </p:nvSpPr>
          <p:spPr>
            <a:xfrm>
              <a:off x="7479611" y="2924204"/>
              <a:ext cx="2277075" cy="376488"/>
            </a:xfrm>
            <a:prstGeom prst="chevron">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Calibri" panose="020F0502020204030204" pitchFamily="34" charset="0"/>
                <a:cs typeface="Calibri" panose="020F0502020204030204" pitchFamily="34" charset="0"/>
              </a:endParaRPr>
            </a:p>
          </p:txBody>
        </p:sp>
        <p:sp>
          <p:nvSpPr>
            <p:cNvPr id="16" name="Oval 15"/>
            <p:cNvSpPr/>
            <p:nvPr/>
          </p:nvSpPr>
          <p:spPr>
            <a:xfrm>
              <a:off x="7283170" y="2937635"/>
              <a:ext cx="369100" cy="349626"/>
            </a:xfrm>
            <a:prstGeom prst="ellipse">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Calibri" panose="020F0502020204030204" pitchFamily="34" charset="0"/>
                  <a:cs typeface="Calibri" panose="020F0502020204030204" pitchFamily="34" charset="0"/>
                </a:rPr>
                <a:t>5</a:t>
              </a:r>
            </a:p>
          </p:txBody>
        </p:sp>
      </p:grpSp>
      <p:sp>
        <p:nvSpPr>
          <p:cNvPr id="40" name="Rectangle 39"/>
          <p:cNvSpPr/>
          <p:nvPr/>
        </p:nvSpPr>
        <p:spPr>
          <a:xfrm>
            <a:off x="6728543" y="548596"/>
            <a:ext cx="1135246" cy="369332"/>
          </a:xfrm>
          <a:prstGeom prst="rect">
            <a:avLst/>
          </a:prstGeom>
        </p:spPr>
        <p:txBody>
          <a:bodyPr wrap="none" anchor="ctr">
            <a:spAutoFit/>
          </a:bodyPr>
          <a:lstStyle/>
          <a:p>
            <a:pPr algn="ctr"/>
            <a:r>
              <a:rPr lang="en-US" sz="900" dirty="0">
                <a:latin typeface="Calibri" panose="020F0502020204030204" pitchFamily="34" charset="0"/>
                <a:cs typeface="Calibri" panose="020F0502020204030204" pitchFamily="34" charset="0"/>
              </a:rPr>
              <a:t>Execute Regression </a:t>
            </a:r>
            <a:br>
              <a:rPr lang="en-US" sz="900" dirty="0">
                <a:latin typeface="Calibri" panose="020F0502020204030204" pitchFamily="34" charset="0"/>
                <a:cs typeface="Calibri" panose="020F0502020204030204" pitchFamily="34" charset="0"/>
              </a:rPr>
            </a:br>
            <a:r>
              <a:rPr lang="en-US" sz="900" dirty="0">
                <a:latin typeface="Calibri" panose="020F0502020204030204" pitchFamily="34" charset="0"/>
                <a:cs typeface="Calibri" panose="020F0502020204030204" pitchFamily="34" charset="0"/>
              </a:rPr>
              <a:t>Test Suite</a:t>
            </a:r>
          </a:p>
        </p:txBody>
      </p:sp>
      <p:sp>
        <p:nvSpPr>
          <p:cNvPr id="41" name="Rectangle 40"/>
          <p:cNvSpPr/>
          <p:nvPr/>
        </p:nvSpPr>
        <p:spPr>
          <a:xfrm>
            <a:off x="6295601" y="2499742"/>
            <a:ext cx="2011680" cy="369332"/>
          </a:xfrm>
          <a:prstGeom prst="rect">
            <a:avLst/>
          </a:prstGeom>
        </p:spPr>
        <p:txBody>
          <a:bodyPr anchor="ctr">
            <a:spAutoFit/>
          </a:bodyPr>
          <a:lstStyle/>
          <a:p>
            <a:pPr algn="ctr"/>
            <a:r>
              <a:rPr lang="en-US" sz="900" dirty="0">
                <a:latin typeface="Calibri" panose="020F0502020204030204" pitchFamily="34" charset="0"/>
                <a:cs typeface="Calibri" panose="020F0502020204030204" pitchFamily="34" charset="0"/>
              </a:rPr>
              <a:t>Regression Test Suite Optimization &amp; Maintenance</a:t>
            </a:r>
          </a:p>
        </p:txBody>
      </p:sp>
      <p:sp>
        <p:nvSpPr>
          <p:cNvPr id="136" name="Text Box 8"/>
          <p:cNvSpPr txBox="1">
            <a:spLocks noChangeArrowheads="1"/>
          </p:cNvSpPr>
          <p:nvPr/>
        </p:nvSpPr>
        <p:spPr bwMode="auto">
          <a:xfrm>
            <a:off x="6450345" y="1009840"/>
            <a:ext cx="1691640" cy="470568"/>
          </a:xfrm>
          <a:prstGeom prst="rect">
            <a:avLst/>
          </a:prstGeom>
          <a:solidFill>
            <a:schemeClr val="bg1">
              <a:lumMod val="9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171450" indent="-171450">
              <a:buFont typeface="Arial" panose="020B0604020202020204" pitchFamily="34" charset="0"/>
              <a:buChar char="•"/>
              <a:defRPr sz="1000" b="1" u="none">
                <a:solidFill>
                  <a:prstClr val="black"/>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900" b="0" dirty="0">
                <a:latin typeface="Calibri" panose="020F0502020204030204" pitchFamily="34" charset="0"/>
                <a:cs typeface="Calibri" panose="020F0502020204030204" pitchFamily="34" charset="0"/>
              </a:rPr>
              <a:t>Execute test case</a:t>
            </a:r>
          </a:p>
          <a:p>
            <a:r>
              <a:rPr lang="en-US" sz="900" b="0" dirty="0">
                <a:latin typeface="Calibri" panose="020F0502020204030204" pitchFamily="34" charset="0"/>
                <a:cs typeface="Calibri" panose="020F0502020204030204" pitchFamily="34" charset="0"/>
              </a:rPr>
              <a:t>Record results</a:t>
            </a:r>
          </a:p>
          <a:p>
            <a:r>
              <a:rPr lang="en-US" sz="900" b="0" dirty="0">
                <a:latin typeface="Calibri" panose="020F0502020204030204" pitchFamily="34" charset="0"/>
                <a:cs typeface="Calibri" panose="020F0502020204030204" pitchFamily="34" charset="0"/>
              </a:rPr>
              <a:t>Analyze defect data</a:t>
            </a:r>
          </a:p>
        </p:txBody>
      </p:sp>
      <p:sp>
        <p:nvSpPr>
          <p:cNvPr id="137" name="TextBox 136"/>
          <p:cNvSpPr txBox="1"/>
          <p:nvPr/>
        </p:nvSpPr>
        <p:spPr>
          <a:xfrm>
            <a:off x="6485896" y="1938267"/>
            <a:ext cx="1711932" cy="230832"/>
          </a:xfrm>
          <a:prstGeom prst="rect">
            <a:avLst/>
          </a:prstGeom>
          <a:noFill/>
        </p:spPr>
        <p:txBody>
          <a:bodyPr wrap="square" rtlCol="0" anchor="ctr">
            <a:spAutoFit/>
          </a:bodyPr>
          <a:lstStyle/>
          <a:p>
            <a:pPr algn="ctr"/>
            <a:r>
              <a:rPr lang="en-US" sz="900" dirty="0">
                <a:latin typeface="Calibri" panose="020F0502020204030204" pitchFamily="34" charset="0"/>
                <a:cs typeface="Calibri" panose="020F0502020204030204" pitchFamily="34" charset="0"/>
              </a:rPr>
              <a:t>Master Regression Test Suite</a:t>
            </a:r>
          </a:p>
        </p:txBody>
      </p:sp>
      <p:grpSp>
        <p:nvGrpSpPr>
          <p:cNvPr id="138" name="Group 137"/>
          <p:cNvGrpSpPr/>
          <p:nvPr/>
        </p:nvGrpSpPr>
        <p:grpSpPr>
          <a:xfrm>
            <a:off x="7105705" y="1615896"/>
            <a:ext cx="442846" cy="337599"/>
            <a:chOff x="7169922" y="4922986"/>
            <a:chExt cx="819524" cy="816449"/>
          </a:xfrm>
        </p:grpSpPr>
        <p:sp>
          <p:nvSpPr>
            <p:cNvPr id="139" name="AutoShape 117"/>
            <p:cNvSpPr>
              <a:spLocks noChangeArrowheads="1"/>
            </p:cNvSpPr>
            <p:nvPr/>
          </p:nvSpPr>
          <p:spPr bwMode="auto">
            <a:xfrm>
              <a:off x="7169922" y="5442281"/>
              <a:ext cx="589444" cy="288351"/>
            </a:xfrm>
            <a:prstGeom prst="can">
              <a:avLst>
                <a:gd name="adj" fmla="val 46356"/>
              </a:avLst>
            </a:prstGeom>
            <a:solidFill>
              <a:srgbClr val="FFC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sp>
          <p:nvSpPr>
            <p:cNvPr id="140" name="AutoShape 118"/>
            <p:cNvSpPr>
              <a:spLocks noChangeArrowheads="1"/>
            </p:cNvSpPr>
            <p:nvPr/>
          </p:nvSpPr>
          <p:spPr bwMode="auto">
            <a:xfrm>
              <a:off x="7169922" y="5271071"/>
              <a:ext cx="589444" cy="288351"/>
            </a:xfrm>
            <a:prstGeom prst="can">
              <a:avLst>
                <a:gd name="adj" fmla="val 46356"/>
              </a:avLst>
            </a:prstGeom>
            <a:solidFill>
              <a:srgbClr val="FFC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sp>
          <p:nvSpPr>
            <p:cNvPr id="141" name="AutoShape 119"/>
            <p:cNvSpPr>
              <a:spLocks noChangeArrowheads="1"/>
            </p:cNvSpPr>
            <p:nvPr/>
          </p:nvSpPr>
          <p:spPr bwMode="auto">
            <a:xfrm>
              <a:off x="7169922" y="5099863"/>
              <a:ext cx="589444" cy="288351"/>
            </a:xfrm>
            <a:prstGeom prst="can">
              <a:avLst>
                <a:gd name="adj" fmla="val 46356"/>
              </a:avLst>
            </a:prstGeom>
            <a:solidFill>
              <a:srgbClr val="C00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sp>
          <p:nvSpPr>
            <p:cNvPr id="142" name="AutoShape 120"/>
            <p:cNvSpPr>
              <a:spLocks noChangeArrowheads="1"/>
            </p:cNvSpPr>
            <p:nvPr/>
          </p:nvSpPr>
          <p:spPr bwMode="auto">
            <a:xfrm>
              <a:off x="7169922" y="4928655"/>
              <a:ext cx="589444" cy="288351"/>
            </a:xfrm>
            <a:prstGeom prst="can">
              <a:avLst>
                <a:gd name="adj" fmla="val 46356"/>
              </a:avLst>
            </a:prstGeom>
            <a:solidFill>
              <a:srgbClr val="C00000"/>
            </a:solidFill>
            <a:ln w="9525">
              <a:solidFill>
                <a:schemeClr val="bg1"/>
              </a:solidFill>
              <a:round/>
              <a:headEnd/>
              <a:tailEnd/>
            </a:ln>
            <a:effectLst/>
          </p:spPr>
          <p:txBody>
            <a:bodyPr anchor="ctr" anchorCtr="1"/>
            <a:lstStyle/>
            <a:p>
              <a:pPr eaLnBrk="0" hangingPunct="0">
                <a:defRPr/>
              </a:pPr>
              <a:endParaRPr lang="en-US" sz="825" dirty="0">
                <a:latin typeface="Calibri" panose="020F0502020204030204" pitchFamily="34" charset="0"/>
                <a:cs typeface="Calibri" panose="020F0502020204030204" pitchFamily="34" charset="0"/>
              </a:endParaRPr>
            </a:p>
          </p:txBody>
        </p:sp>
        <p:pic>
          <p:nvPicPr>
            <p:cNvPr id="143" name="Picture 10" descr="j0432614"/>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7628756" y="5432288"/>
              <a:ext cx="264144" cy="307147"/>
            </a:xfrm>
            <a:prstGeom prst="rect">
              <a:avLst/>
            </a:prstGeom>
            <a:noFill/>
            <a:ln w="9525">
              <a:noFill/>
              <a:miter lim="800000"/>
              <a:headEnd/>
              <a:tailEnd/>
            </a:ln>
          </p:spPr>
        </p:pic>
        <p:pic>
          <p:nvPicPr>
            <p:cNvPr id="144" name="Picture 68" descr="j0431579"/>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7518083" y="4922986"/>
              <a:ext cx="471363" cy="378405"/>
            </a:xfrm>
            <a:prstGeom prst="rect">
              <a:avLst/>
            </a:prstGeom>
            <a:noFill/>
            <a:ln w="9525">
              <a:noFill/>
              <a:miter lim="800000"/>
              <a:headEnd/>
              <a:tailEnd/>
            </a:ln>
          </p:spPr>
        </p:pic>
      </p:grpSp>
      <p:sp>
        <p:nvSpPr>
          <p:cNvPr id="145" name="Freeform 76"/>
          <p:cNvSpPr>
            <a:spLocks/>
          </p:cNvSpPr>
          <p:nvPr/>
        </p:nvSpPr>
        <p:spPr bwMode="auto">
          <a:xfrm>
            <a:off x="6950884" y="1575640"/>
            <a:ext cx="122237" cy="276999"/>
          </a:xfrm>
          <a:custGeom>
            <a:avLst/>
            <a:gdLst>
              <a:gd name="T0" fmla="*/ 2147483647 w 82"/>
              <a:gd name="T1" fmla="*/ 0 h 308"/>
              <a:gd name="T2" fmla="*/ 2147483647 w 82"/>
              <a:gd name="T3" fmla="*/ 2147483647 h 308"/>
              <a:gd name="T4" fmla="*/ 2147483647 w 82"/>
              <a:gd name="T5" fmla="*/ 2147483647 h 308"/>
              <a:gd name="T6" fmla="*/ 0 60000 65536"/>
              <a:gd name="T7" fmla="*/ 0 60000 65536"/>
              <a:gd name="T8" fmla="*/ 0 60000 65536"/>
              <a:gd name="T9" fmla="*/ 0 w 82"/>
              <a:gd name="T10" fmla="*/ 0 h 308"/>
              <a:gd name="T11" fmla="*/ 82 w 82"/>
              <a:gd name="T12" fmla="*/ 308 h 308"/>
            </a:gdLst>
            <a:ahLst/>
            <a:cxnLst>
              <a:cxn ang="T6">
                <a:pos x="T0" y="T1"/>
              </a:cxn>
              <a:cxn ang="T7">
                <a:pos x="T2" y="T3"/>
              </a:cxn>
              <a:cxn ang="T8">
                <a:pos x="T4" y="T5"/>
              </a:cxn>
            </a:cxnLst>
            <a:rect l="T9" t="T10" r="T11" b="T12"/>
            <a:pathLst>
              <a:path w="82" h="308">
                <a:moveTo>
                  <a:pt x="82" y="0"/>
                </a:moveTo>
                <a:cubicBezTo>
                  <a:pt x="50" y="35"/>
                  <a:pt x="18" y="71"/>
                  <a:pt x="9" y="122"/>
                </a:cubicBezTo>
                <a:cubicBezTo>
                  <a:pt x="0" y="173"/>
                  <a:pt x="21" y="278"/>
                  <a:pt x="26" y="308"/>
                </a:cubicBezTo>
              </a:path>
            </a:pathLst>
          </a:custGeom>
          <a:ln>
            <a:headEnd/>
            <a:tailEnd type="triangle" w="med" len="med"/>
          </a:ln>
        </p:spPr>
        <p:style>
          <a:lnRef idx="2">
            <a:schemeClr val="accent6"/>
          </a:lnRef>
          <a:fillRef idx="0">
            <a:schemeClr val="accent6"/>
          </a:fillRef>
          <a:effectRef idx="1">
            <a:schemeClr val="accent6"/>
          </a:effectRef>
          <a:fontRef idx="minor">
            <a:schemeClr val="tx1"/>
          </a:fontRef>
        </p:style>
        <p:txBody>
          <a:bodyPr wrap="square" anchor="ctr">
            <a:spAutoFit/>
          </a:bodyP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sp>
        <p:nvSpPr>
          <p:cNvPr id="146" name="Freeform 80"/>
          <p:cNvSpPr>
            <a:spLocks/>
          </p:cNvSpPr>
          <p:nvPr/>
        </p:nvSpPr>
        <p:spPr bwMode="auto">
          <a:xfrm>
            <a:off x="7531391" y="1567341"/>
            <a:ext cx="100013" cy="276999"/>
          </a:xfrm>
          <a:custGeom>
            <a:avLst/>
            <a:gdLst>
              <a:gd name="T0" fmla="*/ 2147483647 w 49"/>
              <a:gd name="T1" fmla="*/ 2147483647 h 320"/>
              <a:gd name="T2" fmla="*/ 2147483647 w 49"/>
              <a:gd name="T3" fmla="*/ 2147483647 h 320"/>
              <a:gd name="T4" fmla="*/ 0 w 49"/>
              <a:gd name="T5" fmla="*/ 0 h 320"/>
              <a:gd name="T6" fmla="*/ 0 60000 65536"/>
              <a:gd name="T7" fmla="*/ 0 60000 65536"/>
              <a:gd name="T8" fmla="*/ 0 60000 65536"/>
              <a:gd name="T9" fmla="*/ 0 w 49"/>
              <a:gd name="T10" fmla="*/ 0 h 320"/>
              <a:gd name="T11" fmla="*/ 49 w 49"/>
              <a:gd name="T12" fmla="*/ 320 h 320"/>
            </a:gdLst>
            <a:ahLst/>
            <a:cxnLst>
              <a:cxn ang="T6">
                <a:pos x="T0" y="T1"/>
              </a:cxn>
              <a:cxn ang="T7">
                <a:pos x="T2" y="T3"/>
              </a:cxn>
              <a:cxn ang="T8">
                <a:pos x="T4" y="T5"/>
              </a:cxn>
            </a:cxnLst>
            <a:rect l="T9" t="T10" r="T11" b="T12"/>
            <a:pathLst>
              <a:path w="49" h="320">
                <a:moveTo>
                  <a:pt x="19" y="320"/>
                </a:moveTo>
                <a:cubicBezTo>
                  <a:pt x="34" y="259"/>
                  <a:pt x="49" y="199"/>
                  <a:pt x="46" y="146"/>
                </a:cubicBezTo>
                <a:cubicBezTo>
                  <a:pt x="43" y="93"/>
                  <a:pt x="8" y="24"/>
                  <a:pt x="0" y="0"/>
                </a:cubicBezTo>
              </a:path>
            </a:pathLst>
          </a:custGeom>
          <a:ln>
            <a:headEnd/>
            <a:tailEnd type="triangle" w="med" len="med"/>
          </a:ln>
        </p:spPr>
        <p:style>
          <a:lnRef idx="2">
            <a:schemeClr val="accent6"/>
          </a:lnRef>
          <a:fillRef idx="0">
            <a:schemeClr val="accent6"/>
          </a:fillRef>
          <a:effectRef idx="1">
            <a:schemeClr val="accent6"/>
          </a:effectRef>
          <a:fontRef idx="minor">
            <a:schemeClr val="tx1"/>
          </a:fontRef>
        </p:style>
        <p:txBody>
          <a:bodyPr wrap="square" anchor="ctr">
            <a:spAutoFit/>
          </a:bodyP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grpSp>
        <p:nvGrpSpPr>
          <p:cNvPr id="147" name="Group 146"/>
          <p:cNvGrpSpPr/>
          <p:nvPr/>
        </p:nvGrpSpPr>
        <p:grpSpPr>
          <a:xfrm>
            <a:off x="6032681" y="3003798"/>
            <a:ext cx="1097280" cy="633413"/>
            <a:chOff x="450325" y="3368064"/>
            <a:chExt cx="1226084" cy="633413"/>
          </a:xfrm>
          <a:solidFill>
            <a:schemeClr val="bg1">
              <a:lumMod val="95000"/>
            </a:schemeClr>
          </a:solidFill>
        </p:grpSpPr>
        <p:sp>
          <p:nvSpPr>
            <p:cNvPr id="148" name="AutoShape 13"/>
            <p:cNvSpPr>
              <a:spLocks noChangeArrowheads="1"/>
            </p:cNvSpPr>
            <p:nvPr/>
          </p:nvSpPr>
          <p:spPr bwMode="auto">
            <a:xfrm>
              <a:off x="450325" y="3368064"/>
              <a:ext cx="1129093" cy="633413"/>
            </a:xfrm>
            <a:prstGeom prst="flowChartMultidocument">
              <a:avLst/>
            </a:prstGeom>
            <a:grpFill/>
            <a:ln w="9525">
              <a:solidFill>
                <a:srgbClr val="FFFFFF"/>
              </a:solidFill>
              <a:miter lim="800000"/>
              <a:headEnd/>
              <a:tailEnd/>
            </a:ln>
            <a:effectLst>
              <a:prstShdw prst="shdw13" dist="53882" dir="13500000">
                <a:srgbClr val="FFFFFF">
                  <a:alpha val="50000"/>
                </a:srgbClr>
              </a:prstShdw>
            </a:effectLst>
          </p:spPr>
          <p:txBody>
            <a:bodyPr wrap="none" anchor="ct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sp>
          <p:nvSpPr>
            <p:cNvPr id="149" name="Text Box 14"/>
            <p:cNvSpPr txBox="1">
              <a:spLocks noChangeArrowheads="1"/>
            </p:cNvSpPr>
            <p:nvPr/>
          </p:nvSpPr>
          <p:spPr bwMode="auto">
            <a:xfrm>
              <a:off x="535612" y="3489437"/>
              <a:ext cx="1140797" cy="415498"/>
            </a:xfrm>
            <a:prstGeom prst="rect">
              <a:avLst/>
            </a:prstGeom>
            <a:grpFill/>
            <a:ln w="9525">
              <a:noFill/>
              <a:miter lim="800000"/>
              <a:headEnd/>
              <a:tailEnd/>
            </a:ln>
            <a:effectLst/>
          </p:spPr>
          <p:txBody>
            <a:bodyPr wrap="square" lIns="0" rIns="0">
              <a:spAutoFit/>
            </a:bodyPr>
            <a:lstStyle/>
            <a:p>
              <a:pPr fontAlgn="auto">
                <a:spcBef>
                  <a:spcPct val="50000"/>
                </a:spcBef>
                <a:spcAft>
                  <a:spcPts val="0"/>
                </a:spcAft>
                <a:defRPr/>
              </a:pPr>
              <a:r>
                <a:rPr lang="en-US" sz="1050" kern="0" dirty="0">
                  <a:solidFill>
                    <a:sysClr val="windowText" lastClr="000000"/>
                  </a:solidFill>
                  <a:latin typeface="Calibri" panose="020F0502020204030204" pitchFamily="34" charset="0"/>
                  <a:cs typeface="Calibri" panose="020F0502020204030204" pitchFamily="34" charset="0"/>
                </a:rPr>
                <a:t>Requirements / Defect Fixes</a:t>
              </a:r>
            </a:p>
          </p:txBody>
        </p:sp>
      </p:grpSp>
      <p:grpSp>
        <p:nvGrpSpPr>
          <p:cNvPr id="150" name="Group 149"/>
          <p:cNvGrpSpPr/>
          <p:nvPr/>
        </p:nvGrpSpPr>
        <p:grpSpPr>
          <a:xfrm>
            <a:off x="7362717" y="3003798"/>
            <a:ext cx="1097280" cy="633413"/>
            <a:chOff x="450325" y="3368064"/>
            <a:chExt cx="1129093" cy="633413"/>
          </a:xfrm>
          <a:solidFill>
            <a:schemeClr val="bg1">
              <a:lumMod val="95000"/>
            </a:schemeClr>
          </a:solidFill>
        </p:grpSpPr>
        <p:sp>
          <p:nvSpPr>
            <p:cNvPr id="151" name="AutoShape 13"/>
            <p:cNvSpPr>
              <a:spLocks noChangeArrowheads="1"/>
            </p:cNvSpPr>
            <p:nvPr/>
          </p:nvSpPr>
          <p:spPr bwMode="auto">
            <a:xfrm>
              <a:off x="450325" y="3368064"/>
              <a:ext cx="1129093" cy="633413"/>
            </a:xfrm>
            <a:prstGeom prst="flowChartMultidocument">
              <a:avLst/>
            </a:prstGeom>
            <a:grpFill/>
            <a:ln w="9525">
              <a:solidFill>
                <a:srgbClr val="FFFFFF"/>
              </a:solidFill>
              <a:miter lim="800000"/>
              <a:headEnd/>
              <a:tailEnd/>
            </a:ln>
            <a:effectLst>
              <a:prstShdw prst="shdw13" dist="53882" dir="13500000">
                <a:srgbClr val="FFFFFF">
                  <a:alpha val="50000"/>
                </a:srgbClr>
              </a:prstShdw>
            </a:effectLst>
          </p:spPr>
          <p:txBody>
            <a:bodyPr wrap="none" anchor="ct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sp>
          <p:nvSpPr>
            <p:cNvPr id="152" name="Text Box 14"/>
            <p:cNvSpPr txBox="1">
              <a:spLocks noChangeArrowheads="1"/>
            </p:cNvSpPr>
            <p:nvPr/>
          </p:nvSpPr>
          <p:spPr bwMode="auto">
            <a:xfrm>
              <a:off x="535612" y="3489436"/>
              <a:ext cx="877557" cy="415498"/>
            </a:xfrm>
            <a:prstGeom prst="rect">
              <a:avLst/>
            </a:prstGeom>
            <a:grpFill/>
            <a:ln w="9525">
              <a:noFill/>
              <a:miter lim="800000"/>
              <a:headEnd/>
              <a:tailEnd/>
            </a:ln>
            <a:effectLst/>
          </p:spPr>
          <p:txBody>
            <a:bodyPr wrap="square" lIns="0" rIns="0">
              <a:spAutoFit/>
            </a:bodyPr>
            <a:lstStyle/>
            <a:p>
              <a:pPr fontAlgn="auto">
                <a:spcBef>
                  <a:spcPct val="50000"/>
                </a:spcBef>
                <a:spcAft>
                  <a:spcPts val="0"/>
                </a:spcAft>
                <a:defRPr/>
              </a:pPr>
              <a:r>
                <a:rPr lang="en-US" sz="1050" kern="0" dirty="0">
                  <a:solidFill>
                    <a:sysClr val="windowText" lastClr="000000"/>
                  </a:solidFill>
                  <a:latin typeface="Calibri" panose="020F0502020204030204" pitchFamily="34" charset="0"/>
                  <a:cs typeface="Calibri" panose="020F0502020204030204" pitchFamily="34" charset="0"/>
                </a:rPr>
                <a:t>Risk Based Testing</a:t>
              </a:r>
            </a:p>
          </p:txBody>
        </p:sp>
      </p:grpSp>
      <p:sp>
        <p:nvSpPr>
          <p:cNvPr id="155" name="Text Box 8"/>
          <p:cNvSpPr txBox="1">
            <a:spLocks noChangeArrowheads="1"/>
          </p:cNvSpPr>
          <p:nvPr/>
        </p:nvSpPr>
        <p:spPr bwMode="auto">
          <a:xfrm>
            <a:off x="6083510" y="3698989"/>
            <a:ext cx="1241032" cy="548640"/>
          </a:xfrm>
          <a:prstGeom prst="rect">
            <a:avLst/>
          </a:prstGeom>
          <a:solidFill>
            <a:schemeClr val="bg1">
              <a:lumMod val="9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just">
              <a:defRPr sz="1000" b="1" u="sng">
                <a:solidFill>
                  <a:prstClr val="black"/>
                </a:solidFill>
              </a:defRPr>
            </a:lvl1pPr>
          </a:lstStyle>
          <a:p>
            <a:pPr algn="ctr"/>
            <a:r>
              <a:rPr lang="en-US" sz="800" u="none" dirty="0">
                <a:latin typeface="Calibri" panose="020F0502020204030204" pitchFamily="34" charset="0"/>
                <a:cs typeface="Calibri" panose="020F0502020204030204" pitchFamily="34" charset="0"/>
              </a:rPr>
              <a:t>Perform test impact analysis based on test requirements</a:t>
            </a:r>
          </a:p>
        </p:txBody>
      </p:sp>
      <p:sp>
        <p:nvSpPr>
          <p:cNvPr id="158" name="Text Box 8"/>
          <p:cNvSpPr txBox="1">
            <a:spLocks noChangeArrowheads="1"/>
          </p:cNvSpPr>
          <p:nvPr/>
        </p:nvSpPr>
        <p:spPr bwMode="auto">
          <a:xfrm>
            <a:off x="7449956" y="3698989"/>
            <a:ext cx="1242443" cy="548640"/>
          </a:xfrm>
          <a:prstGeom prst="rect">
            <a:avLst/>
          </a:prstGeom>
          <a:solidFill>
            <a:schemeClr val="bg1">
              <a:lumMod val="95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just">
              <a:defRPr sz="1000" b="1" u="sng">
                <a:solidFill>
                  <a:prstClr val="black"/>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800" u="none" dirty="0">
                <a:latin typeface="Calibri" panose="020F0502020204030204" pitchFamily="34" charset="0"/>
                <a:cs typeface="Calibri" panose="020F0502020204030204" pitchFamily="34" charset="0"/>
              </a:rPr>
              <a:t>Prioritize regression test cases</a:t>
            </a:r>
          </a:p>
        </p:txBody>
      </p:sp>
      <p:cxnSp>
        <p:nvCxnSpPr>
          <p:cNvPr id="161" name="Elbow Connector 160"/>
          <p:cNvCxnSpPr/>
          <p:nvPr/>
        </p:nvCxnSpPr>
        <p:spPr>
          <a:xfrm flipV="1">
            <a:off x="5698783" y="733260"/>
            <a:ext cx="272944" cy="3498816"/>
          </a:xfrm>
          <a:prstGeom prst="bentConnector3">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7341862" y="2139702"/>
            <a:ext cx="3600" cy="428192"/>
          </a:xfrm>
          <a:prstGeom prst="straightConnector1">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Freeform 71"/>
          <p:cNvSpPr>
            <a:spLocks/>
          </p:cNvSpPr>
          <p:nvPr/>
        </p:nvSpPr>
        <p:spPr bwMode="auto">
          <a:xfrm>
            <a:off x="7942589" y="3481843"/>
            <a:ext cx="128588" cy="276999"/>
          </a:xfrm>
          <a:custGeom>
            <a:avLst/>
            <a:gdLst>
              <a:gd name="T0" fmla="*/ 2147483647 w 82"/>
              <a:gd name="T1" fmla="*/ 0 h 308"/>
              <a:gd name="T2" fmla="*/ 2147483647 w 82"/>
              <a:gd name="T3" fmla="*/ 2147483647 h 308"/>
              <a:gd name="T4" fmla="*/ 2147483647 w 82"/>
              <a:gd name="T5" fmla="*/ 2147483647 h 308"/>
              <a:gd name="T6" fmla="*/ 0 60000 65536"/>
              <a:gd name="T7" fmla="*/ 0 60000 65536"/>
              <a:gd name="T8" fmla="*/ 0 60000 65536"/>
              <a:gd name="T9" fmla="*/ 0 w 82"/>
              <a:gd name="T10" fmla="*/ 0 h 308"/>
              <a:gd name="T11" fmla="*/ 82 w 82"/>
              <a:gd name="T12" fmla="*/ 308 h 308"/>
            </a:gdLst>
            <a:ahLst/>
            <a:cxnLst>
              <a:cxn ang="T6">
                <a:pos x="T0" y="T1"/>
              </a:cxn>
              <a:cxn ang="T7">
                <a:pos x="T2" y="T3"/>
              </a:cxn>
              <a:cxn ang="T8">
                <a:pos x="T4" y="T5"/>
              </a:cxn>
            </a:cxnLst>
            <a:rect l="T9" t="T10" r="T11" b="T12"/>
            <a:pathLst>
              <a:path w="82" h="308">
                <a:moveTo>
                  <a:pt x="82" y="0"/>
                </a:moveTo>
                <a:cubicBezTo>
                  <a:pt x="50" y="35"/>
                  <a:pt x="18" y="71"/>
                  <a:pt x="9" y="122"/>
                </a:cubicBezTo>
                <a:cubicBezTo>
                  <a:pt x="0" y="173"/>
                  <a:pt x="21" y="278"/>
                  <a:pt x="26" y="308"/>
                </a:cubicBezTo>
              </a:path>
            </a:pathLst>
          </a:custGeom>
          <a:ln>
            <a:headEnd/>
            <a:tailEnd type="triangle" w="med" len="med"/>
          </a:ln>
        </p:spPr>
        <p:style>
          <a:lnRef idx="2">
            <a:schemeClr val="accent6"/>
          </a:lnRef>
          <a:fillRef idx="0">
            <a:schemeClr val="accent6"/>
          </a:fillRef>
          <a:effectRef idx="1">
            <a:schemeClr val="accent6"/>
          </a:effectRef>
          <a:fontRef idx="minor">
            <a:schemeClr val="tx1"/>
          </a:fontRef>
        </p:style>
        <p:txBody>
          <a:bodyPr anchor="ctr">
            <a:spAutoFit/>
          </a:bodyP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sp>
        <p:nvSpPr>
          <p:cNvPr id="167" name="Freeform 71"/>
          <p:cNvSpPr>
            <a:spLocks/>
          </p:cNvSpPr>
          <p:nvPr/>
        </p:nvSpPr>
        <p:spPr bwMode="auto">
          <a:xfrm>
            <a:off x="6490728" y="3481843"/>
            <a:ext cx="128588" cy="276999"/>
          </a:xfrm>
          <a:custGeom>
            <a:avLst/>
            <a:gdLst>
              <a:gd name="T0" fmla="*/ 2147483647 w 82"/>
              <a:gd name="T1" fmla="*/ 0 h 308"/>
              <a:gd name="T2" fmla="*/ 2147483647 w 82"/>
              <a:gd name="T3" fmla="*/ 2147483647 h 308"/>
              <a:gd name="T4" fmla="*/ 2147483647 w 82"/>
              <a:gd name="T5" fmla="*/ 2147483647 h 308"/>
              <a:gd name="T6" fmla="*/ 0 60000 65536"/>
              <a:gd name="T7" fmla="*/ 0 60000 65536"/>
              <a:gd name="T8" fmla="*/ 0 60000 65536"/>
              <a:gd name="T9" fmla="*/ 0 w 82"/>
              <a:gd name="T10" fmla="*/ 0 h 308"/>
              <a:gd name="T11" fmla="*/ 82 w 82"/>
              <a:gd name="T12" fmla="*/ 308 h 308"/>
            </a:gdLst>
            <a:ahLst/>
            <a:cxnLst>
              <a:cxn ang="T6">
                <a:pos x="T0" y="T1"/>
              </a:cxn>
              <a:cxn ang="T7">
                <a:pos x="T2" y="T3"/>
              </a:cxn>
              <a:cxn ang="T8">
                <a:pos x="T4" y="T5"/>
              </a:cxn>
            </a:cxnLst>
            <a:rect l="T9" t="T10" r="T11" b="T12"/>
            <a:pathLst>
              <a:path w="82" h="308">
                <a:moveTo>
                  <a:pt x="82" y="0"/>
                </a:moveTo>
                <a:cubicBezTo>
                  <a:pt x="50" y="35"/>
                  <a:pt x="18" y="71"/>
                  <a:pt x="9" y="122"/>
                </a:cubicBezTo>
                <a:cubicBezTo>
                  <a:pt x="0" y="173"/>
                  <a:pt x="21" y="278"/>
                  <a:pt x="26" y="308"/>
                </a:cubicBezTo>
              </a:path>
            </a:pathLst>
          </a:custGeom>
          <a:ln>
            <a:headEnd/>
            <a:tailEnd type="triangle" w="med" len="med"/>
          </a:ln>
        </p:spPr>
        <p:style>
          <a:lnRef idx="2">
            <a:schemeClr val="accent6"/>
          </a:lnRef>
          <a:fillRef idx="0">
            <a:schemeClr val="accent6"/>
          </a:fillRef>
          <a:effectRef idx="1">
            <a:schemeClr val="accent6"/>
          </a:effectRef>
          <a:fontRef idx="minor">
            <a:schemeClr val="tx1"/>
          </a:fontRef>
        </p:style>
        <p:txBody>
          <a:bodyPr anchor="ctr">
            <a:spAutoFit/>
          </a:bodyPr>
          <a:lstStyle/>
          <a:p>
            <a:pPr fontAlgn="auto">
              <a:spcBef>
                <a:spcPts val="0"/>
              </a:spcBef>
              <a:spcAft>
                <a:spcPts val="0"/>
              </a:spcAft>
              <a:defRPr/>
            </a:pPr>
            <a:endParaRPr lang="en-US" sz="1200" kern="0">
              <a:solidFill>
                <a:sysClr val="windowText" lastClr="000000"/>
              </a:solidFill>
              <a:latin typeface="Calibri" panose="020F0502020204030204" pitchFamily="34" charset="0"/>
              <a:cs typeface="Calibri" panose="020F0502020204030204" pitchFamily="34" charset="0"/>
            </a:endParaRPr>
          </a:p>
        </p:txBody>
      </p:sp>
      <p:sp>
        <p:nvSpPr>
          <p:cNvPr id="19" name="TextBox 18"/>
          <p:cNvSpPr txBox="1"/>
          <p:nvPr/>
        </p:nvSpPr>
        <p:spPr bwMode="auto">
          <a:xfrm>
            <a:off x="144016" y="4324608"/>
            <a:ext cx="8820472" cy="507831"/>
          </a:xfrm>
          <a:prstGeom prst="rect">
            <a:avLst/>
          </a:prstGeom>
          <a:noFill/>
          <a:ln w="9525">
            <a:noFill/>
            <a:miter lim="800000"/>
            <a:headEnd/>
            <a:tailEnd/>
          </a:ln>
        </p:spPr>
        <p:txBody>
          <a:bodyPr wrap="square" rtlCol="0">
            <a:prstTxWarp prst="textNoShape">
              <a:avLst/>
            </a:prstTxWarp>
            <a:spAutoFit/>
          </a:bodyPr>
          <a:lstStyle/>
          <a:p>
            <a:pPr marL="171450" indent="-171450" eaLnBrk="0" hangingPunct="0">
              <a:buFont typeface="Arial" panose="020B0604020202020204" pitchFamily="34" charset="0"/>
              <a:buChar char="•"/>
            </a:pPr>
            <a:r>
              <a:rPr lang="en-US" sz="900" b="0" dirty="0">
                <a:latin typeface="Calibri" panose="020F0502020204030204" pitchFamily="34" charset="0"/>
                <a:cs typeface="Calibri" panose="020F0502020204030204" pitchFamily="34" charset="0"/>
              </a:rPr>
              <a:t>The above regression automation test approach would be conducted for all phases (ph1 – ph3)</a:t>
            </a:r>
          </a:p>
          <a:p>
            <a:pPr marL="171450" indent="-171450" eaLnBrk="0" hangingPunct="0">
              <a:buFont typeface="Arial" panose="020B0604020202020204" pitchFamily="34" charset="0"/>
              <a:buChar char="•"/>
            </a:pPr>
            <a:r>
              <a:rPr lang="en-US" sz="900" b="0" dirty="0">
                <a:latin typeface="Calibri" panose="020F0502020204030204" pitchFamily="34" charset="0"/>
                <a:cs typeface="Calibri" panose="020F0502020204030204" pitchFamily="34" charset="0"/>
              </a:rPr>
              <a:t>Around 60% of the functional scenarios would be considered for regression and approx. 40% of the regression scenarios would be automated</a:t>
            </a:r>
          </a:p>
          <a:p>
            <a:pPr marL="171450" indent="-171450" eaLnBrk="0" hangingPunct="0">
              <a:buFont typeface="Arial" panose="020B0604020202020204" pitchFamily="34" charset="0"/>
              <a:buChar char="•"/>
            </a:pPr>
            <a:r>
              <a:rPr lang="en-US" sz="900" b="0" dirty="0">
                <a:latin typeface="Calibri" panose="020F0502020204030204" pitchFamily="34" charset="0"/>
                <a:cs typeface="Calibri" panose="020F0502020204030204" pitchFamily="34" charset="0"/>
              </a:rPr>
              <a:t>Automation tool (CITS) feasibility &amp; POC would be conducted during the migration prep of Phase-1</a:t>
            </a:r>
          </a:p>
        </p:txBody>
      </p:sp>
      <p:cxnSp>
        <p:nvCxnSpPr>
          <p:cNvPr id="117" name="Elbow Connector 116"/>
          <p:cNvCxnSpPr>
            <a:endCxn id="13" idx="2"/>
          </p:cNvCxnSpPr>
          <p:nvPr/>
        </p:nvCxnSpPr>
        <p:spPr>
          <a:xfrm rot="5400000" flipH="1" flipV="1">
            <a:off x="2115589" y="1488958"/>
            <a:ext cx="1813138" cy="301743"/>
          </a:xfrm>
          <a:prstGeom prst="bentConnector2">
            <a:avLst/>
          </a:prstGeom>
          <a:ln w="1270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auto">
          <a:xfrm>
            <a:off x="2767316" y="2541994"/>
            <a:ext cx="10397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4022831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Tools and Accelerators</a:t>
            </a:r>
            <a:endParaRPr lang="en-US" dirty="0"/>
          </a:p>
        </p:txBody>
      </p:sp>
      <p:sp>
        <p:nvSpPr>
          <p:cNvPr id="4" name="Rectangle 3"/>
          <p:cNvSpPr/>
          <p:nvPr/>
        </p:nvSpPr>
        <p:spPr>
          <a:xfrm>
            <a:off x="-134080" y="606684"/>
            <a:ext cx="9144000" cy="600164"/>
          </a:xfrm>
          <a:prstGeom prst="rect">
            <a:avLst/>
          </a:prstGeom>
        </p:spPr>
        <p:txBody>
          <a:bodyPr wrap="square">
            <a:spAutoFit/>
          </a:bodyPr>
          <a:lstStyle/>
          <a:p>
            <a:pPr marL="457200" lvl="1" indent="0" algn="just">
              <a:lnSpc>
                <a:spcPct val="150000"/>
              </a:lnSpc>
              <a:spcBef>
                <a:spcPts val="0"/>
              </a:spcBef>
              <a:spcAft>
                <a:spcPts val="600"/>
              </a:spcAft>
            </a:pPr>
            <a:r>
              <a:rPr lang="en-US" sz="1100" dirty="0" smtClean="0">
                <a:solidFill>
                  <a:prstClr val="black"/>
                </a:solidFill>
              </a:rPr>
              <a:t>Cognizant will leverage ServiceNow (Signet instance) as IT Service Management tool to deliver managed services support . </a:t>
            </a:r>
            <a:r>
              <a:rPr lang="en-US" sz="1100" dirty="0">
                <a:solidFill>
                  <a:prstClr val="black"/>
                </a:solidFill>
              </a:rPr>
              <a:t>We recommend leveraging KEDB module of ServiceNow for KM and KEDB </a:t>
            </a:r>
            <a:r>
              <a:rPr lang="en-US" sz="1100" dirty="0" smtClean="0">
                <a:solidFill>
                  <a:prstClr val="black"/>
                </a:solidFill>
              </a:rPr>
              <a:t>management.</a:t>
            </a:r>
            <a:endParaRPr lang="en-US" sz="1100" dirty="0">
              <a:solidFill>
                <a:prstClr val="black"/>
              </a:solidFill>
            </a:endParaRPr>
          </a:p>
        </p:txBody>
      </p:sp>
      <p:graphicFrame>
        <p:nvGraphicFramePr>
          <p:cNvPr id="5" name="Table 4"/>
          <p:cNvGraphicFramePr>
            <a:graphicFrameLocks noGrp="1"/>
          </p:cNvGraphicFramePr>
          <p:nvPr>
            <p:extLst/>
          </p:nvPr>
        </p:nvGraphicFramePr>
        <p:xfrm>
          <a:off x="395536" y="1796938"/>
          <a:ext cx="8402488" cy="1998948"/>
        </p:xfrm>
        <a:graphic>
          <a:graphicData uri="http://schemas.openxmlformats.org/drawingml/2006/table">
            <a:tbl>
              <a:tblPr firstRow="1" firstCol="1" bandRow="1">
                <a:tableStyleId>{5C22544A-7EE6-4342-B048-85BDC9FD1C3A}</a:tableStyleId>
              </a:tblPr>
              <a:tblGrid>
                <a:gridCol w="1724409">
                  <a:extLst>
                    <a:ext uri="{9D8B030D-6E8A-4147-A177-3AD203B41FA5}">
                      <a16:colId xmlns:a16="http://schemas.microsoft.com/office/drawing/2014/main" val="96099894"/>
                    </a:ext>
                  </a:extLst>
                </a:gridCol>
                <a:gridCol w="6678079">
                  <a:extLst>
                    <a:ext uri="{9D8B030D-6E8A-4147-A177-3AD203B41FA5}">
                      <a16:colId xmlns:a16="http://schemas.microsoft.com/office/drawing/2014/main" val="942997053"/>
                    </a:ext>
                  </a:extLst>
                </a:gridCol>
              </a:tblGrid>
              <a:tr h="445908">
                <a:tc>
                  <a:txBody>
                    <a:bodyPr/>
                    <a:lstStyle/>
                    <a:p>
                      <a:pPr marL="0" marR="73025" algn="just">
                        <a:lnSpc>
                          <a:spcPct val="115000"/>
                        </a:lnSpc>
                        <a:spcBef>
                          <a:spcPts val="0"/>
                        </a:spcBef>
                        <a:spcAft>
                          <a:spcPts val="600"/>
                        </a:spcAft>
                      </a:pPr>
                      <a:r>
                        <a:rPr lang="en-US" sz="1100" dirty="0">
                          <a:effectLst/>
                        </a:rPr>
                        <a:t>Tool/Accelerator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0" marB="0" anchor="ctr"/>
                </a:tc>
                <a:tc>
                  <a:txBody>
                    <a:bodyPr/>
                    <a:lstStyle/>
                    <a:p>
                      <a:pPr marL="0" marR="73025" algn="just">
                        <a:lnSpc>
                          <a:spcPct val="115000"/>
                        </a:lnSpc>
                        <a:spcBef>
                          <a:spcPts val="0"/>
                        </a:spcBef>
                        <a:spcAft>
                          <a:spcPts val="600"/>
                        </a:spcAft>
                      </a:pPr>
                      <a:r>
                        <a:rPr lang="en-US" sz="1100">
                          <a:effectLst/>
                        </a:rPr>
                        <a:t>Function</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0" marB="0" anchor="ctr"/>
                </a:tc>
                <a:extLst>
                  <a:ext uri="{0D108BD9-81ED-4DB2-BD59-A6C34878D82A}">
                    <a16:rowId xmlns:a16="http://schemas.microsoft.com/office/drawing/2014/main" val="4269550830"/>
                  </a:ext>
                </a:extLst>
              </a:tr>
              <a:tr h="668862">
                <a:tc>
                  <a:txBody>
                    <a:bodyPr/>
                    <a:lstStyle/>
                    <a:p>
                      <a:pPr marL="0" marR="73025" algn="just">
                        <a:lnSpc>
                          <a:spcPct val="115000"/>
                        </a:lnSpc>
                        <a:spcBef>
                          <a:spcPts val="0"/>
                        </a:spcBef>
                        <a:spcAft>
                          <a:spcPts val="600"/>
                        </a:spcAft>
                      </a:pPr>
                      <a:r>
                        <a:rPr lang="en-US" sz="1100" dirty="0">
                          <a:effectLst/>
                        </a:rPr>
                        <a:t>AppInsight</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0" marB="0" anchor="ctr"/>
                </a:tc>
                <a:tc>
                  <a:txBody>
                    <a:bodyPr/>
                    <a:lstStyle/>
                    <a:p>
                      <a:pPr marL="0" marR="73025" algn="just">
                        <a:lnSpc>
                          <a:spcPct val="115000"/>
                        </a:lnSpc>
                        <a:spcBef>
                          <a:spcPts val="0"/>
                        </a:spcBef>
                        <a:spcAft>
                          <a:spcPts val="600"/>
                        </a:spcAft>
                      </a:pPr>
                      <a:r>
                        <a:rPr lang="en-US" sz="1100">
                          <a:effectLst/>
                        </a:rPr>
                        <a:t>A shared knowledge repository of all apps to provide deeper insights about Business Transactions, Use cases, Impact of change, design and Code Quality of Applications</a:t>
                      </a:r>
                      <a:endParaRPr lang="en-US" sz="100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0" marB="0"/>
                </a:tc>
                <a:extLst>
                  <a:ext uri="{0D108BD9-81ED-4DB2-BD59-A6C34878D82A}">
                    <a16:rowId xmlns:a16="http://schemas.microsoft.com/office/drawing/2014/main" val="681728523"/>
                  </a:ext>
                </a:extLst>
              </a:tr>
              <a:tr h="521401">
                <a:tc>
                  <a:txBody>
                    <a:bodyPr/>
                    <a:lstStyle/>
                    <a:p>
                      <a:pPr marL="0" marR="73025" algn="just">
                        <a:lnSpc>
                          <a:spcPct val="115000"/>
                        </a:lnSpc>
                        <a:spcBef>
                          <a:spcPts val="0"/>
                        </a:spcBef>
                        <a:spcAft>
                          <a:spcPts val="600"/>
                        </a:spcAft>
                      </a:pPr>
                      <a:r>
                        <a:rPr lang="en-US" sz="1100" dirty="0">
                          <a:effectLst/>
                        </a:rPr>
                        <a:t>KT Navigator</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0" marB="0" anchor="ctr"/>
                </a:tc>
                <a:tc>
                  <a:txBody>
                    <a:bodyPr/>
                    <a:lstStyle/>
                    <a:p>
                      <a:pPr marL="0" marR="73025" algn="just">
                        <a:lnSpc>
                          <a:spcPct val="115000"/>
                        </a:lnSpc>
                        <a:spcBef>
                          <a:spcPts val="0"/>
                        </a:spcBef>
                        <a:spcAft>
                          <a:spcPts val="600"/>
                        </a:spcAft>
                      </a:pPr>
                      <a:r>
                        <a:rPr lang="en-US" sz="1100" dirty="0">
                          <a:effectLst/>
                        </a:rPr>
                        <a:t>Portal to track transition progress and effectiveness with real time view of the progress on KT given to Signet</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0" marB="0"/>
                </a:tc>
                <a:extLst>
                  <a:ext uri="{0D108BD9-81ED-4DB2-BD59-A6C34878D82A}">
                    <a16:rowId xmlns:a16="http://schemas.microsoft.com/office/drawing/2014/main" val="480601309"/>
                  </a:ext>
                </a:extLst>
              </a:tr>
              <a:tr h="362777">
                <a:tc>
                  <a:txBody>
                    <a:bodyPr/>
                    <a:lstStyle/>
                    <a:p>
                      <a:pPr marL="0" marR="73025" algn="just">
                        <a:lnSpc>
                          <a:spcPct val="115000"/>
                        </a:lnSpc>
                        <a:spcBef>
                          <a:spcPts val="0"/>
                        </a:spcBef>
                        <a:spcAft>
                          <a:spcPts val="600"/>
                        </a:spcAft>
                      </a:pPr>
                      <a:r>
                        <a:rPr lang="en-US" sz="1100" dirty="0">
                          <a:effectLst/>
                        </a:rPr>
                        <a:t>AVM DART </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0" marB="0" anchor="ctr"/>
                </a:tc>
                <a:tc>
                  <a:txBody>
                    <a:bodyPr/>
                    <a:lstStyle/>
                    <a:p>
                      <a:pPr marL="0" marR="73025" algn="just">
                        <a:lnSpc>
                          <a:spcPct val="115000"/>
                        </a:lnSpc>
                        <a:spcBef>
                          <a:spcPts val="0"/>
                        </a:spcBef>
                        <a:spcAft>
                          <a:spcPts val="600"/>
                        </a:spcAft>
                      </a:pPr>
                      <a:r>
                        <a:rPr lang="en-US" sz="1100" dirty="0">
                          <a:effectLst/>
                        </a:rPr>
                        <a:t>One stop solution for Support Analytics, reporting and dash-boarding</a:t>
                      </a:r>
                      <a:endParaRPr lang="en-US" sz="10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73025" marR="73025" marT="0" marB="0"/>
                </a:tc>
                <a:extLst>
                  <a:ext uri="{0D108BD9-81ED-4DB2-BD59-A6C34878D82A}">
                    <a16:rowId xmlns:a16="http://schemas.microsoft.com/office/drawing/2014/main" val="873407105"/>
                  </a:ext>
                </a:extLst>
              </a:tr>
            </a:tbl>
          </a:graphicData>
        </a:graphic>
      </p:graphicFrame>
      <p:sp>
        <p:nvSpPr>
          <p:cNvPr id="6" name="Rectangle 5"/>
          <p:cNvSpPr/>
          <p:nvPr/>
        </p:nvSpPr>
        <p:spPr>
          <a:xfrm>
            <a:off x="-108520" y="1353107"/>
            <a:ext cx="8243708" cy="314894"/>
          </a:xfrm>
          <a:prstGeom prst="rect">
            <a:avLst/>
          </a:prstGeom>
        </p:spPr>
        <p:txBody>
          <a:bodyPr wrap="square">
            <a:spAutoFit/>
          </a:bodyPr>
          <a:lstStyle/>
          <a:p>
            <a:pPr marL="457200" lvl="1" indent="0" algn="just">
              <a:lnSpc>
                <a:spcPct val="150000"/>
              </a:lnSpc>
              <a:spcBef>
                <a:spcPts val="0"/>
              </a:spcBef>
              <a:spcAft>
                <a:spcPts val="600"/>
              </a:spcAft>
            </a:pPr>
            <a:r>
              <a:rPr lang="en-US" sz="1100" dirty="0" smtClean="0">
                <a:solidFill>
                  <a:prstClr val="black"/>
                </a:solidFill>
              </a:rPr>
              <a:t>Additionally Cognizant will bring in below mentioned  Tools and Accelerators as value add at no extra cost:</a:t>
            </a:r>
            <a:endParaRPr lang="en-US" sz="1100" dirty="0">
              <a:solidFill>
                <a:prstClr val="black"/>
              </a:solidFill>
            </a:endParaRPr>
          </a:p>
        </p:txBody>
      </p:sp>
    </p:spTree>
    <p:extLst>
      <p:ext uri="{BB962C8B-B14F-4D97-AF65-F5344CB8AC3E}">
        <p14:creationId xmlns:p14="http://schemas.microsoft.com/office/powerpoint/2010/main" val="850363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Process Repository</a:t>
            </a:r>
          </a:p>
        </p:txBody>
      </p:sp>
      <p:grpSp>
        <p:nvGrpSpPr>
          <p:cNvPr id="143" name="Group 142"/>
          <p:cNvGrpSpPr/>
          <p:nvPr/>
        </p:nvGrpSpPr>
        <p:grpSpPr>
          <a:xfrm>
            <a:off x="450316" y="547433"/>
            <a:ext cx="7996771" cy="4112549"/>
            <a:chOff x="190333" y="894367"/>
            <a:chExt cx="8610990" cy="5253286"/>
          </a:xfrm>
        </p:grpSpPr>
        <p:sp>
          <p:nvSpPr>
            <p:cNvPr id="144" name="Snip Single Corner Rectangle 143"/>
            <p:cNvSpPr/>
            <p:nvPr/>
          </p:nvSpPr>
          <p:spPr>
            <a:xfrm rot="16200000">
              <a:off x="3963356" y="-2551579"/>
              <a:ext cx="1064555" cy="8610601"/>
            </a:xfrm>
            <a:prstGeom prst="snip1Rect">
              <a:avLst>
                <a:gd name="adj" fmla="val 0"/>
              </a:avLst>
            </a:prstGeom>
            <a:gradFill rotWithShape="1">
              <a:gsLst>
                <a:gs pos="0">
                  <a:sysClr val="window" lastClr="FFFFFF">
                    <a:tint val="40000"/>
                    <a:satMod val="350000"/>
                  </a:sysClr>
                </a:gs>
                <a:gs pos="40000">
                  <a:srgbClr val="FEFEFE"/>
                </a:gs>
                <a:gs pos="100000">
                  <a:srgbClr val="E0E0E0"/>
                </a:gs>
              </a:gsLst>
              <a:path path="circle">
                <a:fillToRect l="50000" t="-80000" r="50000" b="180000"/>
              </a:path>
            </a:gradFill>
            <a:ln w="3175" algn="ctr">
              <a:solidFill>
                <a:srgbClr val="94AAA6"/>
              </a:solidFill>
              <a:miter lim="800000"/>
              <a:headEnd/>
              <a:tailEnd/>
            </a:ln>
            <a:effectLst>
              <a:outerShdw blurRad="50800" dist="38100" dir="2700000" algn="tl" rotWithShape="0">
                <a:prstClr val="black">
                  <a:alpha val="10000"/>
                </a:prstClr>
              </a:outerShdw>
            </a:effectLst>
          </p:spPr>
          <p:txBody>
            <a:bodyPr lIns="34290" tIns="68580" rIns="41148" anchor="ctr"/>
            <a:lstStyle/>
            <a:p>
              <a:pPr marL="127394" indent="-88104" defTabSz="685783" eaLnBrk="0" hangingPunct="0">
                <a:lnSpc>
                  <a:spcPct val="110000"/>
                </a:lnSpc>
                <a:spcBef>
                  <a:spcPts val="150"/>
                </a:spcBef>
                <a:buClr>
                  <a:prstClr val="black"/>
                </a:buClr>
                <a:buFont typeface="Wingdings" pitchFamily="2" charset="2"/>
                <a:buChar char="§"/>
                <a:defRPr/>
              </a:pPr>
              <a:endParaRPr lang="en-US" sz="700" b="0" kern="0" dirty="0">
                <a:solidFill>
                  <a:srgbClr val="50B3CF"/>
                </a:solidFill>
                <a:latin typeface="Calibri" panose="020F0502020204030204" pitchFamily="34" charset="0"/>
                <a:ea typeface="+mn-ea"/>
                <a:cs typeface="Arial" pitchFamily="34" charset="0"/>
              </a:endParaRPr>
            </a:p>
          </p:txBody>
        </p:sp>
        <p:sp>
          <p:nvSpPr>
            <p:cNvPr id="145" name="Rounded Rectangle 144"/>
            <p:cNvSpPr/>
            <p:nvPr/>
          </p:nvSpPr>
          <p:spPr>
            <a:xfrm>
              <a:off x="190333" y="894367"/>
              <a:ext cx="2851418" cy="330019"/>
            </a:xfrm>
            <a:prstGeom prst="roundRect">
              <a:avLst/>
            </a:prstGeom>
            <a:solidFill>
              <a:schemeClr val="accent1">
                <a:lumMod val="75000"/>
              </a:schemeClr>
            </a:solidFill>
            <a:ln w="25400" cap="flat" cmpd="sng" algn="ctr">
              <a:noFill/>
              <a:prstDash val="solid"/>
            </a:ln>
            <a:effectLst/>
          </p:spPr>
          <p:txBody>
            <a:bodyPr rtlCol="0" anchor="ctr"/>
            <a:lstStyle/>
            <a:p>
              <a:pPr algn="ctr" defTabSz="685783" fontAlgn="auto">
                <a:spcBef>
                  <a:spcPts val="0"/>
                </a:spcBef>
                <a:spcAft>
                  <a:spcPts val="0"/>
                </a:spcAft>
                <a:defRPr/>
              </a:pPr>
              <a:r>
                <a:rPr lang="en-US" sz="1600" kern="0" dirty="0">
                  <a:solidFill>
                    <a:prstClr val="white"/>
                  </a:solidFill>
                  <a:latin typeface="Calibri" panose="020F0502020204030204" pitchFamily="34" charset="0"/>
                  <a:ea typeface="+mn-ea"/>
                  <a:cs typeface="+mn-cs"/>
                </a:rPr>
                <a:t>Key Considerations</a:t>
              </a:r>
            </a:p>
          </p:txBody>
        </p:sp>
        <p:pic>
          <p:nvPicPr>
            <p:cNvPr id="146" name="Picture 10" descr="image29.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333" y="3837603"/>
              <a:ext cx="1021818" cy="8896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sp>
          <p:nvSpPr>
            <p:cNvPr id="147" name="Rectangle 11"/>
            <p:cNvSpPr>
              <a:spLocks/>
            </p:cNvSpPr>
            <p:nvPr/>
          </p:nvSpPr>
          <p:spPr bwMode="auto">
            <a:xfrm>
              <a:off x="202359" y="4036344"/>
              <a:ext cx="999174" cy="4945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nchor="b"/>
            <a:lstStyle/>
            <a:p>
              <a:pPr algn="ctr" defTabSz="684754" fontAlgn="auto">
                <a:spcBef>
                  <a:spcPts val="0"/>
                </a:spcBef>
                <a:spcAft>
                  <a:spcPts val="0"/>
                </a:spcAft>
                <a:defRPr/>
              </a:pPr>
              <a:r>
                <a:rPr lang="en-US" sz="1200" kern="0" dirty="0">
                  <a:solidFill>
                    <a:srgbClr val="FFFFFF"/>
                  </a:solidFill>
                  <a:latin typeface="Calibri" panose="020F0502020204030204" pitchFamily="34" charset="0"/>
                  <a:ea typeface="Helvetica" charset="0"/>
                  <a:cs typeface="Helvetica" charset="0"/>
                  <a:sym typeface="Helvetica" charset="0"/>
                </a:rPr>
                <a:t>Establishing QA for Signet</a:t>
              </a:r>
              <a:endParaRPr lang="en-US" sz="2000" b="0" kern="0" dirty="0">
                <a:solidFill>
                  <a:srgbClr val="50B3CF"/>
                </a:solidFill>
                <a:latin typeface="Calibri" panose="020F0502020204030204" pitchFamily="34" charset="0"/>
                <a:ea typeface="+mn-ea"/>
                <a:cs typeface="+mn-cs"/>
              </a:endParaRPr>
            </a:p>
          </p:txBody>
        </p:sp>
        <p:pic>
          <p:nvPicPr>
            <p:cNvPr id="148" name="Picture 12" descr="image30.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8896" y="2800816"/>
              <a:ext cx="1092424" cy="3018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149" name="Picture 13" descr="image30.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8896" y="3716141"/>
              <a:ext cx="1092424" cy="3018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sp>
          <p:nvSpPr>
            <p:cNvPr id="150" name="Line 14"/>
            <p:cNvSpPr>
              <a:spLocks noChangeShapeType="1"/>
            </p:cNvSpPr>
            <p:nvPr/>
          </p:nvSpPr>
          <p:spPr bwMode="auto">
            <a:xfrm flipV="1">
              <a:off x="1053233" y="3076244"/>
              <a:ext cx="756805" cy="980483"/>
            </a:xfrm>
            <a:prstGeom prst="line">
              <a:avLst/>
            </a:prstGeom>
            <a:noFill/>
            <a:ln w="13546">
              <a:solidFill>
                <a:srgbClr val="4A7EBB"/>
              </a:solidFill>
              <a:round/>
              <a:headEnd/>
              <a:tailEnd/>
            </a:ln>
            <a:extLst>
              <a:ext uri="{909E8E84-426E-40dd-AFC4-6F175D3DCCD1}">
                <a14:hiddenFill xmlns="" xmlns:a14="http://schemas.microsoft.com/office/drawing/2010/main">
                  <a:noFill/>
                </a14:hiddenFill>
              </a:ext>
            </a:extLst>
          </p:spPr>
          <p:txBody>
            <a:bodyPr lIns="48211" tIns="24105" rIns="48211" bIns="24105"/>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151" name="Line 15"/>
            <p:cNvSpPr>
              <a:spLocks noChangeShapeType="1"/>
            </p:cNvSpPr>
            <p:nvPr/>
          </p:nvSpPr>
          <p:spPr bwMode="auto">
            <a:xfrm>
              <a:off x="1177700" y="4461172"/>
              <a:ext cx="480034" cy="237767"/>
            </a:xfrm>
            <a:prstGeom prst="line">
              <a:avLst/>
            </a:prstGeom>
            <a:noFill/>
            <a:ln w="13546">
              <a:solidFill>
                <a:srgbClr val="4A7EBB"/>
              </a:solidFill>
              <a:round/>
              <a:headEnd/>
              <a:tailEnd/>
            </a:ln>
            <a:extLst>
              <a:ext uri="{909E8E84-426E-40dd-AFC4-6F175D3DCCD1}">
                <a14:hiddenFill xmlns="" xmlns:a14="http://schemas.microsoft.com/office/drawing/2010/main">
                  <a:noFill/>
                </a14:hiddenFill>
              </a:ext>
            </a:extLst>
          </p:spPr>
          <p:txBody>
            <a:bodyPr lIns="48211" tIns="24105" rIns="48211" bIns="24105"/>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152" name="Line 16"/>
            <p:cNvSpPr>
              <a:spLocks noChangeShapeType="1"/>
            </p:cNvSpPr>
            <p:nvPr/>
          </p:nvSpPr>
          <p:spPr bwMode="auto">
            <a:xfrm flipV="1">
              <a:off x="1171033" y="3985126"/>
              <a:ext cx="659010" cy="218672"/>
            </a:xfrm>
            <a:prstGeom prst="line">
              <a:avLst/>
            </a:prstGeom>
            <a:noFill/>
            <a:ln w="13546">
              <a:solidFill>
                <a:srgbClr val="4A7EBB"/>
              </a:solidFill>
              <a:round/>
              <a:headEnd/>
              <a:tailEnd/>
            </a:ln>
            <a:extLst>
              <a:ext uri="{909E8E84-426E-40dd-AFC4-6F175D3DCCD1}">
                <a14:hiddenFill xmlns="" xmlns:a14="http://schemas.microsoft.com/office/drawing/2010/main">
                  <a:noFill/>
                </a14:hiddenFill>
              </a:ext>
            </a:extLst>
          </p:spPr>
          <p:txBody>
            <a:bodyPr lIns="48211" tIns="24105" rIns="48211" bIns="24105"/>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153" name="Rectangle 17"/>
            <p:cNvSpPr>
              <a:spLocks/>
            </p:cNvSpPr>
            <p:nvPr/>
          </p:nvSpPr>
          <p:spPr bwMode="auto">
            <a:xfrm>
              <a:off x="1734469" y="3047548"/>
              <a:ext cx="916835" cy="227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66662" tIns="38093" rIns="66662" bIns="38093"/>
            <a:lstStyle/>
            <a:p>
              <a:pPr defTabSz="684754" fontAlgn="auto">
                <a:lnSpc>
                  <a:spcPct val="110000"/>
                </a:lnSpc>
                <a:spcBef>
                  <a:spcPts val="264"/>
                </a:spcBef>
                <a:spcAft>
                  <a:spcPts val="0"/>
                </a:spcAft>
                <a:defRPr/>
              </a:pPr>
              <a:r>
                <a:rPr lang="en-US" sz="900" kern="0" dirty="0">
                  <a:solidFill>
                    <a:srgbClr val="262626"/>
                  </a:solidFill>
                  <a:latin typeface="Calibri" panose="020F0502020204030204" pitchFamily="34" charset="0"/>
                  <a:ea typeface="Helvetica" charset="0"/>
                  <a:cs typeface="Helvetica" charset="0"/>
                  <a:sym typeface="Helvetica" charset="0"/>
                </a:rPr>
                <a:t>Governance</a:t>
              </a:r>
              <a:endParaRPr lang="en-US" sz="2000" b="0" kern="0" dirty="0">
                <a:solidFill>
                  <a:srgbClr val="50B3CF"/>
                </a:solidFill>
                <a:latin typeface="Calibri" panose="020F0502020204030204" pitchFamily="34" charset="0"/>
                <a:ea typeface="+mn-ea"/>
                <a:cs typeface="+mn-cs"/>
              </a:endParaRPr>
            </a:p>
          </p:txBody>
        </p:sp>
        <p:sp>
          <p:nvSpPr>
            <p:cNvPr id="154" name="Rectangle 18"/>
            <p:cNvSpPr>
              <a:spLocks/>
            </p:cNvSpPr>
            <p:nvPr/>
          </p:nvSpPr>
          <p:spPr bwMode="auto">
            <a:xfrm>
              <a:off x="1743360" y="3993834"/>
              <a:ext cx="853490" cy="2273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66662" tIns="38093" rIns="66662" bIns="38093"/>
            <a:lstStyle/>
            <a:p>
              <a:pPr defTabSz="684754" fontAlgn="auto">
                <a:lnSpc>
                  <a:spcPct val="110000"/>
                </a:lnSpc>
                <a:spcBef>
                  <a:spcPts val="264"/>
                </a:spcBef>
                <a:spcAft>
                  <a:spcPts val="0"/>
                </a:spcAft>
                <a:defRPr/>
              </a:pPr>
              <a:r>
                <a:rPr lang="en-US" sz="900" kern="0" dirty="0">
                  <a:solidFill>
                    <a:srgbClr val="262626"/>
                  </a:solidFill>
                  <a:latin typeface="Calibri" panose="020F0502020204030204" pitchFamily="34" charset="0"/>
                  <a:ea typeface="Helvetica" charset="0"/>
                  <a:cs typeface="Helvetica" charset="0"/>
                  <a:sym typeface="Helvetica" charset="0"/>
                </a:rPr>
                <a:t>Operations</a:t>
              </a:r>
              <a:endParaRPr lang="en-US" sz="2000" b="0" kern="0" dirty="0">
                <a:solidFill>
                  <a:srgbClr val="50B3CF"/>
                </a:solidFill>
                <a:latin typeface="Calibri" panose="020F0502020204030204" pitchFamily="34" charset="0"/>
                <a:ea typeface="+mn-ea"/>
                <a:cs typeface="+mn-cs"/>
              </a:endParaRPr>
            </a:p>
          </p:txBody>
        </p:sp>
        <p:pic>
          <p:nvPicPr>
            <p:cNvPr id="155" name="Picture 19" descr="image30.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8896" y="5575818"/>
              <a:ext cx="1092424" cy="302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sp>
          <p:nvSpPr>
            <p:cNvPr id="156" name="Line 20"/>
            <p:cNvSpPr>
              <a:spLocks noChangeShapeType="1"/>
            </p:cNvSpPr>
            <p:nvPr/>
          </p:nvSpPr>
          <p:spPr bwMode="auto">
            <a:xfrm>
              <a:off x="1052121" y="4618887"/>
              <a:ext cx="715687" cy="998952"/>
            </a:xfrm>
            <a:prstGeom prst="line">
              <a:avLst/>
            </a:prstGeom>
            <a:noFill/>
            <a:ln w="13546">
              <a:solidFill>
                <a:srgbClr val="4A7EBB"/>
              </a:solidFill>
              <a:round/>
              <a:headEnd/>
              <a:tailEnd/>
            </a:ln>
            <a:extLst>
              <a:ext uri="{909E8E84-426E-40dd-AFC4-6F175D3DCCD1}">
                <a14:hiddenFill xmlns="" xmlns:a14="http://schemas.microsoft.com/office/drawing/2010/main">
                  <a:noFill/>
                </a14:hiddenFill>
              </a:ext>
            </a:extLst>
          </p:spPr>
          <p:txBody>
            <a:bodyPr lIns="48211" tIns="24105" rIns="48211" bIns="24105"/>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157" name="Rectangle 21"/>
            <p:cNvSpPr>
              <a:spLocks/>
            </p:cNvSpPr>
            <p:nvPr/>
          </p:nvSpPr>
          <p:spPr bwMode="auto">
            <a:xfrm>
              <a:off x="1614446" y="5920274"/>
              <a:ext cx="1262160" cy="227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66662" tIns="38093" rIns="66662" bIns="38093"/>
            <a:lstStyle/>
            <a:p>
              <a:pPr defTabSz="684754" fontAlgn="auto">
                <a:lnSpc>
                  <a:spcPct val="110000"/>
                </a:lnSpc>
                <a:spcBef>
                  <a:spcPts val="264"/>
                </a:spcBef>
                <a:spcAft>
                  <a:spcPts val="0"/>
                </a:spcAft>
                <a:defRPr/>
              </a:pPr>
              <a:r>
                <a:rPr lang="en-US" sz="900" kern="0" dirty="0">
                  <a:solidFill>
                    <a:srgbClr val="262626"/>
                  </a:solidFill>
                  <a:latin typeface="Calibri" panose="020F0502020204030204" pitchFamily="34" charset="0"/>
                  <a:ea typeface="Helvetica" charset="0"/>
                  <a:cs typeface="Helvetica" charset="0"/>
                  <a:sym typeface="Helvetica" charset="0"/>
                </a:rPr>
                <a:t>Transformation</a:t>
              </a:r>
              <a:endParaRPr lang="en-US" sz="2000" b="0" kern="0" dirty="0">
                <a:solidFill>
                  <a:srgbClr val="50B3CF"/>
                </a:solidFill>
                <a:latin typeface="Calibri" panose="020F0502020204030204" pitchFamily="34" charset="0"/>
                <a:ea typeface="+mn-ea"/>
                <a:cs typeface="+mn-cs"/>
              </a:endParaRPr>
            </a:p>
          </p:txBody>
        </p:sp>
        <p:pic>
          <p:nvPicPr>
            <p:cNvPr id="158" name="Picture 22" descr="image3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2271" y="3431674"/>
              <a:ext cx="614557" cy="528295"/>
            </a:xfrm>
            <a:prstGeom prst="rect">
              <a:avLst/>
            </a:prstGeom>
            <a:noFill/>
            <a:ln>
              <a:noFill/>
            </a:ln>
            <a:effectLst>
              <a:outerShdw algn="ctr" rotWithShape="0">
                <a:srgbClr val="000000">
                  <a:alpha val="2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nvGrpSpPr>
            <p:cNvPr id="159" name="Group 23"/>
            <p:cNvGrpSpPr>
              <a:grpSpLocks/>
            </p:cNvGrpSpPr>
            <p:nvPr/>
          </p:nvGrpSpPr>
          <p:grpSpPr bwMode="auto">
            <a:xfrm>
              <a:off x="1810038" y="2440879"/>
              <a:ext cx="791256" cy="532166"/>
              <a:chOff x="0" y="0"/>
              <a:chExt cx="89" cy="69"/>
            </a:xfrm>
          </p:grpSpPr>
          <p:grpSp>
            <p:nvGrpSpPr>
              <p:cNvPr id="263" name="Group 24"/>
              <p:cNvGrpSpPr>
                <a:grpSpLocks/>
              </p:cNvGrpSpPr>
              <p:nvPr/>
            </p:nvGrpSpPr>
            <p:grpSpPr bwMode="auto">
              <a:xfrm>
                <a:off x="0" y="0"/>
                <a:ext cx="42" cy="64"/>
                <a:chOff x="0" y="0"/>
                <a:chExt cx="42" cy="64"/>
              </a:xfrm>
            </p:grpSpPr>
            <p:sp>
              <p:nvSpPr>
                <p:cNvPr id="276" name="Line 25"/>
                <p:cNvSpPr>
                  <a:spLocks noChangeShapeType="1"/>
                </p:cNvSpPr>
                <p:nvPr/>
              </p:nvSpPr>
              <p:spPr bwMode="auto">
                <a:xfrm flipH="1">
                  <a:off x="5" y="39"/>
                  <a:ext cx="12" cy="25"/>
                </a:xfrm>
                <a:prstGeom prst="line">
                  <a:avLst/>
                </a:prstGeom>
                <a:noFill/>
                <a:ln w="27093">
                  <a:solidFill>
                    <a:srgbClr val="000000"/>
                  </a:solidFill>
                  <a:round/>
                  <a:headEnd/>
                  <a:tailEnd/>
                </a:ln>
                <a:effectLst>
                  <a:outerShdw dist="38100" dir="2700000" algn="ctr" rotWithShape="0">
                    <a:srgbClr val="000000">
                      <a:alpha val="39998"/>
                    </a:srgbClr>
                  </a:outerShdw>
                </a:effectLst>
                <a:extLst>
                  <a:ext uri="{909E8E84-426E-40dd-AFC4-6F175D3DCCD1}">
                    <a14:hiddenFill xmlns="" xmlns:a14="http://schemas.microsoft.com/office/drawing/2010/main">
                      <a:noFill/>
                    </a14:hiddenFill>
                  </a:ext>
                </a:extLst>
              </p:spPr>
              <p:txBody>
                <a:bodyP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277" name="Line 26"/>
                <p:cNvSpPr>
                  <a:spLocks noChangeShapeType="1"/>
                </p:cNvSpPr>
                <p:nvPr/>
              </p:nvSpPr>
              <p:spPr bwMode="auto">
                <a:xfrm>
                  <a:off x="25" y="39"/>
                  <a:ext cx="9" cy="24"/>
                </a:xfrm>
                <a:prstGeom prst="line">
                  <a:avLst/>
                </a:prstGeom>
                <a:noFill/>
                <a:ln w="27093">
                  <a:solidFill>
                    <a:srgbClr val="000000"/>
                  </a:solidFill>
                  <a:round/>
                  <a:headEnd/>
                  <a:tailEnd/>
                </a:ln>
                <a:effectLst>
                  <a:outerShdw dist="38100" dir="2700000" algn="ctr" rotWithShape="0">
                    <a:srgbClr val="000000">
                      <a:alpha val="39998"/>
                    </a:srgbClr>
                  </a:outerShdw>
                </a:effectLst>
                <a:extLst>
                  <a:ext uri="{909E8E84-426E-40dd-AFC4-6F175D3DCCD1}">
                    <a14:hiddenFill xmlns="" xmlns:a14="http://schemas.microsoft.com/office/drawing/2010/main">
                      <a:noFill/>
                    </a14:hiddenFill>
                  </a:ext>
                </a:extLst>
              </p:spPr>
              <p:txBody>
                <a:bodyP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278" name="Line 27"/>
                <p:cNvSpPr>
                  <a:spLocks noChangeShapeType="1"/>
                </p:cNvSpPr>
                <p:nvPr/>
              </p:nvSpPr>
              <p:spPr bwMode="auto">
                <a:xfrm>
                  <a:off x="20" y="38"/>
                  <a:ext cx="1" cy="20"/>
                </a:xfrm>
                <a:prstGeom prst="line">
                  <a:avLst/>
                </a:prstGeom>
                <a:noFill/>
                <a:ln w="27093">
                  <a:solidFill>
                    <a:srgbClr val="000000"/>
                  </a:solidFill>
                  <a:round/>
                  <a:headEnd/>
                  <a:tailEnd/>
                </a:ln>
                <a:effectLst>
                  <a:outerShdw dist="38100" dir="2700000" algn="ctr" rotWithShape="0">
                    <a:srgbClr val="000000">
                      <a:alpha val="39998"/>
                    </a:srgbClr>
                  </a:outerShdw>
                </a:effectLst>
                <a:extLst>
                  <a:ext uri="{909E8E84-426E-40dd-AFC4-6F175D3DCCD1}">
                    <a14:hiddenFill xmlns="" xmlns:a14="http://schemas.microsoft.com/office/drawing/2010/main">
                      <a:noFill/>
                    </a14:hiddenFill>
                  </a:ext>
                </a:extLst>
              </p:spPr>
              <p:txBody>
                <a:bodyP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279" name="Rectangle 28"/>
                <p:cNvSpPr>
                  <a:spLocks/>
                </p:cNvSpPr>
                <p:nvPr/>
              </p:nvSpPr>
              <p:spPr bwMode="auto">
                <a:xfrm>
                  <a:off x="0" y="0"/>
                  <a:ext cx="41" cy="45"/>
                </a:xfrm>
                <a:prstGeom prst="rect">
                  <a:avLst/>
                </a:prstGeom>
                <a:solidFill>
                  <a:srgbClr val="FFFFFF"/>
                </a:solidFill>
                <a:ln w="13546">
                  <a:solidFill>
                    <a:srgbClr val="000000"/>
                  </a:solidFill>
                  <a:round/>
                  <a:headEnd/>
                  <a:tailEnd/>
                </a:ln>
                <a:effectLst>
                  <a:outerShdw dist="38100" dir="2700000" algn="ctr" rotWithShape="0">
                    <a:srgbClr val="000000">
                      <a:alpha val="39998"/>
                    </a:srgbClr>
                  </a:outerShdw>
                </a:effectLst>
              </p:spPr>
              <p:txBody>
                <a:bodyPr lIns="54186" tIns="54186" rIns="54186" bIns="54186" anchor="ct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pic>
              <p:nvPicPr>
                <p:cNvPr id="280" name="Picture 29" descr="image3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
                  <a:ext cx="38" cy="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281" name="Picture 30" descr="image33.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 y="14"/>
                  <a:ext cx="31" cy="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sp>
              <p:nvSpPr>
                <p:cNvPr id="282" name="Rectangle 31"/>
                <p:cNvSpPr>
                  <a:spLocks/>
                </p:cNvSpPr>
                <p:nvPr/>
              </p:nvSpPr>
              <p:spPr bwMode="auto">
                <a:xfrm>
                  <a:off x="0" y="0"/>
                  <a:ext cx="41" cy="6"/>
                </a:xfrm>
                <a:prstGeom prst="rect">
                  <a:avLst/>
                </a:prstGeom>
                <a:solidFill>
                  <a:srgbClr val="953735"/>
                </a:solidFill>
                <a:ln w="13546">
                  <a:solidFill>
                    <a:srgbClr val="000000"/>
                  </a:solidFill>
                  <a:round/>
                  <a:headEnd/>
                  <a:tailEnd/>
                </a:ln>
                <a:effectLst>
                  <a:outerShdw dist="38100" dir="2700000" algn="ctr" rotWithShape="0">
                    <a:srgbClr val="000000">
                      <a:alpha val="39998"/>
                    </a:srgbClr>
                  </a:outerShdw>
                </a:effectLst>
              </p:spPr>
              <p:txBody>
                <a:bodyPr lIns="54186" tIns="54186" rIns="54186" bIns="54186" anchor="ct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grpSp>
          <p:grpSp>
            <p:nvGrpSpPr>
              <p:cNvPr id="264" name="Group 32"/>
              <p:cNvGrpSpPr>
                <a:grpSpLocks/>
              </p:cNvGrpSpPr>
              <p:nvPr/>
            </p:nvGrpSpPr>
            <p:grpSpPr bwMode="auto">
              <a:xfrm>
                <a:off x="33" y="2"/>
                <a:ext cx="56" cy="67"/>
                <a:chOff x="0" y="0"/>
                <a:chExt cx="56" cy="67"/>
              </a:xfrm>
            </p:grpSpPr>
            <p:sp>
              <p:nvSpPr>
                <p:cNvPr id="265" name="AutoShape 33"/>
                <p:cNvSpPr>
                  <a:spLocks/>
                </p:cNvSpPr>
                <p:nvPr/>
              </p:nvSpPr>
              <p:spPr bwMode="auto">
                <a:xfrm flipH="1">
                  <a:off x="1" y="57"/>
                  <a:ext cx="40" cy="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4" y="0"/>
                        <a:pt x="21600" y="4835"/>
                        <a:pt x="21600" y="10800"/>
                      </a:cubicBezTo>
                      <a:cubicBezTo>
                        <a:pt x="21600" y="10800"/>
                        <a:pt x="21600" y="10800"/>
                        <a:pt x="21600" y="10800"/>
                      </a:cubicBezTo>
                      <a:cubicBezTo>
                        <a:pt x="21600" y="16764"/>
                        <a:pt x="16764" y="21600"/>
                        <a:pt x="10800" y="21600"/>
                      </a:cubicBezTo>
                      <a:cubicBezTo>
                        <a:pt x="4835" y="21600"/>
                        <a:pt x="0" y="16764"/>
                        <a:pt x="0" y="10800"/>
                      </a:cubicBezTo>
                      <a:close/>
                    </a:path>
                  </a:pathLst>
                </a:custGeom>
                <a:gradFill rotWithShape="0">
                  <a:gsLst>
                    <a:gs pos="0">
                      <a:srgbClr val="000000">
                        <a:alpha val="0"/>
                      </a:srgbClr>
                    </a:gs>
                    <a:gs pos="23999">
                      <a:srgbClr val="000000">
                        <a:alpha val="5279"/>
                      </a:srgbClr>
                    </a:gs>
                    <a:gs pos="100000">
                      <a:srgbClr val="FFFFFF">
                        <a:alpha val="21999"/>
                      </a:srgbClr>
                    </a:gs>
                  </a:gsLst>
                  <a:path path="rect">
                    <a:fillToRect l="50000" t="50000" r="50000" b="50000"/>
                  </a:path>
                </a:gradFill>
                <a:ln w="9525" cap="flat" cmpd="sng">
                  <a:noFill/>
                  <a:prstDash val="solid"/>
                  <a:round/>
                  <a:headEnd/>
                  <a:tailEnd/>
                </a:ln>
                <a:effectLst/>
              </p:spPr>
              <p:txBody>
                <a:bodyPr lIns="54186" tIns="54186" rIns="54186" bIns="54186" anchor="ctr"/>
                <a:lstStyle/>
                <a:p>
                  <a:pPr defTabSz="308009"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266" name="AutoShape 34"/>
                <p:cNvSpPr>
                  <a:spLocks/>
                </p:cNvSpPr>
                <p:nvPr/>
              </p:nvSpPr>
              <p:spPr bwMode="auto">
                <a:xfrm flipH="1">
                  <a:off x="16" y="61"/>
                  <a:ext cx="40" cy="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4835"/>
                        <a:pt x="4835" y="0"/>
                        <a:pt x="10800" y="0"/>
                      </a:cubicBezTo>
                      <a:cubicBezTo>
                        <a:pt x="16764" y="0"/>
                        <a:pt x="21600" y="4835"/>
                        <a:pt x="21600" y="10800"/>
                      </a:cubicBezTo>
                      <a:cubicBezTo>
                        <a:pt x="21600" y="10800"/>
                        <a:pt x="21600" y="10800"/>
                        <a:pt x="21600" y="10800"/>
                      </a:cubicBezTo>
                      <a:cubicBezTo>
                        <a:pt x="21600" y="16764"/>
                        <a:pt x="16764" y="21600"/>
                        <a:pt x="10800" y="21600"/>
                      </a:cubicBezTo>
                      <a:cubicBezTo>
                        <a:pt x="4835" y="21600"/>
                        <a:pt x="0" y="16764"/>
                        <a:pt x="0" y="10800"/>
                      </a:cubicBezTo>
                      <a:close/>
                    </a:path>
                  </a:pathLst>
                </a:custGeom>
                <a:gradFill rotWithShape="0">
                  <a:gsLst>
                    <a:gs pos="0">
                      <a:srgbClr val="000000">
                        <a:alpha val="0"/>
                      </a:srgbClr>
                    </a:gs>
                    <a:gs pos="23999">
                      <a:srgbClr val="000000">
                        <a:alpha val="5279"/>
                      </a:srgbClr>
                    </a:gs>
                    <a:gs pos="100000">
                      <a:srgbClr val="FFFFFF">
                        <a:alpha val="21999"/>
                      </a:srgbClr>
                    </a:gs>
                  </a:gsLst>
                  <a:path path="rect">
                    <a:fillToRect l="50000" t="50000" r="50000" b="50000"/>
                  </a:path>
                </a:gradFill>
                <a:ln w="9525" cap="flat" cmpd="sng">
                  <a:noFill/>
                  <a:prstDash val="solid"/>
                  <a:round/>
                  <a:headEnd/>
                  <a:tailEnd/>
                </a:ln>
                <a:effectLst/>
              </p:spPr>
              <p:txBody>
                <a:bodyPr lIns="54186" tIns="54186" rIns="54186" bIns="54186" anchor="ctr"/>
                <a:lstStyle/>
                <a:p>
                  <a:pPr defTabSz="308009"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grpSp>
              <p:nvGrpSpPr>
                <p:cNvPr id="267" name="Group 35"/>
                <p:cNvGrpSpPr>
                  <a:grpSpLocks/>
                </p:cNvGrpSpPr>
                <p:nvPr/>
              </p:nvGrpSpPr>
              <p:grpSpPr bwMode="auto">
                <a:xfrm>
                  <a:off x="0" y="0"/>
                  <a:ext cx="47" cy="67"/>
                  <a:chOff x="0" y="0"/>
                  <a:chExt cx="47" cy="67"/>
                </a:xfrm>
              </p:grpSpPr>
              <p:sp>
                <p:nvSpPr>
                  <p:cNvPr id="268" name="AutoShape 36"/>
                  <p:cNvSpPr>
                    <a:spLocks/>
                  </p:cNvSpPr>
                  <p:nvPr/>
                </p:nvSpPr>
                <p:spPr bwMode="auto">
                  <a:xfrm>
                    <a:off x="23" y="8"/>
                    <a:ext cx="14" cy="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6929" y="0"/>
                        </a:moveTo>
                        <a:lnTo>
                          <a:pt x="21600" y="4984"/>
                        </a:lnTo>
                        <a:lnTo>
                          <a:pt x="16345" y="13707"/>
                        </a:lnTo>
                        <a:lnTo>
                          <a:pt x="7005" y="21600"/>
                        </a:lnTo>
                        <a:lnTo>
                          <a:pt x="0" y="19107"/>
                        </a:lnTo>
                        <a:lnTo>
                          <a:pt x="4670" y="9553"/>
                        </a:lnTo>
                        <a:lnTo>
                          <a:pt x="6421" y="4569"/>
                        </a:lnTo>
                        <a:lnTo>
                          <a:pt x="12843" y="1661"/>
                        </a:lnTo>
                        <a:lnTo>
                          <a:pt x="16929" y="0"/>
                        </a:lnTo>
                        <a:close/>
                      </a:path>
                    </a:pathLst>
                  </a:custGeom>
                  <a:gradFill rotWithShape="0">
                    <a:gsLst>
                      <a:gs pos="0">
                        <a:srgbClr val="F3F3F3"/>
                      </a:gs>
                      <a:gs pos="100000">
                        <a:srgbClr val="E6E6E6"/>
                      </a:gs>
                    </a:gsLst>
                    <a:lin ang="5400000"/>
                  </a:gradFill>
                  <a:ln w="13546" cap="flat" cmpd="sng">
                    <a:solidFill>
                      <a:srgbClr val="E1E1E1"/>
                    </a:solidFill>
                    <a:prstDash val="solid"/>
                    <a:miter lim="0"/>
                    <a:headEnd/>
                    <a:tailEnd/>
                  </a:ln>
                </p:spPr>
                <p:txBody>
                  <a:bodyPr lIns="54186" tIns="54186" rIns="54186" bIns="54186" anchor="ct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grpSp>
                <p:nvGrpSpPr>
                  <p:cNvPr id="269" name="Group 37"/>
                  <p:cNvGrpSpPr>
                    <a:grpSpLocks/>
                  </p:cNvGrpSpPr>
                  <p:nvPr/>
                </p:nvGrpSpPr>
                <p:grpSpPr bwMode="auto">
                  <a:xfrm>
                    <a:off x="0" y="0"/>
                    <a:ext cx="47" cy="67"/>
                    <a:chOff x="0" y="0"/>
                    <a:chExt cx="47" cy="67"/>
                  </a:xfrm>
                </p:grpSpPr>
                <p:sp>
                  <p:nvSpPr>
                    <p:cNvPr id="271" name="AutoShape 38"/>
                    <p:cNvSpPr>
                      <a:spLocks/>
                    </p:cNvSpPr>
                    <p:nvPr/>
                  </p:nvSpPr>
                  <p:spPr bwMode="auto">
                    <a:xfrm>
                      <a:off x="0" y="12"/>
                      <a:ext cx="9" cy="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1600" y="12247"/>
                          </a:moveTo>
                          <a:lnTo>
                            <a:pt x="21136" y="15810"/>
                          </a:lnTo>
                          <a:lnTo>
                            <a:pt x="19931" y="17814"/>
                          </a:lnTo>
                          <a:lnTo>
                            <a:pt x="19282" y="19150"/>
                          </a:lnTo>
                          <a:lnTo>
                            <a:pt x="18169" y="20486"/>
                          </a:lnTo>
                          <a:lnTo>
                            <a:pt x="17150" y="21600"/>
                          </a:lnTo>
                          <a:lnTo>
                            <a:pt x="15945" y="20486"/>
                          </a:lnTo>
                          <a:lnTo>
                            <a:pt x="12978" y="18482"/>
                          </a:lnTo>
                          <a:lnTo>
                            <a:pt x="11031" y="17369"/>
                          </a:lnTo>
                          <a:lnTo>
                            <a:pt x="8065" y="16478"/>
                          </a:lnTo>
                          <a:lnTo>
                            <a:pt x="6396" y="15587"/>
                          </a:lnTo>
                          <a:lnTo>
                            <a:pt x="4913" y="14474"/>
                          </a:lnTo>
                          <a:lnTo>
                            <a:pt x="3800" y="13806"/>
                          </a:lnTo>
                          <a:lnTo>
                            <a:pt x="2595" y="13138"/>
                          </a:lnTo>
                          <a:lnTo>
                            <a:pt x="1483" y="12692"/>
                          </a:lnTo>
                          <a:lnTo>
                            <a:pt x="556" y="11802"/>
                          </a:lnTo>
                          <a:lnTo>
                            <a:pt x="0" y="10688"/>
                          </a:lnTo>
                          <a:lnTo>
                            <a:pt x="92" y="9129"/>
                          </a:lnTo>
                          <a:lnTo>
                            <a:pt x="556" y="8016"/>
                          </a:lnTo>
                          <a:lnTo>
                            <a:pt x="1854" y="7793"/>
                          </a:lnTo>
                          <a:lnTo>
                            <a:pt x="3337" y="8684"/>
                          </a:lnTo>
                          <a:lnTo>
                            <a:pt x="4449" y="9352"/>
                          </a:lnTo>
                          <a:lnTo>
                            <a:pt x="5006" y="9352"/>
                          </a:lnTo>
                          <a:lnTo>
                            <a:pt x="5469" y="9352"/>
                          </a:lnTo>
                          <a:lnTo>
                            <a:pt x="6396" y="9352"/>
                          </a:lnTo>
                          <a:lnTo>
                            <a:pt x="7045" y="9352"/>
                          </a:lnTo>
                          <a:lnTo>
                            <a:pt x="7601" y="9352"/>
                          </a:lnTo>
                          <a:lnTo>
                            <a:pt x="8528" y="9352"/>
                          </a:lnTo>
                          <a:lnTo>
                            <a:pt x="10012" y="9352"/>
                          </a:lnTo>
                          <a:lnTo>
                            <a:pt x="10382" y="9352"/>
                          </a:lnTo>
                          <a:lnTo>
                            <a:pt x="11402" y="8907"/>
                          </a:lnTo>
                          <a:lnTo>
                            <a:pt x="11773" y="8684"/>
                          </a:lnTo>
                          <a:lnTo>
                            <a:pt x="12329" y="8239"/>
                          </a:lnTo>
                          <a:lnTo>
                            <a:pt x="13071" y="7571"/>
                          </a:lnTo>
                          <a:lnTo>
                            <a:pt x="11866" y="6235"/>
                          </a:lnTo>
                          <a:lnTo>
                            <a:pt x="11402" y="5344"/>
                          </a:lnTo>
                          <a:lnTo>
                            <a:pt x="10568" y="3562"/>
                          </a:lnTo>
                          <a:lnTo>
                            <a:pt x="10382" y="668"/>
                          </a:lnTo>
                          <a:lnTo>
                            <a:pt x="11309" y="0"/>
                          </a:lnTo>
                          <a:lnTo>
                            <a:pt x="12329" y="1113"/>
                          </a:lnTo>
                          <a:lnTo>
                            <a:pt x="12793" y="1558"/>
                          </a:lnTo>
                          <a:lnTo>
                            <a:pt x="13627" y="2894"/>
                          </a:lnTo>
                          <a:lnTo>
                            <a:pt x="14090" y="3562"/>
                          </a:lnTo>
                          <a:lnTo>
                            <a:pt x="14647" y="3785"/>
                          </a:lnTo>
                          <a:lnTo>
                            <a:pt x="16593" y="4230"/>
                          </a:lnTo>
                          <a:lnTo>
                            <a:pt x="17521" y="4676"/>
                          </a:lnTo>
                          <a:lnTo>
                            <a:pt x="18355" y="5344"/>
                          </a:lnTo>
                          <a:lnTo>
                            <a:pt x="19282" y="6457"/>
                          </a:lnTo>
                          <a:lnTo>
                            <a:pt x="19745" y="7348"/>
                          </a:lnTo>
                          <a:lnTo>
                            <a:pt x="20024" y="8461"/>
                          </a:lnTo>
                          <a:lnTo>
                            <a:pt x="20672" y="9352"/>
                          </a:lnTo>
                          <a:lnTo>
                            <a:pt x="21043" y="10243"/>
                          </a:lnTo>
                          <a:lnTo>
                            <a:pt x="21600" y="12247"/>
                          </a:lnTo>
                          <a:close/>
                        </a:path>
                      </a:pathLst>
                    </a:custGeom>
                    <a:solidFill>
                      <a:srgbClr val="ACACAC"/>
                    </a:soli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lIns="54186" tIns="54186" rIns="54186" bIns="54186" anchor="ct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272" name="AutoShape 39"/>
                    <p:cNvSpPr>
                      <a:spLocks/>
                    </p:cNvSpPr>
                    <p:nvPr/>
                  </p:nvSpPr>
                  <p:spPr bwMode="auto">
                    <a:xfrm>
                      <a:off x="6" y="13"/>
                      <a:ext cx="6" cy="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1600" y="10023"/>
                          </a:moveTo>
                          <a:lnTo>
                            <a:pt x="21073" y="11717"/>
                          </a:lnTo>
                          <a:lnTo>
                            <a:pt x="20370" y="13411"/>
                          </a:lnTo>
                          <a:lnTo>
                            <a:pt x="19492" y="15388"/>
                          </a:lnTo>
                          <a:lnTo>
                            <a:pt x="18439" y="17364"/>
                          </a:lnTo>
                          <a:lnTo>
                            <a:pt x="17034" y="19200"/>
                          </a:lnTo>
                          <a:lnTo>
                            <a:pt x="16331" y="20047"/>
                          </a:lnTo>
                          <a:lnTo>
                            <a:pt x="15629" y="20752"/>
                          </a:lnTo>
                          <a:lnTo>
                            <a:pt x="14751" y="21317"/>
                          </a:lnTo>
                          <a:lnTo>
                            <a:pt x="13873" y="21600"/>
                          </a:lnTo>
                          <a:lnTo>
                            <a:pt x="0" y="7200"/>
                          </a:lnTo>
                          <a:lnTo>
                            <a:pt x="1404" y="6776"/>
                          </a:lnTo>
                          <a:lnTo>
                            <a:pt x="2809" y="6352"/>
                          </a:lnTo>
                          <a:lnTo>
                            <a:pt x="4390" y="5647"/>
                          </a:lnTo>
                          <a:lnTo>
                            <a:pt x="5092" y="5223"/>
                          </a:lnTo>
                          <a:lnTo>
                            <a:pt x="5970" y="4799"/>
                          </a:lnTo>
                          <a:lnTo>
                            <a:pt x="6497" y="4094"/>
                          </a:lnTo>
                          <a:lnTo>
                            <a:pt x="7024" y="3529"/>
                          </a:lnTo>
                          <a:lnTo>
                            <a:pt x="7375" y="2682"/>
                          </a:lnTo>
                          <a:lnTo>
                            <a:pt x="7551" y="1835"/>
                          </a:lnTo>
                          <a:lnTo>
                            <a:pt x="7551" y="988"/>
                          </a:lnTo>
                          <a:lnTo>
                            <a:pt x="7375" y="0"/>
                          </a:lnTo>
                          <a:lnTo>
                            <a:pt x="9658" y="423"/>
                          </a:lnTo>
                          <a:lnTo>
                            <a:pt x="21600" y="10023"/>
                          </a:lnTo>
                          <a:close/>
                        </a:path>
                      </a:pathLst>
                    </a:custGeom>
                    <a:solidFill>
                      <a:srgbClr val="FFFFFF"/>
                    </a:soli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lIns="54186" tIns="54186" rIns="54186" bIns="54186" anchor="ct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273" name="AutoShape 40"/>
                    <p:cNvSpPr>
                      <a:spLocks/>
                    </p:cNvSpPr>
                    <p:nvPr/>
                  </p:nvSpPr>
                  <p:spPr bwMode="auto">
                    <a:xfrm>
                      <a:off x="8" y="0"/>
                      <a:ext cx="39" cy="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1535" y="6221"/>
                          </a:moveTo>
                          <a:lnTo>
                            <a:pt x="21449" y="5960"/>
                          </a:lnTo>
                          <a:lnTo>
                            <a:pt x="21169" y="5786"/>
                          </a:lnTo>
                          <a:lnTo>
                            <a:pt x="20889" y="5486"/>
                          </a:lnTo>
                          <a:lnTo>
                            <a:pt x="20738" y="5187"/>
                          </a:lnTo>
                          <a:lnTo>
                            <a:pt x="20738" y="5081"/>
                          </a:lnTo>
                          <a:lnTo>
                            <a:pt x="20717" y="4955"/>
                          </a:lnTo>
                          <a:lnTo>
                            <a:pt x="20673" y="4752"/>
                          </a:lnTo>
                          <a:lnTo>
                            <a:pt x="20652" y="4578"/>
                          </a:lnTo>
                          <a:lnTo>
                            <a:pt x="20480" y="4395"/>
                          </a:lnTo>
                          <a:lnTo>
                            <a:pt x="20135" y="4153"/>
                          </a:lnTo>
                          <a:lnTo>
                            <a:pt x="19209" y="3670"/>
                          </a:lnTo>
                          <a:lnTo>
                            <a:pt x="19058" y="3603"/>
                          </a:lnTo>
                          <a:lnTo>
                            <a:pt x="18886" y="3545"/>
                          </a:lnTo>
                          <a:lnTo>
                            <a:pt x="18692" y="3496"/>
                          </a:lnTo>
                          <a:lnTo>
                            <a:pt x="18477" y="3448"/>
                          </a:lnTo>
                          <a:lnTo>
                            <a:pt x="18240" y="3410"/>
                          </a:lnTo>
                          <a:lnTo>
                            <a:pt x="18003" y="3371"/>
                          </a:lnTo>
                          <a:lnTo>
                            <a:pt x="17572" y="3313"/>
                          </a:lnTo>
                          <a:lnTo>
                            <a:pt x="17142" y="3255"/>
                          </a:lnTo>
                          <a:lnTo>
                            <a:pt x="16668" y="3197"/>
                          </a:lnTo>
                          <a:lnTo>
                            <a:pt x="16237" y="3129"/>
                          </a:lnTo>
                          <a:lnTo>
                            <a:pt x="16022" y="3100"/>
                          </a:lnTo>
                          <a:lnTo>
                            <a:pt x="15806" y="3052"/>
                          </a:lnTo>
                          <a:lnTo>
                            <a:pt x="15656" y="2994"/>
                          </a:lnTo>
                          <a:lnTo>
                            <a:pt x="15505" y="2917"/>
                          </a:lnTo>
                          <a:lnTo>
                            <a:pt x="15354" y="2830"/>
                          </a:lnTo>
                          <a:lnTo>
                            <a:pt x="15203" y="2733"/>
                          </a:lnTo>
                          <a:lnTo>
                            <a:pt x="15160" y="2724"/>
                          </a:lnTo>
                          <a:lnTo>
                            <a:pt x="14902" y="2917"/>
                          </a:lnTo>
                          <a:lnTo>
                            <a:pt x="14622" y="3120"/>
                          </a:lnTo>
                          <a:lnTo>
                            <a:pt x="14041" y="3525"/>
                          </a:lnTo>
                          <a:lnTo>
                            <a:pt x="13545" y="3922"/>
                          </a:lnTo>
                          <a:lnTo>
                            <a:pt x="13287" y="4105"/>
                          </a:lnTo>
                          <a:lnTo>
                            <a:pt x="13136" y="4202"/>
                          </a:lnTo>
                          <a:lnTo>
                            <a:pt x="12964" y="4289"/>
                          </a:lnTo>
                          <a:lnTo>
                            <a:pt x="12792" y="4163"/>
                          </a:lnTo>
                          <a:lnTo>
                            <a:pt x="12598" y="4047"/>
                          </a:lnTo>
                          <a:lnTo>
                            <a:pt x="12404" y="3941"/>
                          </a:lnTo>
                          <a:lnTo>
                            <a:pt x="12232" y="3815"/>
                          </a:lnTo>
                          <a:lnTo>
                            <a:pt x="12835" y="3496"/>
                          </a:lnTo>
                          <a:lnTo>
                            <a:pt x="13481" y="3187"/>
                          </a:lnTo>
                          <a:lnTo>
                            <a:pt x="14127" y="2878"/>
                          </a:lnTo>
                          <a:lnTo>
                            <a:pt x="14751" y="2569"/>
                          </a:lnTo>
                          <a:lnTo>
                            <a:pt x="14751" y="2550"/>
                          </a:lnTo>
                          <a:lnTo>
                            <a:pt x="14751" y="2540"/>
                          </a:lnTo>
                          <a:lnTo>
                            <a:pt x="14665" y="2482"/>
                          </a:lnTo>
                          <a:lnTo>
                            <a:pt x="14622" y="2444"/>
                          </a:lnTo>
                          <a:lnTo>
                            <a:pt x="14579" y="2405"/>
                          </a:lnTo>
                          <a:lnTo>
                            <a:pt x="14557" y="2337"/>
                          </a:lnTo>
                          <a:lnTo>
                            <a:pt x="14557" y="2279"/>
                          </a:lnTo>
                          <a:lnTo>
                            <a:pt x="14600" y="2163"/>
                          </a:lnTo>
                          <a:lnTo>
                            <a:pt x="14687" y="2047"/>
                          </a:lnTo>
                          <a:lnTo>
                            <a:pt x="14773" y="1932"/>
                          </a:lnTo>
                          <a:lnTo>
                            <a:pt x="14880" y="1825"/>
                          </a:lnTo>
                          <a:lnTo>
                            <a:pt x="14988" y="1709"/>
                          </a:lnTo>
                          <a:lnTo>
                            <a:pt x="15053" y="1593"/>
                          </a:lnTo>
                          <a:lnTo>
                            <a:pt x="15096" y="1468"/>
                          </a:lnTo>
                          <a:lnTo>
                            <a:pt x="15096" y="1429"/>
                          </a:lnTo>
                          <a:lnTo>
                            <a:pt x="15096" y="1381"/>
                          </a:lnTo>
                          <a:lnTo>
                            <a:pt x="15053" y="1294"/>
                          </a:lnTo>
                          <a:lnTo>
                            <a:pt x="15010" y="1197"/>
                          </a:lnTo>
                          <a:lnTo>
                            <a:pt x="14967" y="1091"/>
                          </a:lnTo>
                          <a:lnTo>
                            <a:pt x="14924" y="801"/>
                          </a:lnTo>
                          <a:lnTo>
                            <a:pt x="14902" y="685"/>
                          </a:lnTo>
                          <a:lnTo>
                            <a:pt x="14859" y="637"/>
                          </a:lnTo>
                          <a:lnTo>
                            <a:pt x="14816" y="589"/>
                          </a:lnTo>
                          <a:lnTo>
                            <a:pt x="14687" y="483"/>
                          </a:lnTo>
                          <a:lnTo>
                            <a:pt x="14536" y="376"/>
                          </a:lnTo>
                          <a:lnTo>
                            <a:pt x="14342" y="289"/>
                          </a:lnTo>
                          <a:lnTo>
                            <a:pt x="14105" y="212"/>
                          </a:lnTo>
                          <a:lnTo>
                            <a:pt x="13868" y="144"/>
                          </a:lnTo>
                          <a:lnTo>
                            <a:pt x="13588" y="86"/>
                          </a:lnTo>
                          <a:lnTo>
                            <a:pt x="13265" y="38"/>
                          </a:lnTo>
                          <a:lnTo>
                            <a:pt x="12942" y="9"/>
                          </a:lnTo>
                          <a:lnTo>
                            <a:pt x="12942" y="0"/>
                          </a:lnTo>
                          <a:lnTo>
                            <a:pt x="12727" y="0"/>
                          </a:lnTo>
                          <a:lnTo>
                            <a:pt x="12555" y="19"/>
                          </a:lnTo>
                          <a:lnTo>
                            <a:pt x="12382" y="28"/>
                          </a:lnTo>
                          <a:lnTo>
                            <a:pt x="12059" y="38"/>
                          </a:lnTo>
                          <a:lnTo>
                            <a:pt x="11758" y="48"/>
                          </a:lnTo>
                          <a:lnTo>
                            <a:pt x="11607" y="67"/>
                          </a:lnTo>
                          <a:lnTo>
                            <a:pt x="11456" y="86"/>
                          </a:lnTo>
                          <a:lnTo>
                            <a:pt x="11306" y="125"/>
                          </a:lnTo>
                          <a:lnTo>
                            <a:pt x="11155" y="164"/>
                          </a:lnTo>
                          <a:lnTo>
                            <a:pt x="11026" y="202"/>
                          </a:lnTo>
                          <a:lnTo>
                            <a:pt x="10918" y="260"/>
                          </a:lnTo>
                          <a:lnTo>
                            <a:pt x="10810" y="309"/>
                          </a:lnTo>
                          <a:lnTo>
                            <a:pt x="10703" y="376"/>
                          </a:lnTo>
                          <a:lnTo>
                            <a:pt x="10638" y="434"/>
                          </a:lnTo>
                          <a:lnTo>
                            <a:pt x="10552" y="511"/>
                          </a:lnTo>
                          <a:lnTo>
                            <a:pt x="10509" y="579"/>
                          </a:lnTo>
                          <a:lnTo>
                            <a:pt x="10444" y="666"/>
                          </a:lnTo>
                          <a:lnTo>
                            <a:pt x="10380" y="830"/>
                          </a:lnTo>
                          <a:lnTo>
                            <a:pt x="10358" y="1014"/>
                          </a:lnTo>
                          <a:lnTo>
                            <a:pt x="10358" y="1217"/>
                          </a:lnTo>
                          <a:lnTo>
                            <a:pt x="10380" y="1400"/>
                          </a:lnTo>
                          <a:lnTo>
                            <a:pt x="10423" y="1574"/>
                          </a:lnTo>
                          <a:lnTo>
                            <a:pt x="10466" y="1758"/>
                          </a:lnTo>
                          <a:lnTo>
                            <a:pt x="10530" y="1932"/>
                          </a:lnTo>
                          <a:lnTo>
                            <a:pt x="10616" y="2096"/>
                          </a:lnTo>
                          <a:lnTo>
                            <a:pt x="10703" y="2260"/>
                          </a:lnTo>
                          <a:lnTo>
                            <a:pt x="10810" y="2405"/>
                          </a:lnTo>
                          <a:lnTo>
                            <a:pt x="10961" y="2540"/>
                          </a:lnTo>
                          <a:lnTo>
                            <a:pt x="11090" y="2646"/>
                          </a:lnTo>
                          <a:lnTo>
                            <a:pt x="11219" y="2733"/>
                          </a:lnTo>
                          <a:lnTo>
                            <a:pt x="11306" y="2820"/>
                          </a:lnTo>
                          <a:lnTo>
                            <a:pt x="11349" y="2859"/>
                          </a:lnTo>
                          <a:lnTo>
                            <a:pt x="11370" y="2898"/>
                          </a:lnTo>
                          <a:lnTo>
                            <a:pt x="11370" y="2955"/>
                          </a:lnTo>
                          <a:lnTo>
                            <a:pt x="11370" y="3013"/>
                          </a:lnTo>
                          <a:lnTo>
                            <a:pt x="11306" y="3129"/>
                          </a:lnTo>
                          <a:lnTo>
                            <a:pt x="11219" y="3236"/>
                          </a:lnTo>
                          <a:lnTo>
                            <a:pt x="11090" y="3332"/>
                          </a:lnTo>
                          <a:lnTo>
                            <a:pt x="10853" y="3516"/>
                          </a:lnTo>
                          <a:lnTo>
                            <a:pt x="10724" y="3603"/>
                          </a:lnTo>
                          <a:lnTo>
                            <a:pt x="10681" y="3641"/>
                          </a:lnTo>
                          <a:lnTo>
                            <a:pt x="10616" y="3661"/>
                          </a:lnTo>
                          <a:lnTo>
                            <a:pt x="10423" y="3719"/>
                          </a:lnTo>
                          <a:lnTo>
                            <a:pt x="10186" y="3767"/>
                          </a:lnTo>
                          <a:lnTo>
                            <a:pt x="9733" y="3844"/>
                          </a:lnTo>
                          <a:lnTo>
                            <a:pt x="9669" y="3806"/>
                          </a:lnTo>
                          <a:lnTo>
                            <a:pt x="9346" y="3844"/>
                          </a:lnTo>
                          <a:lnTo>
                            <a:pt x="8915" y="3922"/>
                          </a:lnTo>
                          <a:lnTo>
                            <a:pt x="8635" y="3931"/>
                          </a:lnTo>
                          <a:lnTo>
                            <a:pt x="8291" y="4018"/>
                          </a:lnTo>
                          <a:lnTo>
                            <a:pt x="8054" y="4047"/>
                          </a:lnTo>
                          <a:lnTo>
                            <a:pt x="7881" y="4076"/>
                          </a:lnTo>
                          <a:lnTo>
                            <a:pt x="7817" y="4095"/>
                          </a:lnTo>
                          <a:lnTo>
                            <a:pt x="7752" y="4124"/>
                          </a:lnTo>
                          <a:lnTo>
                            <a:pt x="7709" y="4134"/>
                          </a:lnTo>
                          <a:lnTo>
                            <a:pt x="7537" y="4173"/>
                          </a:lnTo>
                          <a:lnTo>
                            <a:pt x="7429" y="4211"/>
                          </a:lnTo>
                          <a:lnTo>
                            <a:pt x="7214" y="4318"/>
                          </a:lnTo>
                          <a:lnTo>
                            <a:pt x="7192" y="4385"/>
                          </a:lnTo>
                          <a:lnTo>
                            <a:pt x="7063" y="4569"/>
                          </a:lnTo>
                          <a:lnTo>
                            <a:pt x="7063" y="4714"/>
                          </a:lnTo>
                          <a:lnTo>
                            <a:pt x="7042" y="4859"/>
                          </a:lnTo>
                          <a:lnTo>
                            <a:pt x="7042" y="4955"/>
                          </a:lnTo>
                          <a:lnTo>
                            <a:pt x="6934" y="4974"/>
                          </a:lnTo>
                          <a:lnTo>
                            <a:pt x="6632" y="4974"/>
                          </a:lnTo>
                          <a:lnTo>
                            <a:pt x="6546" y="5061"/>
                          </a:lnTo>
                          <a:lnTo>
                            <a:pt x="6460" y="5177"/>
                          </a:lnTo>
                          <a:lnTo>
                            <a:pt x="6309" y="5245"/>
                          </a:lnTo>
                          <a:lnTo>
                            <a:pt x="6223" y="5303"/>
                          </a:lnTo>
                          <a:lnTo>
                            <a:pt x="6008" y="5322"/>
                          </a:lnTo>
                          <a:lnTo>
                            <a:pt x="5706" y="5342"/>
                          </a:lnTo>
                          <a:lnTo>
                            <a:pt x="5362" y="5390"/>
                          </a:lnTo>
                          <a:lnTo>
                            <a:pt x="5190" y="5467"/>
                          </a:lnTo>
                          <a:lnTo>
                            <a:pt x="4910" y="5593"/>
                          </a:lnTo>
                          <a:lnTo>
                            <a:pt x="4823" y="5660"/>
                          </a:lnTo>
                          <a:lnTo>
                            <a:pt x="4673" y="5718"/>
                          </a:lnTo>
                          <a:lnTo>
                            <a:pt x="4565" y="5747"/>
                          </a:lnTo>
                          <a:lnTo>
                            <a:pt x="4414" y="5776"/>
                          </a:lnTo>
                          <a:lnTo>
                            <a:pt x="4220" y="5738"/>
                          </a:lnTo>
                          <a:lnTo>
                            <a:pt x="3876" y="5660"/>
                          </a:lnTo>
                          <a:lnTo>
                            <a:pt x="3574" y="5583"/>
                          </a:lnTo>
                          <a:lnTo>
                            <a:pt x="3251" y="5535"/>
                          </a:lnTo>
                          <a:lnTo>
                            <a:pt x="2864" y="5419"/>
                          </a:lnTo>
                          <a:lnTo>
                            <a:pt x="2691" y="5361"/>
                          </a:lnTo>
                          <a:lnTo>
                            <a:pt x="2390" y="5264"/>
                          </a:lnTo>
                          <a:lnTo>
                            <a:pt x="2110" y="5187"/>
                          </a:lnTo>
                          <a:lnTo>
                            <a:pt x="1959" y="5129"/>
                          </a:lnTo>
                          <a:lnTo>
                            <a:pt x="1808" y="5061"/>
                          </a:lnTo>
                          <a:lnTo>
                            <a:pt x="1572" y="4994"/>
                          </a:lnTo>
                          <a:lnTo>
                            <a:pt x="1313" y="5119"/>
                          </a:lnTo>
                          <a:lnTo>
                            <a:pt x="1033" y="5255"/>
                          </a:lnTo>
                          <a:lnTo>
                            <a:pt x="753" y="5428"/>
                          </a:lnTo>
                          <a:lnTo>
                            <a:pt x="452" y="5622"/>
                          </a:lnTo>
                          <a:lnTo>
                            <a:pt x="323" y="5718"/>
                          </a:lnTo>
                          <a:lnTo>
                            <a:pt x="193" y="5815"/>
                          </a:lnTo>
                          <a:lnTo>
                            <a:pt x="107" y="5921"/>
                          </a:lnTo>
                          <a:lnTo>
                            <a:pt x="43" y="6018"/>
                          </a:lnTo>
                          <a:lnTo>
                            <a:pt x="0" y="6105"/>
                          </a:lnTo>
                          <a:lnTo>
                            <a:pt x="0" y="6192"/>
                          </a:lnTo>
                          <a:lnTo>
                            <a:pt x="861" y="6394"/>
                          </a:lnTo>
                          <a:lnTo>
                            <a:pt x="1292" y="6462"/>
                          </a:lnTo>
                          <a:lnTo>
                            <a:pt x="1787" y="6549"/>
                          </a:lnTo>
                          <a:lnTo>
                            <a:pt x="2325" y="6655"/>
                          </a:lnTo>
                          <a:lnTo>
                            <a:pt x="2670" y="6742"/>
                          </a:lnTo>
                          <a:lnTo>
                            <a:pt x="3273" y="6800"/>
                          </a:lnTo>
                          <a:lnTo>
                            <a:pt x="3682" y="6945"/>
                          </a:lnTo>
                          <a:lnTo>
                            <a:pt x="4005" y="7003"/>
                          </a:lnTo>
                          <a:lnTo>
                            <a:pt x="4996" y="7003"/>
                          </a:lnTo>
                          <a:lnTo>
                            <a:pt x="5190" y="6993"/>
                          </a:lnTo>
                          <a:lnTo>
                            <a:pt x="5426" y="6945"/>
                          </a:lnTo>
                          <a:lnTo>
                            <a:pt x="5663" y="6916"/>
                          </a:lnTo>
                          <a:lnTo>
                            <a:pt x="6029" y="6868"/>
                          </a:lnTo>
                          <a:lnTo>
                            <a:pt x="6417" y="6829"/>
                          </a:lnTo>
                          <a:lnTo>
                            <a:pt x="6675" y="6810"/>
                          </a:lnTo>
                          <a:lnTo>
                            <a:pt x="6934" y="6781"/>
                          </a:lnTo>
                          <a:lnTo>
                            <a:pt x="7042" y="6752"/>
                          </a:lnTo>
                          <a:lnTo>
                            <a:pt x="7257" y="6704"/>
                          </a:lnTo>
                          <a:lnTo>
                            <a:pt x="7472" y="6665"/>
                          </a:lnTo>
                          <a:lnTo>
                            <a:pt x="7601" y="6607"/>
                          </a:lnTo>
                          <a:lnTo>
                            <a:pt x="7688" y="6742"/>
                          </a:lnTo>
                          <a:lnTo>
                            <a:pt x="7666" y="7766"/>
                          </a:lnTo>
                          <a:lnTo>
                            <a:pt x="7666" y="8790"/>
                          </a:lnTo>
                          <a:lnTo>
                            <a:pt x="7645" y="9370"/>
                          </a:lnTo>
                          <a:lnTo>
                            <a:pt x="7580" y="10172"/>
                          </a:lnTo>
                          <a:lnTo>
                            <a:pt x="7515" y="10925"/>
                          </a:lnTo>
                          <a:lnTo>
                            <a:pt x="7494" y="11389"/>
                          </a:lnTo>
                          <a:lnTo>
                            <a:pt x="7515" y="11427"/>
                          </a:lnTo>
                          <a:lnTo>
                            <a:pt x="7558" y="11466"/>
                          </a:lnTo>
                          <a:lnTo>
                            <a:pt x="7623" y="11485"/>
                          </a:lnTo>
                          <a:lnTo>
                            <a:pt x="7731" y="11495"/>
                          </a:lnTo>
                          <a:lnTo>
                            <a:pt x="7838" y="11495"/>
                          </a:lnTo>
                          <a:lnTo>
                            <a:pt x="7946" y="11495"/>
                          </a:lnTo>
                          <a:lnTo>
                            <a:pt x="8226" y="11476"/>
                          </a:lnTo>
                          <a:lnTo>
                            <a:pt x="8484" y="11456"/>
                          </a:lnTo>
                          <a:lnTo>
                            <a:pt x="8614" y="11447"/>
                          </a:lnTo>
                          <a:lnTo>
                            <a:pt x="8721" y="11456"/>
                          </a:lnTo>
                          <a:lnTo>
                            <a:pt x="8829" y="11466"/>
                          </a:lnTo>
                          <a:lnTo>
                            <a:pt x="8915" y="11485"/>
                          </a:lnTo>
                          <a:lnTo>
                            <a:pt x="8958" y="11514"/>
                          </a:lnTo>
                          <a:lnTo>
                            <a:pt x="9001" y="11563"/>
                          </a:lnTo>
                          <a:lnTo>
                            <a:pt x="9066" y="11756"/>
                          </a:lnTo>
                          <a:lnTo>
                            <a:pt x="9131" y="11949"/>
                          </a:lnTo>
                          <a:lnTo>
                            <a:pt x="9303" y="12335"/>
                          </a:lnTo>
                          <a:lnTo>
                            <a:pt x="9497" y="12722"/>
                          </a:lnTo>
                          <a:lnTo>
                            <a:pt x="9647" y="13108"/>
                          </a:lnTo>
                          <a:lnTo>
                            <a:pt x="10164" y="14722"/>
                          </a:lnTo>
                          <a:lnTo>
                            <a:pt x="10293" y="15137"/>
                          </a:lnTo>
                          <a:lnTo>
                            <a:pt x="10423" y="15562"/>
                          </a:lnTo>
                          <a:lnTo>
                            <a:pt x="10487" y="15774"/>
                          </a:lnTo>
                          <a:lnTo>
                            <a:pt x="10530" y="15987"/>
                          </a:lnTo>
                          <a:lnTo>
                            <a:pt x="10552" y="16190"/>
                          </a:lnTo>
                          <a:lnTo>
                            <a:pt x="10552" y="16402"/>
                          </a:lnTo>
                          <a:lnTo>
                            <a:pt x="10530" y="16557"/>
                          </a:lnTo>
                          <a:lnTo>
                            <a:pt x="10509" y="16711"/>
                          </a:lnTo>
                          <a:lnTo>
                            <a:pt x="10423" y="17021"/>
                          </a:lnTo>
                          <a:lnTo>
                            <a:pt x="10315" y="17330"/>
                          </a:lnTo>
                          <a:lnTo>
                            <a:pt x="10229" y="17629"/>
                          </a:lnTo>
                          <a:lnTo>
                            <a:pt x="10143" y="17851"/>
                          </a:lnTo>
                          <a:lnTo>
                            <a:pt x="10035" y="18074"/>
                          </a:lnTo>
                          <a:lnTo>
                            <a:pt x="9906" y="18286"/>
                          </a:lnTo>
                          <a:lnTo>
                            <a:pt x="9820" y="18479"/>
                          </a:lnTo>
                          <a:lnTo>
                            <a:pt x="9777" y="18557"/>
                          </a:lnTo>
                          <a:lnTo>
                            <a:pt x="9755" y="18634"/>
                          </a:lnTo>
                          <a:lnTo>
                            <a:pt x="9733" y="18711"/>
                          </a:lnTo>
                          <a:lnTo>
                            <a:pt x="9690" y="18788"/>
                          </a:lnTo>
                          <a:lnTo>
                            <a:pt x="9669" y="18817"/>
                          </a:lnTo>
                          <a:lnTo>
                            <a:pt x="9626" y="18846"/>
                          </a:lnTo>
                          <a:lnTo>
                            <a:pt x="9540" y="18904"/>
                          </a:lnTo>
                          <a:lnTo>
                            <a:pt x="9410" y="18962"/>
                          </a:lnTo>
                          <a:lnTo>
                            <a:pt x="9303" y="19030"/>
                          </a:lnTo>
                          <a:lnTo>
                            <a:pt x="9217" y="19098"/>
                          </a:lnTo>
                          <a:lnTo>
                            <a:pt x="9131" y="19155"/>
                          </a:lnTo>
                          <a:lnTo>
                            <a:pt x="9044" y="19213"/>
                          </a:lnTo>
                          <a:lnTo>
                            <a:pt x="9001" y="19242"/>
                          </a:lnTo>
                          <a:lnTo>
                            <a:pt x="8937" y="19262"/>
                          </a:lnTo>
                          <a:lnTo>
                            <a:pt x="8807" y="19300"/>
                          </a:lnTo>
                          <a:lnTo>
                            <a:pt x="8657" y="19339"/>
                          </a:lnTo>
                          <a:lnTo>
                            <a:pt x="8355" y="19407"/>
                          </a:lnTo>
                          <a:lnTo>
                            <a:pt x="8032" y="19465"/>
                          </a:lnTo>
                          <a:lnTo>
                            <a:pt x="7731" y="19532"/>
                          </a:lnTo>
                          <a:lnTo>
                            <a:pt x="7128" y="19667"/>
                          </a:lnTo>
                          <a:lnTo>
                            <a:pt x="6848" y="19745"/>
                          </a:lnTo>
                          <a:lnTo>
                            <a:pt x="6719" y="19793"/>
                          </a:lnTo>
                          <a:lnTo>
                            <a:pt x="6589" y="19841"/>
                          </a:lnTo>
                          <a:lnTo>
                            <a:pt x="6589" y="19880"/>
                          </a:lnTo>
                          <a:lnTo>
                            <a:pt x="6654" y="19996"/>
                          </a:lnTo>
                          <a:lnTo>
                            <a:pt x="6697" y="20044"/>
                          </a:lnTo>
                          <a:lnTo>
                            <a:pt x="6740" y="20093"/>
                          </a:lnTo>
                          <a:lnTo>
                            <a:pt x="7020" y="20141"/>
                          </a:lnTo>
                          <a:lnTo>
                            <a:pt x="7322" y="20170"/>
                          </a:lnTo>
                          <a:lnTo>
                            <a:pt x="7666" y="20189"/>
                          </a:lnTo>
                          <a:lnTo>
                            <a:pt x="8011" y="20189"/>
                          </a:lnTo>
                          <a:lnTo>
                            <a:pt x="8355" y="20189"/>
                          </a:lnTo>
                          <a:lnTo>
                            <a:pt x="8700" y="20170"/>
                          </a:lnTo>
                          <a:lnTo>
                            <a:pt x="9023" y="20141"/>
                          </a:lnTo>
                          <a:lnTo>
                            <a:pt x="9303" y="20093"/>
                          </a:lnTo>
                          <a:lnTo>
                            <a:pt x="9497" y="20054"/>
                          </a:lnTo>
                          <a:lnTo>
                            <a:pt x="9669" y="20015"/>
                          </a:lnTo>
                          <a:lnTo>
                            <a:pt x="9970" y="19909"/>
                          </a:lnTo>
                          <a:lnTo>
                            <a:pt x="10272" y="19812"/>
                          </a:lnTo>
                          <a:lnTo>
                            <a:pt x="10444" y="19774"/>
                          </a:lnTo>
                          <a:lnTo>
                            <a:pt x="10616" y="19745"/>
                          </a:lnTo>
                          <a:lnTo>
                            <a:pt x="10896" y="19783"/>
                          </a:lnTo>
                          <a:lnTo>
                            <a:pt x="11219" y="19793"/>
                          </a:lnTo>
                          <a:lnTo>
                            <a:pt x="11521" y="19793"/>
                          </a:lnTo>
                          <a:lnTo>
                            <a:pt x="11844" y="19783"/>
                          </a:lnTo>
                          <a:lnTo>
                            <a:pt x="12145" y="19754"/>
                          </a:lnTo>
                          <a:lnTo>
                            <a:pt x="12404" y="19706"/>
                          </a:lnTo>
                          <a:lnTo>
                            <a:pt x="12641" y="19658"/>
                          </a:lnTo>
                          <a:lnTo>
                            <a:pt x="12835" y="19590"/>
                          </a:lnTo>
                          <a:lnTo>
                            <a:pt x="12899" y="19465"/>
                          </a:lnTo>
                          <a:lnTo>
                            <a:pt x="12921" y="19329"/>
                          </a:lnTo>
                          <a:lnTo>
                            <a:pt x="12985" y="19194"/>
                          </a:lnTo>
                          <a:lnTo>
                            <a:pt x="13028" y="19136"/>
                          </a:lnTo>
                          <a:lnTo>
                            <a:pt x="13071" y="19078"/>
                          </a:lnTo>
                          <a:lnTo>
                            <a:pt x="13115" y="19040"/>
                          </a:lnTo>
                          <a:lnTo>
                            <a:pt x="13201" y="18991"/>
                          </a:lnTo>
                          <a:lnTo>
                            <a:pt x="13287" y="18953"/>
                          </a:lnTo>
                          <a:lnTo>
                            <a:pt x="13351" y="18914"/>
                          </a:lnTo>
                          <a:lnTo>
                            <a:pt x="13373" y="18856"/>
                          </a:lnTo>
                          <a:lnTo>
                            <a:pt x="13395" y="18808"/>
                          </a:lnTo>
                          <a:lnTo>
                            <a:pt x="13416" y="18692"/>
                          </a:lnTo>
                          <a:lnTo>
                            <a:pt x="13395" y="18566"/>
                          </a:lnTo>
                          <a:lnTo>
                            <a:pt x="13351" y="18450"/>
                          </a:lnTo>
                          <a:lnTo>
                            <a:pt x="13287" y="18189"/>
                          </a:lnTo>
                          <a:lnTo>
                            <a:pt x="13265" y="18064"/>
                          </a:lnTo>
                          <a:lnTo>
                            <a:pt x="13287" y="17938"/>
                          </a:lnTo>
                          <a:lnTo>
                            <a:pt x="13308" y="17880"/>
                          </a:lnTo>
                          <a:lnTo>
                            <a:pt x="13351" y="17832"/>
                          </a:lnTo>
                          <a:lnTo>
                            <a:pt x="13395" y="17784"/>
                          </a:lnTo>
                          <a:lnTo>
                            <a:pt x="13416" y="17735"/>
                          </a:lnTo>
                          <a:lnTo>
                            <a:pt x="13395" y="17697"/>
                          </a:lnTo>
                          <a:lnTo>
                            <a:pt x="13373" y="17658"/>
                          </a:lnTo>
                          <a:lnTo>
                            <a:pt x="13351" y="17620"/>
                          </a:lnTo>
                          <a:lnTo>
                            <a:pt x="13351" y="17591"/>
                          </a:lnTo>
                          <a:lnTo>
                            <a:pt x="13351" y="17523"/>
                          </a:lnTo>
                          <a:lnTo>
                            <a:pt x="13395" y="17455"/>
                          </a:lnTo>
                          <a:lnTo>
                            <a:pt x="13459" y="17339"/>
                          </a:lnTo>
                          <a:lnTo>
                            <a:pt x="13459" y="17204"/>
                          </a:lnTo>
                          <a:lnTo>
                            <a:pt x="13481" y="17069"/>
                          </a:lnTo>
                          <a:lnTo>
                            <a:pt x="13502" y="16634"/>
                          </a:lnTo>
                          <a:lnTo>
                            <a:pt x="13545" y="16199"/>
                          </a:lnTo>
                          <a:lnTo>
                            <a:pt x="13674" y="15359"/>
                          </a:lnTo>
                          <a:lnTo>
                            <a:pt x="13804" y="14538"/>
                          </a:lnTo>
                          <a:lnTo>
                            <a:pt x="13890" y="13736"/>
                          </a:lnTo>
                          <a:lnTo>
                            <a:pt x="13954" y="13765"/>
                          </a:lnTo>
                          <a:lnTo>
                            <a:pt x="13998" y="13794"/>
                          </a:lnTo>
                          <a:lnTo>
                            <a:pt x="14062" y="13852"/>
                          </a:lnTo>
                          <a:lnTo>
                            <a:pt x="14105" y="13920"/>
                          </a:lnTo>
                          <a:lnTo>
                            <a:pt x="14127" y="13978"/>
                          </a:lnTo>
                          <a:lnTo>
                            <a:pt x="14299" y="14181"/>
                          </a:lnTo>
                          <a:lnTo>
                            <a:pt x="14450" y="14383"/>
                          </a:lnTo>
                          <a:lnTo>
                            <a:pt x="14751" y="14799"/>
                          </a:lnTo>
                          <a:lnTo>
                            <a:pt x="14945" y="15069"/>
                          </a:lnTo>
                          <a:lnTo>
                            <a:pt x="15182" y="15340"/>
                          </a:lnTo>
                          <a:lnTo>
                            <a:pt x="15376" y="15610"/>
                          </a:lnTo>
                          <a:lnTo>
                            <a:pt x="15462" y="15745"/>
                          </a:lnTo>
                          <a:lnTo>
                            <a:pt x="15548" y="15881"/>
                          </a:lnTo>
                          <a:lnTo>
                            <a:pt x="15613" y="15997"/>
                          </a:lnTo>
                          <a:lnTo>
                            <a:pt x="15634" y="16122"/>
                          </a:lnTo>
                          <a:lnTo>
                            <a:pt x="15677" y="16373"/>
                          </a:lnTo>
                          <a:lnTo>
                            <a:pt x="15763" y="16605"/>
                          </a:lnTo>
                          <a:lnTo>
                            <a:pt x="15850" y="16837"/>
                          </a:lnTo>
                          <a:lnTo>
                            <a:pt x="15957" y="17166"/>
                          </a:lnTo>
                          <a:lnTo>
                            <a:pt x="16043" y="17484"/>
                          </a:lnTo>
                          <a:lnTo>
                            <a:pt x="16151" y="18132"/>
                          </a:lnTo>
                          <a:lnTo>
                            <a:pt x="16173" y="18402"/>
                          </a:lnTo>
                          <a:lnTo>
                            <a:pt x="16237" y="18663"/>
                          </a:lnTo>
                          <a:lnTo>
                            <a:pt x="16237" y="18866"/>
                          </a:lnTo>
                          <a:lnTo>
                            <a:pt x="16259" y="19059"/>
                          </a:lnTo>
                          <a:lnTo>
                            <a:pt x="16302" y="19059"/>
                          </a:lnTo>
                          <a:lnTo>
                            <a:pt x="16345" y="19416"/>
                          </a:lnTo>
                          <a:lnTo>
                            <a:pt x="16431" y="19764"/>
                          </a:lnTo>
                          <a:lnTo>
                            <a:pt x="16496" y="19774"/>
                          </a:lnTo>
                          <a:lnTo>
                            <a:pt x="16582" y="19783"/>
                          </a:lnTo>
                          <a:lnTo>
                            <a:pt x="16754" y="19793"/>
                          </a:lnTo>
                          <a:lnTo>
                            <a:pt x="16926" y="19803"/>
                          </a:lnTo>
                          <a:lnTo>
                            <a:pt x="16991" y="19812"/>
                          </a:lnTo>
                          <a:lnTo>
                            <a:pt x="17056" y="19822"/>
                          </a:lnTo>
                          <a:lnTo>
                            <a:pt x="17077" y="19899"/>
                          </a:lnTo>
                          <a:lnTo>
                            <a:pt x="17077" y="19986"/>
                          </a:lnTo>
                          <a:lnTo>
                            <a:pt x="17077" y="20083"/>
                          </a:lnTo>
                          <a:lnTo>
                            <a:pt x="17077" y="20170"/>
                          </a:lnTo>
                          <a:lnTo>
                            <a:pt x="16969" y="20276"/>
                          </a:lnTo>
                          <a:lnTo>
                            <a:pt x="16819" y="20382"/>
                          </a:lnTo>
                          <a:lnTo>
                            <a:pt x="16689" y="20479"/>
                          </a:lnTo>
                          <a:lnTo>
                            <a:pt x="16517" y="20566"/>
                          </a:lnTo>
                          <a:lnTo>
                            <a:pt x="16194" y="20749"/>
                          </a:lnTo>
                          <a:lnTo>
                            <a:pt x="15806" y="20914"/>
                          </a:lnTo>
                          <a:lnTo>
                            <a:pt x="15591" y="21010"/>
                          </a:lnTo>
                          <a:lnTo>
                            <a:pt x="15376" y="21116"/>
                          </a:lnTo>
                          <a:lnTo>
                            <a:pt x="15290" y="21174"/>
                          </a:lnTo>
                          <a:lnTo>
                            <a:pt x="15225" y="21232"/>
                          </a:lnTo>
                          <a:lnTo>
                            <a:pt x="15182" y="21300"/>
                          </a:lnTo>
                          <a:lnTo>
                            <a:pt x="15160" y="21358"/>
                          </a:lnTo>
                          <a:lnTo>
                            <a:pt x="15182" y="21397"/>
                          </a:lnTo>
                          <a:lnTo>
                            <a:pt x="15225" y="21426"/>
                          </a:lnTo>
                          <a:lnTo>
                            <a:pt x="15268" y="21455"/>
                          </a:lnTo>
                          <a:lnTo>
                            <a:pt x="15333" y="21474"/>
                          </a:lnTo>
                          <a:lnTo>
                            <a:pt x="15483" y="21513"/>
                          </a:lnTo>
                          <a:lnTo>
                            <a:pt x="15656" y="21542"/>
                          </a:lnTo>
                          <a:lnTo>
                            <a:pt x="15871" y="21551"/>
                          </a:lnTo>
                          <a:lnTo>
                            <a:pt x="16065" y="21571"/>
                          </a:lnTo>
                          <a:lnTo>
                            <a:pt x="16474" y="21590"/>
                          </a:lnTo>
                          <a:lnTo>
                            <a:pt x="16474" y="21600"/>
                          </a:lnTo>
                          <a:lnTo>
                            <a:pt x="16797" y="21600"/>
                          </a:lnTo>
                          <a:lnTo>
                            <a:pt x="17249" y="21571"/>
                          </a:lnTo>
                          <a:lnTo>
                            <a:pt x="17659" y="21522"/>
                          </a:lnTo>
                          <a:lnTo>
                            <a:pt x="18046" y="21464"/>
                          </a:lnTo>
                          <a:lnTo>
                            <a:pt x="18391" y="21387"/>
                          </a:lnTo>
                          <a:lnTo>
                            <a:pt x="18692" y="21300"/>
                          </a:lnTo>
                          <a:lnTo>
                            <a:pt x="18972" y="21194"/>
                          </a:lnTo>
                          <a:lnTo>
                            <a:pt x="19209" y="21078"/>
                          </a:lnTo>
                          <a:lnTo>
                            <a:pt x="19424" y="20952"/>
                          </a:lnTo>
                          <a:lnTo>
                            <a:pt x="19575" y="20943"/>
                          </a:lnTo>
                          <a:lnTo>
                            <a:pt x="19704" y="20914"/>
                          </a:lnTo>
                          <a:lnTo>
                            <a:pt x="19834" y="20885"/>
                          </a:lnTo>
                          <a:lnTo>
                            <a:pt x="19963" y="20856"/>
                          </a:lnTo>
                          <a:lnTo>
                            <a:pt x="20178" y="20769"/>
                          </a:lnTo>
                          <a:lnTo>
                            <a:pt x="20372" y="20672"/>
                          </a:lnTo>
                          <a:lnTo>
                            <a:pt x="20372" y="20595"/>
                          </a:lnTo>
                          <a:lnTo>
                            <a:pt x="20415" y="20527"/>
                          </a:lnTo>
                          <a:lnTo>
                            <a:pt x="20415" y="20431"/>
                          </a:lnTo>
                          <a:lnTo>
                            <a:pt x="20415" y="20334"/>
                          </a:lnTo>
                          <a:lnTo>
                            <a:pt x="20394" y="20247"/>
                          </a:lnTo>
                          <a:lnTo>
                            <a:pt x="20350" y="20150"/>
                          </a:lnTo>
                          <a:lnTo>
                            <a:pt x="20286" y="20064"/>
                          </a:lnTo>
                          <a:lnTo>
                            <a:pt x="20178" y="19899"/>
                          </a:lnTo>
                          <a:lnTo>
                            <a:pt x="20157" y="19822"/>
                          </a:lnTo>
                          <a:lnTo>
                            <a:pt x="20135" y="19745"/>
                          </a:lnTo>
                          <a:lnTo>
                            <a:pt x="20178" y="19687"/>
                          </a:lnTo>
                          <a:lnTo>
                            <a:pt x="20221" y="19638"/>
                          </a:lnTo>
                          <a:lnTo>
                            <a:pt x="20243" y="19600"/>
                          </a:lnTo>
                          <a:lnTo>
                            <a:pt x="20264" y="19552"/>
                          </a:lnTo>
                          <a:lnTo>
                            <a:pt x="20307" y="19455"/>
                          </a:lnTo>
                          <a:lnTo>
                            <a:pt x="20307" y="19358"/>
                          </a:lnTo>
                          <a:lnTo>
                            <a:pt x="20307" y="19146"/>
                          </a:lnTo>
                          <a:lnTo>
                            <a:pt x="20286" y="18933"/>
                          </a:lnTo>
                          <a:lnTo>
                            <a:pt x="20264" y="18730"/>
                          </a:lnTo>
                          <a:lnTo>
                            <a:pt x="20264" y="17861"/>
                          </a:lnTo>
                          <a:lnTo>
                            <a:pt x="20286" y="17330"/>
                          </a:lnTo>
                          <a:lnTo>
                            <a:pt x="20329" y="16808"/>
                          </a:lnTo>
                          <a:lnTo>
                            <a:pt x="20329" y="16547"/>
                          </a:lnTo>
                          <a:lnTo>
                            <a:pt x="20307" y="16306"/>
                          </a:lnTo>
                          <a:lnTo>
                            <a:pt x="20286" y="16161"/>
                          </a:lnTo>
                          <a:lnTo>
                            <a:pt x="20243" y="16026"/>
                          </a:lnTo>
                          <a:lnTo>
                            <a:pt x="20135" y="15736"/>
                          </a:lnTo>
                          <a:lnTo>
                            <a:pt x="19855" y="15147"/>
                          </a:lnTo>
                          <a:lnTo>
                            <a:pt x="19834" y="15050"/>
                          </a:lnTo>
                          <a:lnTo>
                            <a:pt x="19791" y="14944"/>
                          </a:lnTo>
                          <a:lnTo>
                            <a:pt x="19747" y="14944"/>
                          </a:lnTo>
                          <a:lnTo>
                            <a:pt x="19403" y="13958"/>
                          </a:lnTo>
                          <a:lnTo>
                            <a:pt x="18994" y="12963"/>
                          </a:lnTo>
                          <a:lnTo>
                            <a:pt x="18865" y="12674"/>
                          </a:lnTo>
                          <a:lnTo>
                            <a:pt x="18757" y="12355"/>
                          </a:lnTo>
                          <a:lnTo>
                            <a:pt x="18714" y="12191"/>
                          </a:lnTo>
                          <a:lnTo>
                            <a:pt x="18692" y="12046"/>
                          </a:lnTo>
                          <a:lnTo>
                            <a:pt x="18692" y="11910"/>
                          </a:lnTo>
                          <a:lnTo>
                            <a:pt x="18735" y="11785"/>
                          </a:lnTo>
                          <a:lnTo>
                            <a:pt x="18735" y="11756"/>
                          </a:lnTo>
                          <a:lnTo>
                            <a:pt x="18757" y="11727"/>
                          </a:lnTo>
                          <a:lnTo>
                            <a:pt x="18778" y="11688"/>
                          </a:lnTo>
                          <a:lnTo>
                            <a:pt x="18821" y="11669"/>
                          </a:lnTo>
                          <a:lnTo>
                            <a:pt x="18886" y="11650"/>
                          </a:lnTo>
                          <a:lnTo>
                            <a:pt x="18908" y="11650"/>
                          </a:lnTo>
                          <a:lnTo>
                            <a:pt x="18951" y="11640"/>
                          </a:lnTo>
                          <a:lnTo>
                            <a:pt x="18972" y="11640"/>
                          </a:lnTo>
                          <a:lnTo>
                            <a:pt x="18972" y="11621"/>
                          </a:lnTo>
                          <a:lnTo>
                            <a:pt x="18972" y="11611"/>
                          </a:lnTo>
                          <a:lnTo>
                            <a:pt x="18951" y="11592"/>
                          </a:lnTo>
                          <a:lnTo>
                            <a:pt x="18972" y="11572"/>
                          </a:lnTo>
                          <a:lnTo>
                            <a:pt x="18994" y="11505"/>
                          </a:lnTo>
                          <a:lnTo>
                            <a:pt x="18994" y="11418"/>
                          </a:lnTo>
                          <a:lnTo>
                            <a:pt x="18972" y="11254"/>
                          </a:lnTo>
                          <a:lnTo>
                            <a:pt x="18908" y="11080"/>
                          </a:lnTo>
                          <a:lnTo>
                            <a:pt x="18865" y="10906"/>
                          </a:lnTo>
                          <a:lnTo>
                            <a:pt x="18821" y="10539"/>
                          </a:lnTo>
                          <a:lnTo>
                            <a:pt x="18800" y="10374"/>
                          </a:lnTo>
                          <a:lnTo>
                            <a:pt x="18757" y="10210"/>
                          </a:lnTo>
                          <a:lnTo>
                            <a:pt x="18692" y="9891"/>
                          </a:lnTo>
                          <a:lnTo>
                            <a:pt x="18585" y="9553"/>
                          </a:lnTo>
                          <a:lnTo>
                            <a:pt x="18520" y="9379"/>
                          </a:lnTo>
                          <a:lnTo>
                            <a:pt x="18455" y="9206"/>
                          </a:lnTo>
                          <a:lnTo>
                            <a:pt x="18412" y="9041"/>
                          </a:lnTo>
                          <a:lnTo>
                            <a:pt x="18412" y="8964"/>
                          </a:lnTo>
                          <a:lnTo>
                            <a:pt x="18412" y="8896"/>
                          </a:lnTo>
                          <a:lnTo>
                            <a:pt x="18477" y="8829"/>
                          </a:lnTo>
                          <a:lnTo>
                            <a:pt x="18541" y="8752"/>
                          </a:lnTo>
                          <a:lnTo>
                            <a:pt x="18671" y="8674"/>
                          </a:lnTo>
                          <a:lnTo>
                            <a:pt x="18778" y="8597"/>
                          </a:lnTo>
                          <a:lnTo>
                            <a:pt x="19252" y="8520"/>
                          </a:lnTo>
                          <a:lnTo>
                            <a:pt x="19704" y="8433"/>
                          </a:lnTo>
                          <a:lnTo>
                            <a:pt x="19791" y="8404"/>
                          </a:lnTo>
                          <a:lnTo>
                            <a:pt x="19877" y="8375"/>
                          </a:lnTo>
                          <a:lnTo>
                            <a:pt x="19941" y="8365"/>
                          </a:lnTo>
                          <a:lnTo>
                            <a:pt x="20027" y="8336"/>
                          </a:lnTo>
                          <a:lnTo>
                            <a:pt x="20157" y="8288"/>
                          </a:lnTo>
                          <a:lnTo>
                            <a:pt x="20264" y="8240"/>
                          </a:lnTo>
                          <a:lnTo>
                            <a:pt x="20372" y="8220"/>
                          </a:lnTo>
                          <a:lnTo>
                            <a:pt x="20652" y="8162"/>
                          </a:lnTo>
                          <a:lnTo>
                            <a:pt x="20867" y="8114"/>
                          </a:lnTo>
                          <a:lnTo>
                            <a:pt x="21212" y="7786"/>
                          </a:lnTo>
                          <a:lnTo>
                            <a:pt x="21341" y="7612"/>
                          </a:lnTo>
                          <a:lnTo>
                            <a:pt x="21535" y="7467"/>
                          </a:lnTo>
                          <a:lnTo>
                            <a:pt x="21600" y="6906"/>
                          </a:lnTo>
                          <a:lnTo>
                            <a:pt x="21600" y="6578"/>
                          </a:lnTo>
                          <a:lnTo>
                            <a:pt x="21535" y="6221"/>
                          </a:lnTo>
                          <a:close/>
                          <a:moveTo>
                            <a:pt x="10875" y="4859"/>
                          </a:moveTo>
                          <a:lnTo>
                            <a:pt x="10853" y="4733"/>
                          </a:lnTo>
                          <a:lnTo>
                            <a:pt x="10853" y="4511"/>
                          </a:lnTo>
                          <a:lnTo>
                            <a:pt x="10789" y="4405"/>
                          </a:lnTo>
                          <a:lnTo>
                            <a:pt x="11133" y="4260"/>
                          </a:lnTo>
                          <a:lnTo>
                            <a:pt x="11456" y="4105"/>
                          </a:lnTo>
                          <a:lnTo>
                            <a:pt x="11521" y="4153"/>
                          </a:lnTo>
                          <a:lnTo>
                            <a:pt x="11564" y="4221"/>
                          </a:lnTo>
                          <a:lnTo>
                            <a:pt x="11629" y="4279"/>
                          </a:lnTo>
                          <a:lnTo>
                            <a:pt x="11650" y="4308"/>
                          </a:lnTo>
                          <a:lnTo>
                            <a:pt x="11693" y="4337"/>
                          </a:lnTo>
                          <a:lnTo>
                            <a:pt x="11478" y="4453"/>
                          </a:lnTo>
                          <a:lnTo>
                            <a:pt x="11263" y="4588"/>
                          </a:lnTo>
                          <a:lnTo>
                            <a:pt x="10875" y="4859"/>
                          </a:lnTo>
                          <a:close/>
                          <a:moveTo>
                            <a:pt x="10767" y="4356"/>
                          </a:moveTo>
                          <a:lnTo>
                            <a:pt x="10746" y="4327"/>
                          </a:lnTo>
                          <a:lnTo>
                            <a:pt x="10767" y="4144"/>
                          </a:lnTo>
                          <a:lnTo>
                            <a:pt x="10832" y="3979"/>
                          </a:lnTo>
                          <a:lnTo>
                            <a:pt x="10767" y="3970"/>
                          </a:lnTo>
                          <a:lnTo>
                            <a:pt x="10853" y="3786"/>
                          </a:lnTo>
                          <a:lnTo>
                            <a:pt x="10961" y="3603"/>
                          </a:lnTo>
                          <a:lnTo>
                            <a:pt x="11090" y="3429"/>
                          </a:lnTo>
                          <a:lnTo>
                            <a:pt x="11219" y="3265"/>
                          </a:lnTo>
                          <a:lnTo>
                            <a:pt x="11284" y="3265"/>
                          </a:lnTo>
                          <a:lnTo>
                            <a:pt x="11499" y="3390"/>
                          </a:lnTo>
                          <a:lnTo>
                            <a:pt x="11693" y="3506"/>
                          </a:lnTo>
                          <a:lnTo>
                            <a:pt x="11887" y="3641"/>
                          </a:lnTo>
                          <a:lnTo>
                            <a:pt x="12038" y="3786"/>
                          </a:lnTo>
                          <a:lnTo>
                            <a:pt x="11736" y="3941"/>
                          </a:lnTo>
                          <a:lnTo>
                            <a:pt x="11413" y="4086"/>
                          </a:lnTo>
                          <a:lnTo>
                            <a:pt x="11090" y="4221"/>
                          </a:lnTo>
                          <a:lnTo>
                            <a:pt x="10767" y="4356"/>
                          </a:lnTo>
                          <a:close/>
                          <a:moveTo>
                            <a:pt x="12189" y="5061"/>
                          </a:moveTo>
                          <a:lnTo>
                            <a:pt x="12145" y="4984"/>
                          </a:lnTo>
                          <a:lnTo>
                            <a:pt x="12124" y="4897"/>
                          </a:lnTo>
                          <a:lnTo>
                            <a:pt x="12145" y="4723"/>
                          </a:lnTo>
                          <a:lnTo>
                            <a:pt x="12145" y="4549"/>
                          </a:lnTo>
                          <a:lnTo>
                            <a:pt x="12145" y="4462"/>
                          </a:lnTo>
                          <a:lnTo>
                            <a:pt x="12124" y="4395"/>
                          </a:lnTo>
                          <a:lnTo>
                            <a:pt x="12253" y="4337"/>
                          </a:lnTo>
                          <a:lnTo>
                            <a:pt x="12382" y="4279"/>
                          </a:lnTo>
                          <a:lnTo>
                            <a:pt x="12512" y="4221"/>
                          </a:lnTo>
                          <a:lnTo>
                            <a:pt x="12555" y="4192"/>
                          </a:lnTo>
                          <a:lnTo>
                            <a:pt x="12598" y="4153"/>
                          </a:lnTo>
                          <a:lnTo>
                            <a:pt x="12662" y="4163"/>
                          </a:lnTo>
                          <a:lnTo>
                            <a:pt x="12705" y="4182"/>
                          </a:lnTo>
                          <a:lnTo>
                            <a:pt x="12770" y="4231"/>
                          </a:lnTo>
                          <a:lnTo>
                            <a:pt x="12856" y="4279"/>
                          </a:lnTo>
                          <a:lnTo>
                            <a:pt x="12942" y="4337"/>
                          </a:lnTo>
                          <a:lnTo>
                            <a:pt x="12576" y="4704"/>
                          </a:lnTo>
                          <a:lnTo>
                            <a:pt x="12382" y="4888"/>
                          </a:lnTo>
                          <a:lnTo>
                            <a:pt x="12189" y="5061"/>
                          </a:lnTo>
                          <a:close/>
                        </a:path>
                      </a:pathLst>
                    </a:custGeom>
                    <a:solidFill>
                      <a:srgbClr val="000000"/>
                    </a:soli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lIns="54186" tIns="54186" rIns="54186" bIns="54186" anchor="ct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274" name="AutoShape 41"/>
                    <p:cNvSpPr>
                      <a:spLocks/>
                    </p:cNvSpPr>
                    <p:nvPr/>
                  </p:nvSpPr>
                  <p:spPr bwMode="auto">
                    <a:xfrm>
                      <a:off x="27" y="24"/>
                      <a:ext cx="8" cy="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21472" y="5600"/>
                          </a:moveTo>
                          <a:lnTo>
                            <a:pt x="21472" y="4160"/>
                          </a:lnTo>
                          <a:lnTo>
                            <a:pt x="21472" y="2719"/>
                          </a:lnTo>
                          <a:lnTo>
                            <a:pt x="20456" y="160"/>
                          </a:lnTo>
                          <a:lnTo>
                            <a:pt x="19185" y="160"/>
                          </a:lnTo>
                          <a:lnTo>
                            <a:pt x="18042" y="0"/>
                          </a:lnTo>
                          <a:lnTo>
                            <a:pt x="16390" y="0"/>
                          </a:lnTo>
                          <a:lnTo>
                            <a:pt x="15119" y="0"/>
                          </a:lnTo>
                          <a:lnTo>
                            <a:pt x="12705" y="0"/>
                          </a:lnTo>
                          <a:lnTo>
                            <a:pt x="10418" y="1119"/>
                          </a:lnTo>
                          <a:lnTo>
                            <a:pt x="9275" y="1599"/>
                          </a:lnTo>
                          <a:lnTo>
                            <a:pt x="8512" y="2079"/>
                          </a:lnTo>
                          <a:lnTo>
                            <a:pt x="8004" y="2399"/>
                          </a:lnTo>
                          <a:lnTo>
                            <a:pt x="7115" y="3520"/>
                          </a:lnTo>
                          <a:lnTo>
                            <a:pt x="6734" y="3840"/>
                          </a:lnTo>
                          <a:lnTo>
                            <a:pt x="5082" y="4800"/>
                          </a:lnTo>
                          <a:lnTo>
                            <a:pt x="4319" y="5600"/>
                          </a:lnTo>
                          <a:lnTo>
                            <a:pt x="3049" y="6719"/>
                          </a:lnTo>
                          <a:lnTo>
                            <a:pt x="2287" y="7039"/>
                          </a:lnTo>
                          <a:lnTo>
                            <a:pt x="1016" y="8159"/>
                          </a:lnTo>
                          <a:lnTo>
                            <a:pt x="0" y="9280"/>
                          </a:lnTo>
                          <a:lnTo>
                            <a:pt x="889" y="10720"/>
                          </a:lnTo>
                          <a:lnTo>
                            <a:pt x="508" y="11359"/>
                          </a:lnTo>
                          <a:lnTo>
                            <a:pt x="508" y="13279"/>
                          </a:lnTo>
                          <a:lnTo>
                            <a:pt x="1651" y="15680"/>
                          </a:lnTo>
                          <a:lnTo>
                            <a:pt x="2541" y="17599"/>
                          </a:lnTo>
                          <a:lnTo>
                            <a:pt x="3811" y="18879"/>
                          </a:lnTo>
                          <a:lnTo>
                            <a:pt x="4701" y="20159"/>
                          </a:lnTo>
                          <a:lnTo>
                            <a:pt x="5463" y="21119"/>
                          </a:lnTo>
                          <a:lnTo>
                            <a:pt x="5717" y="21440"/>
                          </a:lnTo>
                          <a:lnTo>
                            <a:pt x="5717" y="21600"/>
                          </a:lnTo>
                          <a:lnTo>
                            <a:pt x="5717" y="21440"/>
                          </a:lnTo>
                          <a:lnTo>
                            <a:pt x="5844" y="21280"/>
                          </a:lnTo>
                          <a:lnTo>
                            <a:pt x="5971" y="21280"/>
                          </a:lnTo>
                          <a:lnTo>
                            <a:pt x="6098" y="21280"/>
                          </a:lnTo>
                          <a:lnTo>
                            <a:pt x="6607" y="21280"/>
                          </a:lnTo>
                          <a:lnTo>
                            <a:pt x="7115" y="21119"/>
                          </a:lnTo>
                          <a:lnTo>
                            <a:pt x="8004" y="20800"/>
                          </a:lnTo>
                          <a:lnTo>
                            <a:pt x="9148" y="20320"/>
                          </a:lnTo>
                          <a:lnTo>
                            <a:pt x="9656" y="20159"/>
                          </a:lnTo>
                          <a:lnTo>
                            <a:pt x="10291" y="19839"/>
                          </a:lnTo>
                          <a:lnTo>
                            <a:pt x="10927" y="19519"/>
                          </a:lnTo>
                          <a:lnTo>
                            <a:pt x="11689" y="19359"/>
                          </a:lnTo>
                          <a:lnTo>
                            <a:pt x="13087" y="19039"/>
                          </a:lnTo>
                          <a:lnTo>
                            <a:pt x="13468" y="18719"/>
                          </a:lnTo>
                          <a:lnTo>
                            <a:pt x="13722" y="18239"/>
                          </a:lnTo>
                          <a:lnTo>
                            <a:pt x="13976" y="17759"/>
                          </a:lnTo>
                          <a:lnTo>
                            <a:pt x="16009" y="16160"/>
                          </a:lnTo>
                          <a:lnTo>
                            <a:pt x="17534" y="14079"/>
                          </a:lnTo>
                          <a:lnTo>
                            <a:pt x="18550" y="11839"/>
                          </a:lnTo>
                          <a:lnTo>
                            <a:pt x="20202" y="10080"/>
                          </a:lnTo>
                          <a:lnTo>
                            <a:pt x="20837" y="9120"/>
                          </a:lnTo>
                          <a:lnTo>
                            <a:pt x="21472" y="7679"/>
                          </a:lnTo>
                          <a:lnTo>
                            <a:pt x="21600" y="7039"/>
                          </a:lnTo>
                          <a:lnTo>
                            <a:pt x="21472" y="5600"/>
                          </a:lnTo>
                          <a:close/>
                          <a:moveTo>
                            <a:pt x="7623" y="11839"/>
                          </a:moveTo>
                          <a:lnTo>
                            <a:pt x="6480" y="12959"/>
                          </a:lnTo>
                          <a:lnTo>
                            <a:pt x="5717" y="13439"/>
                          </a:lnTo>
                          <a:lnTo>
                            <a:pt x="5082" y="13919"/>
                          </a:lnTo>
                          <a:lnTo>
                            <a:pt x="3811" y="14719"/>
                          </a:lnTo>
                          <a:lnTo>
                            <a:pt x="2922" y="14079"/>
                          </a:lnTo>
                          <a:lnTo>
                            <a:pt x="2795" y="13279"/>
                          </a:lnTo>
                          <a:lnTo>
                            <a:pt x="3176" y="11679"/>
                          </a:lnTo>
                          <a:lnTo>
                            <a:pt x="3684" y="10720"/>
                          </a:lnTo>
                          <a:lnTo>
                            <a:pt x="5590" y="9920"/>
                          </a:lnTo>
                          <a:lnTo>
                            <a:pt x="7115" y="9120"/>
                          </a:lnTo>
                          <a:lnTo>
                            <a:pt x="8004" y="8159"/>
                          </a:lnTo>
                          <a:lnTo>
                            <a:pt x="8258" y="9280"/>
                          </a:lnTo>
                          <a:lnTo>
                            <a:pt x="8385" y="10400"/>
                          </a:lnTo>
                          <a:lnTo>
                            <a:pt x="7623" y="11839"/>
                          </a:lnTo>
                          <a:close/>
                        </a:path>
                      </a:pathLst>
                    </a:custGeom>
                    <a:solidFill>
                      <a:srgbClr val="ACACAC"/>
                    </a:soli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lIns="54186" tIns="54186" rIns="54186" bIns="54186" anchor="ct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275" name="AutoShape 42"/>
                    <p:cNvSpPr>
                      <a:spLocks/>
                    </p:cNvSpPr>
                    <p:nvPr/>
                  </p:nvSpPr>
                  <p:spPr bwMode="auto">
                    <a:xfrm>
                      <a:off x="33" y="23"/>
                      <a:ext cx="4" cy="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912" y="19938"/>
                          </a:moveTo>
                          <a:lnTo>
                            <a:pt x="2129" y="17564"/>
                          </a:lnTo>
                          <a:lnTo>
                            <a:pt x="3042" y="15191"/>
                          </a:lnTo>
                          <a:lnTo>
                            <a:pt x="3954" y="12342"/>
                          </a:lnTo>
                          <a:lnTo>
                            <a:pt x="4563" y="9019"/>
                          </a:lnTo>
                          <a:lnTo>
                            <a:pt x="4563" y="7595"/>
                          </a:lnTo>
                          <a:lnTo>
                            <a:pt x="4259" y="6171"/>
                          </a:lnTo>
                          <a:lnTo>
                            <a:pt x="3650" y="4747"/>
                          </a:lnTo>
                          <a:lnTo>
                            <a:pt x="2738" y="3560"/>
                          </a:lnTo>
                          <a:lnTo>
                            <a:pt x="1521" y="2373"/>
                          </a:lnTo>
                          <a:lnTo>
                            <a:pt x="0" y="1661"/>
                          </a:lnTo>
                          <a:lnTo>
                            <a:pt x="11256" y="0"/>
                          </a:lnTo>
                          <a:lnTo>
                            <a:pt x="12473" y="949"/>
                          </a:lnTo>
                          <a:lnTo>
                            <a:pt x="13994" y="1898"/>
                          </a:lnTo>
                          <a:lnTo>
                            <a:pt x="15819" y="3560"/>
                          </a:lnTo>
                          <a:lnTo>
                            <a:pt x="17645" y="5934"/>
                          </a:lnTo>
                          <a:lnTo>
                            <a:pt x="19470" y="9019"/>
                          </a:lnTo>
                          <a:lnTo>
                            <a:pt x="20078" y="10918"/>
                          </a:lnTo>
                          <a:lnTo>
                            <a:pt x="20991" y="13054"/>
                          </a:lnTo>
                          <a:lnTo>
                            <a:pt x="21295" y="15428"/>
                          </a:lnTo>
                          <a:lnTo>
                            <a:pt x="21600" y="17802"/>
                          </a:lnTo>
                          <a:lnTo>
                            <a:pt x="17949" y="21600"/>
                          </a:lnTo>
                          <a:lnTo>
                            <a:pt x="912" y="19938"/>
                          </a:lnTo>
                          <a:close/>
                        </a:path>
                      </a:pathLst>
                    </a:custGeom>
                    <a:solidFill>
                      <a:srgbClr val="FFFFFF"/>
                    </a:soli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lIns="54186" tIns="54186" rIns="54186" bIns="54186" anchor="ct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grpSp>
              <p:sp>
                <p:nvSpPr>
                  <p:cNvPr id="270" name="AutoShape 43"/>
                  <p:cNvSpPr>
                    <a:spLocks/>
                  </p:cNvSpPr>
                  <p:nvPr/>
                </p:nvSpPr>
                <p:spPr bwMode="auto">
                  <a:xfrm>
                    <a:off x="26" y="11"/>
                    <a:ext cx="5" cy="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6673" y="11225"/>
                        </a:moveTo>
                        <a:lnTo>
                          <a:pt x="16673" y="6633"/>
                        </a:lnTo>
                        <a:lnTo>
                          <a:pt x="16294" y="5272"/>
                        </a:lnTo>
                        <a:lnTo>
                          <a:pt x="21600" y="2891"/>
                        </a:lnTo>
                        <a:lnTo>
                          <a:pt x="18189" y="340"/>
                        </a:lnTo>
                        <a:lnTo>
                          <a:pt x="16673" y="0"/>
                        </a:lnTo>
                        <a:lnTo>
                          <a:pt x="11368" y="1870"/>
                        </a:lnTo>
                        <a:lnTo>
                          <a:pt x="13263" y="4762"/>
                        </a:lnTo>
                        <a:lnTo>
                          <a:pt x="8336" y="8163"/>
                        </a:lnTo>
                        <a:lnTo>
                          <a:pt x="3789" y="10544"/>
                        </a:lnTo>
                        <a:lnTo>
                          <a:pt x="379" y="14286"/>
                        </a:lnTo>
                        <a:lnTo>
                          <a:pt x="0" y="15477"/>
                        </a:lnTo>
                        <a:lnTo>
                          <a:pt x="4168" y="21600"/>
                        </a:lnTo>
                        <a:lnTo>
                          <a:pt x="16673" y="11225"/>
                        </a:lnTo>
                        <a:close/>
                      </a:path>
                    </a:pathLst>
                  </a:custGeom>
                  <a:gradFill rotWithShape="0">
                    <a:gsLst>
                      <a:gs pos="0">
                        <a:srgbClr val="002060"/>
                      </a:gs>
                      <a:gs pos="50000">
                        <a:srgbClr val="1F88C8"/>
                      </a:gs>
                      <a:gs pos="100000">
                        <a:srgbClr val="002060"/>
                      </a:gs>
                    </a:gsLst>
                    <a:lin ang="2700000"/>
                  </a:gradFill>
                  <a:ln>
                    <a:noFill/>
                  </a:ln>
                  <a:effectLst>
                    <a:outerShdw dist="38100" dir="2700000" algn="ctr" rotWithShape="0">
                      <a:srgbClr val="000000">
                        <a:alpha val="39998"/>
                      </a:srgbClr>
                    </a:outerShdw>
                  </a:effectLst>
                  <a:extLst>
                    <a:ext uri="{91240B29-F687-4f45-9708-019B960494DF}">
                      <a14:hiddenLine xmlns="" xmlns:a14="http://schemas.microsoft.com/office/drawing/2010/main" w="9525" cap="flat" cmpd="sng">
                        <a:solidFill>
                          <a:srgbClr val="000000"/>
                        </a:solidFill>
                        <a:prstDash val="solid"/>
                        <a:miter lim="0"/>
                        <a:headEnd/>
                        <a:tailEnd/>
                      </a14:hiddenLine>
                    </a:ext>
                  </a:extLst>
                </p:spPr>
                <p:txBody>
                  <a:bodyPr lIns="54186" tIns="54186" rIns="54186" bIns="54186" anchor="ctr"/>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grpSp>
          </p:grpSp>
        </p:grpSp>
        <p:sp>
          <p:nvSpPr>
            <p:cNvPr id="160" name="Line 44"/>
            <p:cNvSpPr>
              <a:spLocks noChangeShapeType="1"/>
            </p:cNvSpPr>
            <p:nvPr/>
          </p:nvSpPr>
          <p:spPr bwMode="auto">
            <a:xfrm>
              <a:off x="2720206" y="3870952"/>
              <a:ext cx="4281898" cy="27092"/>
            </a:xfrm>
            <a:prstGeom prst="line">
              <a:avLst/>
            </a:prstGeom>
            <a:noFill/>
            <a:ln w="13546">
              <a:solidFill>
                <a:srgbClr val="4A7EBB"/>
              </a:solidFill>
              <a:round/>
              <a:headEnd/>
              <a:tailEnd/>
            </a:ln>
            <a:extLst>
              <a:ext uri="{909E8E84-426E-40dd-AFC4-6F175D3DCCD1}">
                <a14:hiddenFill xmlns="" xmlns:a14="http://schemas.microsoft.com/office/drawing/2010/main">
                  <a:noFill/>
                </a14:hiddenFill>
              </a:ext>
            </a:extLst>
          </p:spPr>
          <p:txBody>
            <a:bodyPr lIns="48211" tIns="24105" rIns="48211" bIns="24105"/>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161" name="Line 45"/>
            <p:cNvSpPr>
              <a:spLocks noChangeShapeType="1"/>
            </p:cNvSpPr>
            <p:nvPr/>
          </p:nvSpPr>
          <p:spPr bwMode="auto">
            <a:xfrm>
              <a:off x="2736876" y="4788212"/>
              <a:ext cx="3731797" cy="0"/>
            </a:xfrm>
            <a:prstGeom prst="line">
              <a:avLst/>
            </a:prstGeom>
            <a:noFill/>
            <a:ln w="13546">
              <a:solidFill>
                <a:srgbClr val="4A7EBB"/>
              </a:solidFill>
              <a:round/>
              <a:headEnd/>
              <a:tailEnd/>
            </a:ln>
            <a:extLst>
              <a:ext uri="{909E8E84-426E-40dd-AFC4-6F175D3DCCD1}">
                <a14:hiddenFill xmlns="" xmlns:a14="http://schemas.microsoft.com/office/drawing/2010/main">
                  <a:noFill/>
                </a14:hiddenFill>
              </a:ext>
            </a:extLst>
          </p:spPr>
          <p:txBody>
            <a:bodyPr lIns="48211" tIns="24105" rIns="48211" bIns="24105"/>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sp>
          <p:nvSpPr>
            <p:cNvPr id="162" name="Line 46"/>
            <p:cNvSpPr>
              <a:spLocks noChangeShapeType="1"/>
            </p:cNvSpPr>
            <p:nvPr/>
          </p:nvSpPr>
          <p:spPr bwMode="auto">
            <a:xfrm>
              <a:off x="2715761" y="2951758"/>
              <a:ext cx="5478785" cy="1935"/>
            </a:xfrm>
            <a:prstGeom prst="line">
              <a:avLst/>
            </a:prstGeom>
            <a:noFill/>
            <a:ln w="13546">
              <a:solidFill>
                <a:srgbClr val="4A7EBB"/>
              </a:solidFill>
              <a:round/>
              <a:headEnd/>
              <a:tailEnd/>
            </a:ln>
            <a:extLst>
              <a:ext uri="{909E8E84-426E-40dd-AFC4-6F175D3DCCD1}">
                <a14:hiddenFill xmlns="" xmlns:a14="http://schemas.microsoft.com/office/drawing/2010/main">
                  <a:noFill/>
                </a14:hiddenFill>
              </a:ext>
            </a:extLst>
          </p:spPr>
          <p:txBody>
            <a:bodyPr lIns="48211" tIns="24105" rIns="48211" bIns="24105"/>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grpSp>
          <p:nvGrpSpPr>
            <p:cNvPr id="163" name="Group 47"/>
            <p:cNvGrpSpPr>
              <a:grpSpLocks/>
            </p:cNvGrpSpPr>
            <p:nvPr/>
          </p:nvGrpSpPr>
          <p:grpSpPr bwMode="auto">
            <a:xfrm>
              <a:off x="2787996" y="2824038"/>
              <a:ext cx="1001295" cy="626695"/>
              <a:chOff x="0" y="0"/>
              <a:chExt cx="113" cy="82"/>
            </a:xfrm>
          </p:grpSpPr>
          <p:sp>
            <p:nvSpPr>
              <p:cNvPr id="261" name="Rectangle 48"/>
              <p:cNvSpPr>
                <a:spLocks/>
              </p:cNvSpPr>
              <p:nvPr/>
            </p:nvSpPr>
            <p:spPr bwMode="auto">
              <a:xfrm>
                <a:off x="0" y="34"/>
                <a:ext cx="113" cy="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Establish Standards &amp; Norms </a:t>
                </a:r>
                <a:endParaRPr lang="en-US" sz="2000" b="0" kern="0" dirty="0">
                  <a:solidFill>
                    <a:srgbClr val="50B3CF"/>
                  </a:solidFill>
                  <a:latin typeface="Calibri" panose="020F0502020204030204" pitchFamily="34" charset="0"/>
                  <a:ea typeface="+mn-ea"/>
                  <a:cs typeface="+mn-cs"/>
                </a:endParaRPr>
              </a:p>
            </p:txBody>
          </p:sp>
          <p:pic>
            <p:nvPicPr>
              <p:cNvPr id="262" name="Picture 49" descr="image30.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64" name="Group 50"/>
            <p:cNvGrpSpPr>
              <a:grpSpLocks/>
            </p:cNvGrpSpPr>
            <p:nvPr/>
          </p:nvGrpSpPr>
          <p:grpSpPr bwMode="auto">
            <a:xfrm>
              <a:off x="4682789" y="2824038"/>
              <a:ext cx="1001295" cy="498146"/>
              <a:chOff x="0" y="0"/>
              <a:chExt cx="113" cy="65"/>
            </a:xfrm>
          </p:grpSpPr>
          <p:sp>
            <p:nvSpPr>
              <p:cNvPr id="259" name="Rectangle 51"/>
              <p:cNvSpPr>
                <a:spLocks/>
              </p:cNvSpPr>
              <p:nvPr/>
            </p:nvSpPr>
            <p:spPr bwMode="auto">
              <a:xfrm>
                <a:off x="0" y="33"/>
                <a:ext cx="113" cy="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Set direction of QA organization </a:t>
                </a:r>
                <a:endParaRPr lang="en-US" sz="2000" b="0" kern="0" dirty="0">
                  <a:solidFill>
                    <a:srgbClr val="50B3CF"/>
                  </a:solidFill>
                  <a:latin typeface="Calibri" panose="020F0502020204030204" pitchFamily="34" charset="0"/>
                  <a:ea typeface="+mn-ea"/>
                  <a:cs typeface="+mn-cs"/>
                </a:endParaRPr>
              </a:p>
            </p:txBody>
          </p:sp>
          <p:pic>
            <p:nvPicPr>
              <p:cNvPr id="260" name="Picture 52"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65" name="Group 53"/>
            <p:cNvGrpSpPr>
              <a:grpSpLocks/>
            </p:cNvGrpSpPr>
            <p:nvPr/>
          </p:nvGrpSpPr>
          <p:grpSpPr bwMode="auto">
            <a:xfrm>
              <a:off x="5810478" y="2824038"/>
              <a:ext cx="832936" cy="454265"/>
              <a:chOff x="10" y="0"/>
              <a:chExt cx="94" cy="59"/>
            </a:xfrm>
          </p:grpSpPr>
          <p:sp>
            <p:nvSpPr>
              <p:cNvPr id="257" name="Rectangle 54"/>
              <p:cNvSpPr>
                <a:spLocks/>
              </p:cNvSpPr>
              <p:nvPr/>
            </p:nvSpPr>
            <p:spPr bwMode="auto">
              <a:xfrm>
                <a:off x="18" y="37"/>
                <a:ext cx="86" cy="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Accountable </a:t>
                </a:r>
                <a:endParaRPr lang="en-US" sz="2000" b="0" kern="0" dirty="0">
                  <a:solidFill>
                    <a:srgbClr val="50B3CF"/>
                  </a:solidFill>
                  <a:latin typeface="Calibri" panose="020F0502020204030204" pitchFamily="34" charset="0"/>
                  <a:ea typeface="+mn-ea"/>
                  <a:cs typeface="+mn-cs"/>
                </a:endParaRPr>
              </a:p>
            </p:txBody>
          </p:sp>
          <p:pic>
            <p:nvPicPr>
              <p:cNvPr id="258" name="Picture 55"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66" name="Group 56"/>
            <p:cNvGrpSpPr>
              <a:grpSpLocks/>
            </p:cNvGrpSpPr>
            <p:nvPr/>
          </p:nvGrpSpPr>
          <p:grpSpPr bwMode="auto">
            <a:xfrm>
              <a:off x="6760949" y="2824038"/>
              <a:ext cx="1001295" cy="619052"/>
              <a:chOff x="0" y="0"/>
              <a:chExt cx="113" cy="81"/>
            </a:xfrm>
          </p:grpSpPr>
          <p:sp>
            <p:nvSpPr>
              <p:cNvPr id="255" name="Rectangle 57"/>
              <p:cNvSpPr>
                <a:spLocks/>
              </p:cNvSpPr>
              <p:nvPr/>
            </p:nvSpPr>
            <p:spPr bwMode="auto">
              <a:xfrm>
                <a:off x="0" y="33"/>
                <a:ext cx="113" cy="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Ensure Operational Readiness</a:t>
                </a:r>
                <a:endParaRPr lang="en-US" sz="2000" b="0" kern="0" dirty="0">
                  <a:solidFill>
                    <a:srgbClr val="50B3CF"/>
                  </a:solidFill>
                  <a:latin typeface="Calibri" panose="020F0502020204030204" pitchFamily="34" charset="0"/>
                  <a:ea typeface="+mn-ea"/>
                  <a:cs typeface="+mn-cs"/>
                </a:endParaRPr>
              </a:p>
            </p:txBody>
          </p:sp>
          <p:pic>
            <p:nvPicPr>
              <p:cNvPr id="256" name="Picture 58"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67" name="Group 59"/>
            <p:cNvGrpSpPr>
              <a:grpSpLocks/>
            </p:cNvGrpSpPr>
            <p:nvPr/>
          </p:nvGrpSpPr>
          <p:grpSpPr bwMode="auto">
            <a:xfrm>
              <a:off x="7800028" y="2824038"/>
              <a:ext cx="1001295" cy="626695"/>
              <a:chOff x="0" y="0"/>
              <a:chExt cx="113" cy="82"/>
            </a:xfrm>
          </p:grpSpPr>
          <p:sp>
            <p:nvSpPr>
              <p:cNvPr id="253" name="Rectangle 60"/>
              <p:cNvSpPr>
                <a:spLocks/>
              </p:cNvSpPr>
              <p:nvPr/>
            </p:nvSpPr>
            <p:spPr bwMode="auto">
              <a:xfrm>
                <a:off x="0" y="34"/>
                <a:ext cx="113" cy="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Organizational Exception Management </a:t>
                </a:r>
                <a:endParaRPr lang="en-US" sz="2000" b="0" kern="0" dirty="0">
                  <a:solidFill>
                    <a:srgbClr val="50B3CF"/>
                  </a:solidFill>
                  <a:latin typeface="Calibri" panose="020F0502020204030204" pitchFamily="34" charset="0"/>
                  <a:ea typeface="+mn-ea"/>
                  <a:cs typeface="+mn-cs"/>
                </a:endParaRPr>
              </a:p>
            </p:txBody>
          </p:sp>
          <p:pic>
            <p:nvPicPr>
              <p:cNvPr id="254" name="Picture 61"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sp>
          <p:nvSpPr>
            <p:cNvPr id="168" name="Line 62"/>
            <p:cNvSpPr>
              <a:spLocks noChangeShapeType="1"/>
            </p:cNvSpPr>
            <p:nvPr/>
          </p:nvSpPr>
          <p:spPr bwMode="auto">
            <a:xfrm flipV="1">
              <a:off x="2720205" y="5710310"/>
              <a:ext cx="4506384" cy="15481"/>
            </a:xfrm>
            <a:prstGeom prst="line">
              <a:avLst/>
            </a:prstGeom>
            <a:noFill/>
            <a:ln w="13546">
              <a:solidFill>
                <a:srgbClr val="4A7EBB"/>
              </a:solidFill>
              <a:round/>
              <a:headEnd/>
              <a:tailEnd/>
            </a:ln>
            <a:extLst>
              <a:ext uri="{909E8E84-426E-40dd-AFC4-6F175D3DCCD1}">
                <a14:hiddenFill xmlns="" xmlns:a14="http://schemas.microsoft.com/office/drawing/2010/main">
                  <a:noFill/>
                </a14:hiddenFill>
              </a:ext>
            </a:extLst>
          </p:spPr>
          <p:txBody>
            <a:bodyPr lIns="48211" tIns="24105" rIns="48211" bIns="24105"/>
            <a:lstStyle/>
            <a:p>
              <a:pPr defTabSz="685783" fontAlgn="auto">
                <a:spcBef>
                  <a:spcPts val="0"/>
                </a:spcBef>
                <a:spcAft>
                  <a:spcPts val="0"/>
                </a:spcAft>
                <a:defRPr/>
              </a:pPr>
              <a:endParaRPr lang="en-US" sz="2000" b="0" kern="0" dirty="0">
                <a:solidFill>
                  <a:srgbClr val="50B3CF"/>
                </a:solidFill>
                <a:latin typeface="Calibri" panose="020F0502020204030204" pitchFamily="34" charset="0"/>
                <a:ea typeface="+mn-ea"/>
                <a:cs typeface="+mn-cs"/>
              </a:endParaRPr>
            </a:p>
          </p:txBody>
        </p:sp>
        <p:pic>
          <p:nvPicPr>
            <p:cNvPr id="169" name="Picture 64" descr="image30.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8896" y="4638249"/>
              <a:ext cx="1092424" cy="308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sp>
          <p:nvSpPr>
            <p:cNvPr id="170" name="Rectangle 65"/>
            <p:cNvSpPr>
              <a:spLocks/>
            </p:cNvSpPr>
            <p:nvPr/>
          </p:nvSpPr>
          <p:spPr bwMode="auto">
            <a:xfrm>
              <a:off x="1825407" y="4900379"/>
              <a:ext cx="870387" cy="2467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94826" tIns="54186" rIns="94826" bIns="54186"/>
            <a:lstStyle/>
            <a:p>
              <a:pPr defTabSz="684754" fontAlgn="auto">
                <a:lnSpc>
                  <a:spcPct val="110000"/>
                </a:lnSpc>
                <a:spcBef>
                  <a:spcPts val="264"/>
                </a:spcBef>
                <a:spcAft>
                  <a:spcPts val="0"/>
                </a:spcAft>
                <a:defRPr/>
              </a:pPr>
              <a:r>
                <a:rPr lang="en-US" sz="900" kern="0" dirty="0">
                  <a:solidFill>
                    <a:srgbClr val="262626"/>
                  </a:solidFill>
                  <a:latin typeface="Calibri" panose="020F0502020204030204" pitchFamily="34" charset="0"/>
                  <a:ea typeface="Helvetica" charset="0"/>
                  <a:cs typeface="Helvetica" charset="0"/>
                  <a:sym typeface="Helvetica" charset="0"/>
                </a:rPr>
                <a:t>Delivery</a:t>
              </a:r>
              <a:endParaRPr lang="en-US" sz="2000" b="0" kern="0" dirty="0">
                <a:solidFill>
                  <a:srgbClr val="50B3CF"/>
                </a:solidFill>
                <a:latin typeface="Calibri" panose="020F0502020204030204" pitchFamily="34" charset="0"/>
                <a:ea typeface="+mn-ea"/>
                <a:cs typeface="+mn-cs"/>
              </a:endParaRPr>
            </a:p>
          </p:txBody>
        </p:sp>
        <p:grpSp>
          <p:nvGrpSpPr>
            <p:cNvPr id="171" name="Group 66"/>
            <p:cNvGrpSpPr>
              <a:grpSpLocks/>
            </p:cNvGrpSpPr>
            <p:nvPr/>
          </p:nvGrpSpPr>
          <p:grpSpPr bwMode="auto">
            <a:xfrm>
              <a:off x="1896459" y="4399248"/>
              <a:ext cx="532890" cy="462583"/>
              <a:chOff x="0" y="0"/>
              <a:chExt cx="60" cy="60"/>
            </a:xfrm>
          </p:grpSpPr>
          <p:pic>
            <p:nvPicPr>
              <p:cNvPr id="251" name="Picture 67" descr="image34.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0"/>
                <a:ext cx="60" cy="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252" name="Picture 68" descr="image35.pn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2681588">
                <a:off x="18" y="11"/>
                <a:ext cx="28" cy="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172" name="Picture 69" descr="image36.png"/>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67808" y="5387141"/>
              <a:ext cx="773476" cy="386063"/>
            </a:xfrm>
            <a:prstGeom prst="rect">
              <a:avLst/>
            </a:prstGeom>
            <a:noFill/>
            <a:ln>
              <a:noFill/>
            </a:ln>
            <a:effectLst>
              <a:outerShdw algn="ctr" rotWithShape="0">
                <a:srgbClr val="000000">
                  <a:alpha val="2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nvGrpSpPr>
            <p:cNvPr id="173" name="Group 70"/>
            <p:cNvGrpSpPr>
              <a:grpSpLocks/>
            </p:cNvGrpSpPr>
            <p:nvPr/>
          </p:nvGrpSpPr>
          <p:grpSpPr bwMode="auto">
            <a:xfrm>
              <a:off x="3797980" y="2641166"/>
              <a:ext cx="847024" cy="789540"/>
              <a:chOff x="3" y="0"/>
              <a:chExt cx="96" cy="102"/>
            </a:xfrm>
          </p:grpSpPr>
          <p:grpSp>
            <p:nvGrpSpPr>
              <p:cNvPr id="247" name="Group 71"/>
              <p:cNvGrpSpPr>
                <a:grpSpLocks/>
              </p:cNvGrpSpPr>
              <p:nvPr/>
            </p:nvGrpSpPr>
            <p:grpSpPr bwMode="auto">
              <a:xfrm>
                <a:off x="3" y="23"/>
                <a:ext cx="96" cy="79"/>
                <a:chOff x="3" y="0"/>
                <a:chExt cx="96" cy="79"/>
              </a:xfrm>
            </p:grpSpPr>
            <p:sp>
              <p:nvSpPr>
                <p:cNvPr id="249" name="Rectangle 72"/>
                <p:cNvSpPr>
                  <a:spLocks/>
                </p:cNvSpPr>
                <p:nvPr/>
              </p:nvSpPr>
              <p:spPr bwMode="auto">
                <a:xfrm>
                  <a:off x="9" y="32"/>
                  <a:ext cx="90" cy="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Ensure compliance </a:t>
                  </a:r>
                  <a:endParaRPr lang="en-US" sz="2000" b="0" kern="0" dirty="0">
                    <a:solidFill>
                      <a:srgbClr val="50B3CF"/>
                    </a:solidFill>
                    <a:latin typeface="Calibri" panose="020F0502020204030204" pitchFamily="34" charset="0"/>
                    <a:ea typeface="+mn-ea"/>
                    <a:cs typeface="+mn-cs"/>
                  </a:endParaRPr>
                </a:p>
              </p:txBody>
            </p:sp>
            <p:pic>
              <p:nvPicPr>
                <p:cNvPr id="250" name="Picture 73"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248" name="Picture 74" descr="image37.png"/>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3" y="0"/>
                <a:ext cx="50" cy="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174" name="Picture 75" descr="image38.png"/>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48411" y="2659551"/>
              <a:ext cx="366734" cy="338651"/>
            </a:xfrm>
            <a:prstGeom prst="rect">
              <a:avLst/>
            </a:prstGeom>
            <a:noFill/>
            <a:ln>
              <a:noFill/>
            </a:ln>
            <a:effectLst>
              <a:outerShdw algn="ctr" rotWithShape="0">
                <a:srgbClr val="000000">
                  <a:alpha val="2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175" name="Picture 76" descr="image39.png"/>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09902" y="2675692"/>
              <a:ext cx="677903" cy="4012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176" name="Picture 77" descr="image40.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46933" y="2646972"/>
              <a:ext cx="455639" cy="396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177" name="Picture 78" descr="image41.pn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92120" y="2674064"/>
              <a:ext cx="332283" cy="317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178" name="Picture 79" descr="image42.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34516" y="2664388"/>
              <a:ext cx="521207" cy="329943"/>
            </a:xfrm>
            <a:prstGeom prst="rect">
              <a:avLst/>
            </a:prstGeom>
            <a:noFill/>
            <a:ln>
              <a:noFill/>
            </a:ln>
            <a:effectLst>
              <a:outerShdw algn="ctr" rotWithShape="0">
                <a:srgbClr val="000000">
                  <a:alpha val="2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nvGrpSpPr>
            <p:cNvPr id="179" name="Group 80"/>
            <p:cNvGrpSpPr>
              <a:grpSpLocks/>
            </p:cNvGrpSpPr>
            <p:nvPr/>
          </p:nvGrpSpPr>
          <p:grpSpPr bwMode="auto">
            <a:xfrm>
              <a:off x="2694645" y="3589389"/>
              <a:ext cx="1189108" cy="558000"/>
              <a:chOff x="0" y="0"/>
              <a:chExt cx="134" cy="73"/>
            </a:xfrm>
          </p:grpSpPr>
          <p:grpSp>
            <p:nvGrpSpPr>
              <p:cNvPr id="243" name="Group 81"/>
              <p:cNvGrpSpPr>
                <a:grpSpLocks/>
              </p:cNvGrpSpPr>
              <p:nvPr/>
            </p:nvGrpSpPr>
            <p:grpSpPr bwMode="auto">
              <a:xfrm>
                <a:off x="0" y="20"/>
                <a:ext cx="134" cy="53"/>
                <a:chOff x="0" y="0"/>
                <a:chExt cx="134" cy="52"/>
              </a:xfrm>
            </p:grpSpPr>
            <p:sp>
              <p:nvSpPr>
                <p:cNvPr id="245" name="Rectangle 82"/>
                <p:cNvSpPr>
                  <a:spLocks/>
                </p:cNvSpPr>
                <p:nvPr/>
              </p:nvSpPr>
              <p:spPr bwMode="auto">
                <a:xfrm>
                  <a:off x="0" y="36"/>
                  <a:ext cx="134" cy="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Demand Management</a:t>
                  </a:r>
                  <a:endParaRPr lang="en-US" sz="2000" b="0" kern="0" dirty="0">
                    <a:solidFill>
                      <a:srgbClr val="50B3CF"/>
                    </a:solidFill>
                    <a:latin typeface="Calibri" panose="020F0502020204030204" pitchFamily="34" charset="0"/>
                    <a:ea typeface="+mn-ea"/>
                    <a:cs typeface="+mn-cs"/>
                  </a:endParaRPr>
                </a:p>
              </p:txBody>
            </p:sp>
            <p:pic>
              <p:nvPicPr>
                <p:cNvPr id="246" name="Picture 83"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244" name="Picture 84" descr="image43.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 y="0"/>
                <a:ext cx="52" cy="43"/>
              </a:xfrm>
              <a:prstGeom prst="rect">
                <a:avLst/>
              </a:prstGeom>
              <a:noFill/>
              <a:ln>
                <a:noFill/>
              </a:ln>
              <a:effectLst>
                <a:outerShdw algn="ctr" rotWithShape="0">
                  <a:srgbClr val="000000">
                    <a:alpha val="2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80" name="Group 85"/>
            <p:cNvGrpSpPr>
              <a:grpSpLocks/>
            </p:cNvGrpSpPr>
            <p:nvPr/>
          </p:nvGrpSpPr>
          <p:grpSpPr bwMode="auto">
            <a:xfrm>
              <a:off x="4206034" y="3555524"/>
              <a:ext cx="980180" cy="594013"/>
              <a:chOff x="0" y="0"/>
              <a:chExt cx="111" cy="77"/>
            </a:xfrm>
          </p:grpSpPr>
          <p:grpSp>
            <p:nvGrpSpPr>
              <p:cNvPr id="239" name="Group 86"/>
              <p:cNvGrpSpPr>
                <a:grpSpLocks/>
              </p:cNvGrpSpPr>
              <p:nvPr/>
            </p:nvGrpSpPr>
            <p:grpSpPr bwMode="auto">
              <a:xfrm>
                <a:off x="0" y="24"/>
                <a:ext cx="111" cy="53"/>
                <a:chOff x="0" y="0"/>
                <a:chExt cx="111" cy="52"/>
              </a:xfrm>
            </p:grpSpPr>
            <p:sp>
              <p:nvSpPr>
                <p:cNvPr id="241" name="Rectangle 87"/>
                <p:cNvSpPr>
                  <a:spLocks/>
                </p:cNvSpPr>
                <p:nvPr/>
              </p:nvSpPr>
              <p:spPr bwMode="auto">
                <a:xfrm>
                  <a:off x="0" y="36"/>
                  <a:ext cx="111" cy="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Metrics Reporting</a:t>
                  </a:r>
                  <a:endParaRPr lang="en-US" sz="2000" b="0" kern="0" dirty="0">
                    <a:solidFill>
                      <a:srgbClr val="50B3CF"/>
                    </a:solidFill>
                    <a:latin typeface="Calibri" panose="020F0502020204030204" pitchFamily="34" charset="0"/>
                    <a:ea typeface="+mn-ea"/>
                    <a:cs typeface="+mn-cs"/>
                  </a:endParaRPr>
                </a:p>
              </p:txBody>
            </p:sp>
            <p:pic>
              <p:nvPicPr>
                <p:cNvPr id="242" name="Picture 88"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240" name="Picture 89" descr="image44.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 y="0"/>
                <a:ext cx="54" cy="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81" name="Group 90"/>
            <p:cNvGrpSpPr>
              <a:grpSpLocks/>
            </p:cNvGrpSpPr>
            <p:nvPr/>
          </p:nvGrpSpPr>
          <p:grpSpPr bwMode="auto">
            <a:xfrm>
              <a:off x="5589528" y="3567134"/>
              <a:ext cx="1145766" cy="603766"/>
              <a:chOff x="11" y="0"/>
              <a:chExt cx="129" cy="78"/>
            </a:xfrm>
          </p:grpSpPr>
          <p:grpSp>
            <p:nvGrpSpPr>
              <p:cNvPr id="235" name="Group 91"/>
              <p:cNvGrpSpPr>
                <a:grpSpLocks/>
              </p:cNvGrpSpPr>
              <p:nvPr/>
            </p:nvGrpSpPr>
            <p:grpSpPr bwMode="auto">
              <a:xfrm>
                <a:off x="11" y="24"/>
                <a:ext cx="129" cy="54"/>
                <a:chOff x="11" y="0"/>
                <a:chExt cx="129" cy="54"/>
              </a:xfrm>
            </p:grpSpPr>
            <p:sp>
              <p:nvSpPr>
                <p:cNvPr id="237" name="Rectangle 92"/>
                <p:cNvSpPr>
                  <a:spLocks/>
                </p:cNvSpPr>
                <p:nvPr/>
              </p:nvSpPr>
              <p:spPr bwMode="auto">
                <a:xfrm>
                  <a:off x="11" y="38"/>
                  <a:ext cx="129" cy="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Delivery Compliance</a:t>
                  </a:r>
                  <a:endParaRPr lang="en-US" sz="2000" b="0" kern="0" dirty="0">
                    <a:solidFill>
                      <a:srgbClr val="50B3CF"/>
                    </a:solidFill>
                    <a:latin typeface="Calibri" panose="020F0502020204030204" pitchFamily="34" charset="0"/>
                    <a:ea typeface="+mn-ea"/>
                    <a:cs typeface="+mn-cs"/>
                  </a:endParaRPr>
                </a:p>
              </p:txBody>
            </p:sp>
            <p:pic>
              <p:nvPicPr>
                <p:cNvPr id="238" name="Picture 93"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236" name="Picture 94" descr="image45.png"/>
              <p:cNvPicPr>
                <a:picLocks noChangeAspect="1"/>
              </p:cNvPicPr>
              <p:nvPr/>
            </p:nvPicPr>
            <p:blipFill>
              <a:blip r:embed="rId19" cstate="print">
                <a:extLst>
                  <a:ext uri="{28A0092B-C50C-407E-A947-70E740481C1C}">
                    <a14:useLocalDpi xmlns:a14="http://schemas.microsoft.com/office/drawing/2010/main" val="0"/>
                  </a:ext>
                </a:extLst>
              </a:blip>
              <a:srcRect t="18010" r="14186" b="21576"/>
              <a:stretch>
                <a:fillRect/>
              </a:stretch>
            </p:blipFill>
            <p:spPr bwMode="auto">
              <a:xfrm>
                <a:off x="26" y="0"/>
                <a:ext cx="78" cy="46"/>
              </a:xfrm>
              <a:prstGeom prst="rect">
                <a:avLst/>
              </a:prstGeom>
              <a:noFill/>
              <a:ln>
                <a:noFill/>
              </a:ln>
              <a:effectLst>
                <a:outerShdw algn="ctr" rotWithShape="0">
                  <a:srgbClr val="000000">
                    <a:alpha val="2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82" name="Group 95"/>
            <p:cNvGrpSpPr>
              <a:grpSpLocks/>
            </p:cNvGrpSpPr>
            <p:nvPr/>
          </p:nvGrpSpPr>
          <p:grpSpPr bwMode="auto">
            <a:xfrm>
              <a:off x="7002104" y="3557459"/>
              <a:ext cx="834598" cy="700437"/>
              <a:chOff x="0" y="0"/>
              <a:chExt cx="94" cy="91"/>
            </a:xfrm>
          </p:grpSpPr>
          <p:grpSp>
            <p:nvGrpSpPr>
              <p:cNvPr id="227" name="Group 96"/>
              <p:cNvGrpSpPr>
                <a:grpSpLocks/>
              </p:cNvGrpSpPr>
              <p:nvPr/>
            </p:nvGrpSpPr>
            <p:grpSpPr bwMode="auto">
              <a:xfrm>
                <a:off x="0" y="24"/>
                <a:ext cx="94" cy="67"/>
                <a:chOff x="0" y="0"/>
                <a:chExt cx="94" cy="67"/>
              </a:xfrm>
            </p:grpSpPr>
            <p:sp>
              <p:nvSpPr>
                <p:cNvPr id="233" name="Rectangle 97"/>
                <p:cNvSpPr>
                  <a:spLocks/>
                </p:cNvSpPr>
                <p:nvPr/>
              </p:nvSpPr>
              <p:spPr bwMode="auto">
                <a:xfrm>
                  <a:off x="1" y="35"/>
                  <a:ext cx="93" cy="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Test Process Management</a:t>
                  </a:r>
                  <a:endParaRPr lang="en-US" sz="2000" b="0" kern="0" dirty="0">
                    <a:solidFill>
                      <a:srgbClr val="50B3CF"/>
                    </a:solidFill>
                    <a:latin typeface="Calibri" panose="020F0502020204030204" pitchFamily="34" charset="0"/>
                    <a:ea typeface="+mn-ea"/>
                    <a:cs typeface="+mn-cs"/>
                  </a:endParaRPr>
                </a:p>
              </p:txBody>
            </p:sp>
            <p:pic>
              <p:nvPicPr>
                <p:cNvPr id="234" name="Picture 98"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92"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228" name="Group 99"/>
              <p:cNvGrpSpPr>
                <a:grpSpLocks/>
              </p:cNvGrpSpPr>
              <p:nvPr/>
            </p:nvGrpSpPr>
            <p:grpSpPr bwMode="auto">
              <a:xfrm>
                <a:off x="27" y="0"/>
                <a:ext cx="52" cy="47"/>
                <a:chOff x="0" y="0"/>
                <a:chExt cx="51" cy="47"/>
              </a:xfrm>
            </p:grpSpPr>
            <p:grpSp>
              <p:nvGrpSpPr>
                <p:cNvPr id="229" name="Group 100"/>
                <p:cNvGrpSpPr>
                  <a:grpSpLocks/>
                </p:cNvGrpSpPr>
                <p:nvPr/>
              </p:nvGrpSpPr>
              <p:grpSpPr bwMode="auto">
                <a:xfrm>
                  <a:off x="11" y="0"/>
                  <a:ext cx="40" cy="35"/>
                  <a:chOff x="0" y="0"/>
                  <a:chExt cx="40" cy="35"/>
                </a:xfrm>
              </p:grpSpPr>
              <p:pic>
                <p:nvPicPr>
                  <p:cNvPr id="231" name="Picture 101" descr="image46.png"/>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0" y="1"/>
                    <a:ext cx="3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232" name="Picture 102" descr="image47.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6" y="0"/>
                    <a:ext cx="24" cy="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230" name="Picture 103" descr="image48.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0" y="8"/>
                  <a:ext cx="38" cy="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grpSp>
          <p:nvGrpSpPr>
            <p:cNvPr id="183" name="Group 104"/>
            <p:cNvGrpSpPr>
              <a:grpSpLocks/>
            </p:cNvGrpSpPr>
            <p:nvPr/>
          </p:nvGrpSpPr>
          <p:grpSpPr bwMode="auto">
            <a:xfrm>
              <a:off x="2734653" y="4466978"/>
              <a:ext cx="1109093" cy="717940"/>
              <a:chOff x="0" y="0"/>
              <a:chExt cx="125" cy="93"/>
            </a:xfrm>
          </p:grpSpPr>
          <p:grpSp>
            <p:nvGrpSpPr>
              <p:cNvPr id="223" name="Group 105"/>
              <p:cNvGrpSpPr>
                <a:grpSpLocks/>
              </p:cNvGrpSpPr>
              <p:nvPr/>
            </p:nvGrpSpPr>
            <p:grpSpPr bwMode="auto">
              <a:xfrm>
                <a:off x="0" y="25"/>
                <a:ext cx="125" cy="68"/>
                <a:chOff x="0" y="0"/>
                <a:chExt cx="125" cy="68"/>
              </a:xfrm>
            </p:grpSpPr>
            <p:sp>
              <p:nvSpPr>
                <p:cNvPr id="225" name="Rectangle 106"/>
                <p:cNvSpPr>
                  <a:spLocks/>
                </p:cNvSpPr>
                <p:nvPr/>
              </p:nvSpPr>
              <p:spPr bwMode="auto">
                <a:xfrm>
                  <a:off x="0" y="33"/>
                  <a:ext cx="125" cy="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lnSpc>
                      <a:spcPct val="110000"/>
                    </a:lnSpc>
                    <a:spcBef>
                      <a:spcPts val="264"/>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Resource Management</a:t>
                  </a:r>
                  <a:endParaRPr lang="en-US" sz="2000" b="0" kern="0" dirty="0">
                    <a:solidFill>
                      <a:srgbClr val="50B3CF"/>
                    </a:solidFill>
                    <a:latin typeface="Calibri" panose="020F0502020204030204" pitchFamily="34" charset="0"/>
                    <a:ea typeface="+mn-ea"/>
                    <a:cs typeface="+mn-cs"/>
                  </a:endParaRPr>
                </a:p>
              </p:txBody>
            </p:sp>
            <p:pic>
              <p:nvPicPr>
                <p:cNvPr id="226" name="Picture 107"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224" name="Picture 108" descr="image49.png"/>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3" y="0"/>
                <a:ext cx="70" cy="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84" name="Group 110"/>
            <p:cNvGrpSpPr>
              <a:grpSpLocks/>
            </p:cNvGrpSpPr>
            <p:nvPr/>
          </p:nvGrpSpPr>
          <p:grpSpPr bwMode="auto">
            <a:xfrm>
              <a:off x="4064898" y="4654610"/>
              <a:ext cx="1213556" cy="629967"/>
              <a:chOff x="0" y="0"/>
              <a:chExt cx="137" cy="81"/>
            </a:xfrm>
          </p:grpSpPr>
          <p:sp>
            <p:nvSpPr>
              <p:cNvPr id="221" name="Rectangle 111"/>
              <p:cNvSpPr>
                <a:spLocks/>
              </p:cNvSpPr>
              <p:nvPr/>
            </p:nvSpPr>
            <p:spPr bwMode="auto">
              <a:xfrm>
                <a:off x="0" y="33"/>
                <a:ext cx="137" cy="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Delivery Ownership -  Test Strategy, Schedule, and Cost</a:t>
                </a:r>
                <a:endParaRPr lang="en-US" sz="2000" b="0" kern="0" dirty="0">
                  <a:solidFill>
                    <a:srgbClr val="50B3CF"/>
                  </a:solidFill>
                  <a:latin typeface="Calibri" panose="020F0502020204030204" pitchFamily="34" charset="0"/>
                  <a:ea typeface="+mn-ea"/>
                  <a:cs typeface="+mn-cs"/>
                </a:endParaRPr>
              </a:p>
            </p:txBody>
          </p:sp>
          <p:pic>
            <p:nvPicPr>
              <p:cNvPr id="222" name="Picture 112"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85" name="Group 113"/>
            <p:cNvGrpSpPr>
              <a:grpSpLocks/>
            </p:cNvGrpSpPr>
            <p:nvPr/>
          </p:nvGrpSpPr>
          <p:grpSpPr bwMode="auto">
            <a:xfrm>
              <a:off x="4321782" y="4516324"/>
              <a:ext cx="637781" cy="338031"/>
              <a:chOff x="0" y="0"/>
              <a:chExt cx="72" cy="44"/>
            </a:xfrm>
          </p:grpSpPr>
          <p:pic>
            <p:nvPicPr>
              <p:cNvPr id="218" name="Picture 114" descr="image50.png"/>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0" y="0"/>
                <a:ext cx="44" cy="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219" name="Picture 115" descr="image51.png"/>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2" y="22"/>
                <a:ext cx="18" cy="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220" name="Picture 116" descr="image52.jp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4" y="6"/>
                <a:ext cx="28" cy="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86" name="Group 117"/>
            <p:cNvGrpSpPr>
              <a:grpSpLocks/>
            </p:cNvGrpSpPr>
            <p:nvPr/>
          </p:nvGrpSpPr>
          <p:grpSpPr bwMode="auto">
            <a:xfrm>
              <a:off x="4082301" y="5413845"/>
              <a:ext cx="1122961" cy="656015"/>
              <a:chOff x="-6" y="0"/>
              <a:chExt cx="127" cy="85"/>
            </a:xfrm>
          </p:grpSpPr>
          <p:grpSp>
            <p:nvGrpSpPr>
              <p:cNvPr id="214" name="Group 118"/>
              <p:cNvGrpSpPr>
                <a:grpSpLocks/>
              </p:cNvGrpSpPr>
              <p:nvPr/>
            </p:nvGrpSpPr>
            <p:grpSpPr bwMode="auto">
              <a:xfrm>
                <a:off x="-6" y="20"/>
                <a:ext cx="127" cy="65"/>
                <a:chOff x="-6" y="0"/>
                <a:chExt cx="127" cy="65"/>
              </a:xfrm>
            </p:grpSpPr>
            <p:sp>
              <p:nvSpPr>
                <p:cNvPr id="216" name="Rectangle 119"/>
                <p:cNvSpPr>
                  <a:spLocks/>
                </p:cNvSpPr>
                <p:nvPr/>
              </p:nvSpPr>
              <p:spPr bwMode="auto">
                <a:xfrm>
                  <a:off x="-6" y="33"/>
                  <a:ext cx="127" cy="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Transformational </a:t>
                  </a:r>
                  <a:endParaRPr lang="en-US" sz="1200" b="0" kern="0" dirty="0">
                    <a:solidFill>
                      <a:srgbClr val="50B3CF"/>
                    </a:solidFill>
                    <a:latin typeface="Calibri" panose="020F0502020204030204" pitchFamily="34" charset="0"/>
                    <a:ea typeface="+mn-ea"/>
                    <a:cs typeface="Arial" pitchFamily="34" charset="0"/>
                    <a:sym typeface="Arial" pitchFamily="34" charset="0"/>
                  </a:endParaRPr>
                </a:p>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mn-ea"/>
                      <a:cs typeface="Helvetica" charset="0"/>
                      <a:sym typeface="Helvetica" charset="0"/>
                    </a:rPr>
                    <a:t>Objectives &amp; Roadmap</a:t>
                  </a:r>
                  <a:endParaRPr lang="en-US" sz="2000" b="0" kern="0" dirty="0">
                    <a:solidFill>
                      <a:srgbClr val="50B3CF"/>
                    </a:solidFill>
                    <a:latin typeface="Calibri" panose="020F0502020204030204" pitchFamily="34" charset="0"/>
                    <a:ea typeface="+mn-ea"/>
                    <a:cs typeface="+mn-cs"/>
                  </a:endParaRPr>
                </a:p>
              </p:txBody>
            </p:sp>
            <p:pic>
              <p:nvPicPr>
                <p:cNvPr id="217" name="Picture 120"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215" name="Picture 121" descr="image53.png"/>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6" y="0"/>
                <a:ext cx="51" cy="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87" name="Group 122"/>
            <p:cNvGrpSpPr>
              <a:grpSpLocks/>
            </p:cNvGrpSpPr>
            <p:nvPr/>
          </p:nvGrpSpPr>
          <p:grpSpPr bwMode="auto">
            <a:xfrm>
              <a:off x="7044334" y="5442292"/>
              <a:ext cx="853490" cy="532166"/>
              <a:chOff x="0" y="0"/>
              <a:chExt cx="97" cy="69"/>
            </a:xfrm>
          </p:grpSpPr>
          <p:grpSp>
            <p:nvGrpSpPr>
              <p:cNvPr id="210" name="Group 123"/>
              <p:cNvGrpSpPr>
                <a:grpSpLocks/>
              </p:cNvGrpSpPr>
              <p:nvPr/>
            </p:nvGrpSpPr>
            <p:grpSpPr bwMode="auto">
              <a:xfrm>
                <a:off x="0" y="19"/>
                <a:ext cx="97" cy="50"/>
                <a:chOff x="0" y="0"/>
                <a:chExt cx="97" cy="49"/>
              </a:xfrm>
            </p:grpSpPr>
            <p:sp>
              <p:nvSpPr>
                <p:cNvPr id="212" name="Rectangle 124"/>
                <p:cNvSpPr>
                  <a:spLocks/>
                </p:cNvSpPr>
                <p:nvPr/>
              </p:nvSpPr>
              <p:spPr bwMode="auto">
                <a:xfrm>
                  <a:off x="0" y="33"/>
                  <a:ext cx="97" cy="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Implementation</a:t>
                  </a:r>
                  <a:endParaRPr lang="en-US" sz="2000" b="0" kern="0" dirty="0">
                    <a:solidFill>
                      <a:srgbClr val="50B3CF"/>
                    </a:solidFill>
                    <a:latin typeface="Calibri" panose="020F0502020204030204" pitchFamily="34" charset="0"/>
                    <a:ea typeface="+mn-ea"/>
                    <a:cs typeface="+mn-cs"/>
                  </a:endParaRPr>
                </a:p>
              </p:txBody>
            </p:sp>
            <p:pic>
              <p:nvPicPr>
                <p:cNvPr id="213" name="Picture 125"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 y="0"/>
                  <a:ext cx="92"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211" name="Picture 126" descr="image54.png"/>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28" y="0"/>
                <a:ext cx="44" cy="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88" name="Group 127"/>
            <p:cNvGrpSpPr>
              <a:grpSpLocks/>
            </p:cNvGrpSpPr>
            <p:nvPr/>
          </p:nvGrpSpPr>
          <p:grpSpPr bwMode="auto">
            <a:xfrm>
              <a:off x="2883645" y="5451001"/>
              <a:ext cx="1003264" cy="523457"/>
              <a:chOff x="-6" y="0"/>
              <a:chExt cx="113" cy="68"/>
            </a:xfrm>
          </p:grpSpPr>
          <p:grpSp>
            <p:nvGrpSpPr>
              <p:cNvPr id="206" name="Group 128"/>
              <p:cNvGrpSpPr>
                <a:grpSpLocks/>
              </p:cNvGrpSpPr>
              <p:nvPr/>
            </p:nvGrpSpPr>
            <p:grpSpPr bwMode="auto">
              <a:xfrm>
                <a:off x="-6" y="18"/>
                <a:ext cx="113" cy="50"/>
                <a:chOff x="-6" y="0"/>
                <a:chExt cx="113" cy="49"/>
              </a:xfrm>
            </p:grpSpPr>
            <p:sp>
              <p:nvSpPr>
                <p:cNvPr id="208" name="Rectangle 129"/>
                <p:cNvSpPr>
                  <a:spLocks/>
                </p:cNvSpPr>
                <p:nvPr/>
              </p:nvSpPr>
              <p:spPr bwMode="auto">
                <a:xfrm>
                  <a:off x="-6" y="37"/>
                  <a:ext cx="113" cy="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Quality/ Maturity Assessment Models</a:t>
                  </a:r>
                  <a:endParaRPr lang="en-US" sz="2000" b="0" kern="0" dirty="0">
                    <a:solidFill>
                      <a:srgbClr val="50B3CF"/>
                    </a:solidFill>
                    <a:latin typeface="Calibri" panose="020F0502020204030204" pitchFamily="34" charset="0"/>
                    <a:ea typeface="+mn-ea"/>
                    <a:cs typeface="+mn-cs"/>
                  </a:endParaRPr>
                </a:p>
              </p:txBody>
            </p:sp>
            <p:pic>
              <p:nvPicPr>
                <p:cNvPr id="209" name="Picture 130"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92"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207" name="Picture 131" descr="image55.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27" y="0"/>
                <a:ext cx="41" cy="41"/>
              </a:xfrm>
              <a:prstGeom prst="rect">
                <a:avLst/>
              </a:prstGeom>
              <a:noFill/>
              <a:ln>
                <a:noFill/>
              </a:ln>
              <a:effectLst>
                <a:outerShdw algn="ctr" rotWithShape="0">
                  <a:srgbClr val="000000">
                    <a:alpha val="2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89" name="Group 132"/>
            <p:cNvGrpSpPr>
              <a:grpSpLocks/>
            </p:cNvGrpSpPr>
            <p:nvPr/>
          </p:nvGrpSpPr>
          <p:grpSpPr bwMode="auto">
            <a:xfrm>
              <a:off x="5500717" y="4541482"/>
              <a:ext cx="1137987" cy="637512"/>
              <a:chOff x="0" y="0"/>
              <a:chExt cx="128" cy="83"/>
            </a:xfrm>
          </p:grpSpPr>
          <p:grpSp>
            <p:nvGrpSpPr>
              <p:cNvPr id="202" name="Group 133"/>
              <p:cNvGrpSpPr>
                <a:grpSpLocks/>
              </p:cNvGrpSpPr>
              <p:nvPr/>
            </p:nvGrpSpPr>
            <p:grpSpPr bwMode="auto">
              <a:xfrm>
                <a:off x="0" y="15"/>
                <a:ext cx="128" cy="68"/>
                <a:chOff x="0" y="0"/>
                <a:chExt cx="128" cy="67"/>
              </a:xfrm>
            </p:grpSpPr>
            <p:sp>
              <p:nvSpPr>
                <p:cNvPr id="204" name="Rectangle 134"/>
                <p:cNvSpPr>
                  <a:spLocks/>
                </p:cNvSpPr>
                <p:nvPr/>
              </p:nvSpPr>
              <p:spPr bwMode="auto">
                <a:xfrm>
                  <a:off x="0" y="35"/>
                  <a:ext cx="128" cy="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Program Exception Management</a:t>
                  </a:r>
                  <a:endParaRPr lang="en-US" sz="2000" b="0" kern="0" dirty="0">
                    <a:solidFill>
                      <a:srgbClr val="50B3CF"/>
                    </a:solidFill>
                    <a:latin typeface="Calibri" panose="020F0502020204030204" pitchFamily="34" charset="0"/>
                    <a:ea typeface="+mn-ea"/>
                    <a:cs typeface="+mn-cs"/>
                  </a:endParaRPr>
                </a:p>
              </p:txBody>
            </p:sp>
            <p:pic>
              <p:nvPicPr>
                <p:cNvPr id="205" name="Picture 135"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 y="0"/>
                  <a:ext cx="92"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pic>
            <p:nvPicPr>
              <p:cNvPr id="203" name="Picture 136" descr="image56.png"/>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6" y="0"/>
                <a:ext cx="41" cy="41"/>
              </a:xfrm>
              <a:prstGeom prst="rect">
                <a:avLst/>
              </a:prstGeom>
              <a:noFill/>
              <a:ln>
                <a:noFill/>
              </a:ln>
              <a:effectLst>
                <a:outerShdw algn="ctr" rotWithShape="0">
                  <a:srgbClr val="000000">
                    <a:alpha val="14998"/>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90" name="Group 142"/>
            <p:cNvGrpSpPr>
              <a:grpSpLocks/>
            </p:cNvGrpSpPr>
            <p:nvPr/>
          </p:nvGrpSpPr>
          <p:grpSpPr bwMode="auto">
            <a:xfrm>
              <a:off x="5500939" y="5413845"/>
              <a:ext cx="1086866" cy="523457"/>
              <a:chOff x="0" y="0"/>
              <a:chExt cx="123" cy="68"/>
            </a:xfrm>
          </p:grpSpPr>
          <p:grpSp>
            <p:nvGrpSpPr>
              <p:cNvPr id="195" name="Group 143"/>
              <p:cNvGrpSpPr>
                <a:grpSpLocks/>
              </p:cNvGrpSpPr>
              <p:nvPr/>
            </p:nvGrpSpPr>
            <p:grpSpPr bwMode="auto">
              <a:xfrm>
                <a:off x="0" y="18"/>
                <a:ext cx="123" cy="50"/>
                <a:chOff x="0" y="0"/>
                <a:chExt cx="123" cy="49"/>
              </a:xfrm>
            </p:grpSpPr>
            <p:sp>
              <p:nvSpPr>
                <p:cNvPr id="200" name="Rectangle 144"/>
                <p:cNvSpPr>
                  <a:spLocks/>
                </p:cNvSpPr>
                <p:nvPr/>
              </p:nvSpPr>
              <p:spPr bwMode="auto">
                <a:xfrm>
                  <a:off x="0" y="33"/>
                  <a:ext cx="123" cy="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txBody>
                <a:bodyPr lIns="0" tIns="0" rIns="0" bIns="0"/>
                <a:lstStyle/>
                <a:p>
                  <a:pPr marL="0" lvl="4" indent="0" algn="ctr" defTabSz="684754" fontAlgn="auto">
                    <a:spcBef>
                      <a:spcPts val="0"/>
                    </a:spcBef>
                    <a:spcAft>
                      <a:spcPts val="0"/>
                    </a:spcAft>
                    <a:defRPr/>
                  </a:pPr>
                  <a:r>
                    <a:rPr lang="en-US" sz="700" kern="0" dirty="0">
                      <a:solidFill>
                        <a:srgbClr val="50B3CF"/>
                      </a:solidFill>
                      <a:latin typeface="Calibri" panose="020F0502020204030204" pitchFamily="34" charset="0"/>
                      <a:ea typeface="Helvetica" charset="0"/>
                      <a:cs typeface="Helvetica" charset="0"/>
                      <a:sym typeface="Helvetica" charset="0"/>
                    </a:rPr>
                    <a:t>Transformation Governance</a:t>
                  </a:r>
                  <a:endParaRPr lang="en-US" sz="2000" b="0" kern="0" dirty="0">
                    <a:solidFill>
                      <a:srgbClr val="50B3CF"/>
                    </a:solidFill>
                    <a:latin typeface="Calibri" panose="020F0502020204030204" pitchFamily="34" charset="0"/>
                    <a:ea typeface="+mn-ea"/>
                    <a:cs typeface="+mn-cs"/>
                  </a:endParaRPr>
                </a:p>
              </p:txBody>
            </p:sp>
            <p:pic>
              <p:nvPicPr>
                <p:cNvPr id="201" name="Picture 145" descr="image30.tif"/>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 y="0"/>
                  <a:ext cx="93" cy="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nvGrpSpPr>
              <p:cNvPr id="196" name="Group 146"/>
              <p:cNvGrpSpPr>
                <a:grpSpLocks/>
              </p:cNvGrpSpPr>
              <p:nvPr/>
            </p:nvGrpSpPr>
            <p:grpSpPr bwMode="auto">
              <a:xfrm>
                <a:off x="27" y="0"/>
                <a:ext cx="67" cy="46"/>
                <a:chOff x="0" y="0"/>
                <a:chExt cx="66" cy="46"/>
              </a:xfrm>
            </p:grpSpPr>
            <p:pic>
              <p:nvPicPr>
                <p:cNvPr id="197" name="Picture 147" descr="image58.png"/>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7" y="0"/>
                  <a:ext cx="39" cy="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198" name="Picture 148" descr="image59.png"/>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0" y="0"/>
                  <a:ext cx="39" cy="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pic>
              <p:nvPicPr>
                <p:cNvPr id="199" name="Picture 149" descr="image60.png"/>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3" y="7"/>
                  <a:ext cx="39" cy="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0"/>
                      <a:headEnd/>
                      <a:tailEnd/>
                    </a14:hiddenLine>
                  </a:ext>
                </a:extLst>
              </p:spPr>
            </p:pic>
          </p:grpSp>
        </p:grpSp>
        <p:sp>
          <p:nvSpPr>
            <p:cNvPr id="191" name="Rectangle 190"/>
            <p:cNvSpPr/>
            <p:nvPr/>
          </p:nvSpPr>
          <p:spPr>
            <a:xfrm>
              <a:off x="250032" y="1496660"/>
              <a:ext cx="7961680" cy="324347"/>
            </a:xfrm>
            <a:prstGeom prst="rect">
              <a:avLst/>
            </a:prstGeom>
          </p:spPr>
          <p:txBody>
            <a:bodyPr wrap="square">
              <a:spAutoFit/>
            </a:bodyPr>
            <a:lstStyle/>
            <a:p>
              <a:pPr marL="128585" indent="-128585" defTabSz="685783" fontAlgn="auto">
                <a:spcBef>
                  <a:spcPts val="0"/>
                </a:spcBef>
                <a:spcAft>
                  <a:spcPts val="0"/>
                </a:spcAft>
                <a:buFont typeface="Arial" panose="020B0604020202020204" pitchFamily="34" charset="0"/>
                <a:buChar char="•"/>
                <a:defRPr/>
              </a:pPr>
              <a:r>
                <a:rPr lang="en-US" sz="1050" kern="0" dirty="0">
                  <a:solidFill>
                    <a:srgbClr val="141414"/>
                  </a:solidFill>
                  <a:latin typeface="Calibri" panose="020F0502020204030204" pitchFamily="34" charset="0"/>
                  <a:ea typeface="+mn-ea"/>
                  <a:cs typeface="+mn-cs"/>
                </a:rPr>
                <a:t>Change readiness &amp; risk assessments </a:t>
              </a:r>
              <a:r>
                <a:rPr lang="en-US" sz="1050" b="0" kern="0" dirty="0">
                  <a:solidFill>
                    <a:srgbClr val="141414"/>
                  </a:solidFill>
                  <a:latin typeface="Calibri" panose="020F0502020204030204" pitchFamily="34" charset="0"/>
                  <a:ea typeface="+mn-ea"/>
                  <a:cs typeface="+mn-cs"/>
                </a:rPr>
                <a:t>and action plan for Change Management &amp; Risk Management </a:t>
              </a:r>
            </a:p>
          </p:txBody>
        </p:sp>
        <p:sp>
          <p:nvSpPr>
            <p:cNvPr id="192" name="Rectangle 191"/>
            <p:cNvSpPr/>
            <p:nvPr/>
          </p:nvSpPr>
          <p:spPr>
            <a:xfrm>
              <a:off x="250032" y="1748722"/>
              <a:ext cx="7771553" cy="324347"/>
            </a:xfrm>
            <a:prstGeom prst="rect">
              <a:avLst/>
            </a:prstGeom>
          </p:spPr>
          <p:txBody>
            <a:bodyPr wrap="square">
              <a:spAutoFit/>
            </a:bodyPr>
            <a:lstStyle/>
            <a:p>
              <a:pPr marL="128585" indent="-128585" defTabSz="685783" fontAlgn="auto">
                <a:spcBef>
                  <a:spcPts val="0"/>
                </a:spcBef>
                <a:spcAft>
                  <a:spcPts val="0"/>
                </a:spcAft>
                <a:buFont typeface="Arial" panose="020B0604020202020204" pitchFamily="34" charset="0"/>
                <a:buChar char="•"/>
                <a:defRPr/>
              </a:pPr>
              <a:r>
                <a:rPr lang="en-US" sz="1050" kern="0" dirty="0">
                  <a:solidFill>
                    <a:srgbClr val="141414"/>
                  </a:solidFill>
                  <a:latin typeface="Calibri" panose="020F0502020204030204" pitchFamily="34" charset="0"/>
                  <a:ea typeface="+mn-ea"/>
                  <a:cs typeface="+mn-cs"/>
                </a:rPr>
                <a:t>No Disruption of BAU Test Activities </a:t>
              </a:r>
              <a:r>
                <a:rPr lang="en-US" sz="1050" b="0" kern="0" dirty="0">
                  <a:solidFill>
                    <a:srgbClr val="141414"/>
                  </a:solidFill>
                  <a:latin typeface="Calibri" panose="020F0502020204030204" pitchFamily="34" charset="0"/>
                  <a:ea typeface="+mn-ea"/>
                  <a:cs typeface="+mn-cs"/>
                </a:rPr>
                <a:t>through </a:t>
              </a:r>
              <a:r>
                <a:rPr lang="en-US" sz="1050" kern="0" dirty="0">
                  <a:solidFill>
                    <a:srgbClr val="141414"/>
                  </a:solidFill>
                  <a:latin typeface="Calibri" panose="020F0502020204030204" pitchFamily="34" charset="0"/>
                  <a:ea typeface="+mn-ea"/>
                  <a:cs typeface="+mn-cs"/>
                </a:rPr>
                <a:t>‘Transform while Perform’</a:t>
              </a:r>
              <a:endParaRPr lang="en-US" sz="1050" b="0" kern="0" dirty="0">
                <a:solidFill>
                  <a:srgbClr val="141414"/>
                </a:solidFill>
                <a:latin typeface="Calibri" panose="020F0502020204030204" pitchFamily="34" charset="0"/>
                <a:ea typeface="+mn-ea"/>
                <a:cs typeface="+mn-cs"/>
              </a:endParaRPr>
            </a:p>
          </p:txBody>
        </p:sp>
        <p:sp>
          <p:nvSpPr>
            <p:cNvPr id="193" name="Rectangle 192"/>
            <p:cNvSpPr/>
            <p:nvPr/>
          </p:nvSpPr>
          <p:spPr>
            <a:xfrm>
              <a:off x="250032" y="1244600"/>
              <a:ext cx="8396089" cy="324347"/>
            </a:xfrm>
            <a:prstGeom prst="rect">
              <a:avLst/>
            </a:prstGeom>
          </p:spPr>
          <p:txBody>
            <a:bodyPr wrap="square">
              <a:spAutoFit/>
            </a:bodyPr>
            <a:lstStyle/>
            <a:p>
              <a:pPr marL="128585" indent="-128585" defTabSz="685783" fontAlgn="auto">
                <a:spcBef>
                  <a:spcPts val="0"/>
                </a:spcBef>
                <a:spcAft>
                  <a:spcPts val="0"/>
                </a:spcAft>
                <a:buFont typeface="Arial" panose="020B0604020202020204" pitchFamily="34" charset="0"/>
                <a:buChar char="•"/>
                <a:defRPr/>
              </a:pPr>
              <a:r>
                <a:rPr lang="en-US" sz="1050" kern="0" dirty="0">
                  <a:solidFill>
                    <a:srgbClr val="141414"/>
                  </a:solidFill>
                  <a:latin typeface="Calibri" panose="020F0502020204030204" pitchFamily="34" charset="0"/>
                  <a:ea typeface="+mn-ea"/>
                  <a:cs typeface="+mn-cs"/>
                </a:rPr>
                <a:t>End to End analysis of Value chain </a:t>
              </a:r>
              <a:r>
                <a:rPr lang="en-US" sz="1050" b="0" kern="0" dirty="0">
                  <a:solidFill>
                    <a:srgbClr val="141414"/>
                  </a:solidFill>
                  <a:latin typeface="Calibri" panose="020F0502020204030204" pitchFamily="34" charset="0"/>
                  <a:ea typeface="+mn-ea"/>
                  <a:cs typeface="+mn-cs"/>
                </a:rPr>
                <a:t>&amp; a holistic approach to assessments focusing on </a:t>
              </a:r>
              <a:r>
                <a:rPr lang="en-US" sz="1050" kern="0" dirty="0">
                  <a:solidFill>
                    <a:srgbClr val="141414"/>
                  </a:solidFill>
                  <a:latin typeface="Calibri" panose="020F0502020204030204" pitchFamily="34" charset="0"/>
                  <a:ea typeface="+mn-ea"/>
                  <a:cs typeface="+mn-cs"/>
                </a:rPr>
                <a:t>institutionalizing continuous improvements</a:t>
              </a:r>
            </a:p>
          </p:txBody>
        </p:sp>
        <p:sp>
          <p:nvSpPr>
            <p:cNvPr id="194" name="Rectangle 193"/>
            <p:cNvSpPr/>
            <p:nvPr/>
          </p:nvSpPr>
          <p:spPr>
            <a:xfrm>
              <a:off x="241946" y="2010331"/>
              <a:ext cx="7771553" cy="324347"/>
            </a:xfrm>
            <a:prstGeom prst="rect">
              <a:avLst/>
            </a:prstGeom>
          </p:spPr>
          <p:txBody>
            <a:bodyPr wrap="square">
              <a:spAutoFit/>
            </a:bodyPr>
            <a:lstStyle/>
            <a:p>
              <a:pPr marL="128585" indent="-128585" defTabSz="685783" fontAlgn="auto">
                <a:spcBef>
                  <a:spcPts val="0"/>
                </a:spcBef>
                <a:spcAft>
                  <a:spcPts val="0"/>
                </a:spcAft>
                <a:buFont typeface="Arial" panose="020B0604020202020204" pitchFamily="34" charset="0"/>
                <a:buChar char="•"/>
                <a:defRPr/>
              </a:pPr>
              <a:r>
                <a:rPr lang="en-US" sz="1050" kern="0" dirty="0">
                  <a:solidFill>
                    <a:srgbClr val="141414"/>
                  </a:solidFill>
                  <a:latin typeface="Calibri" panose="020F0502020204030204" pitchFamily="34" charset="0"/>
                  <a:ea typeface="+mn-ea"/>
                  <a:cs typeface="+mn-cs"/>
                </a:rPr>
                <a:t>Phased Transformation Roadmap </a:t>
              </a:r>
              <a:r>
                <a:rPr lang="en-US" sz="1050" b="0" kern="0" dirty="0">
                  <a:solidFill>
                    <a:srgbClr val="141414"/>
                  </a:solidFill>
                  <a:latin typeface="Calibri" panose="020F0502020204030204" pitchFamily="34" charset="0"/>
                  <a:ea typeface="+mn-ea"/>
                  <a:cs typeface="+mn-cs"/>
                </a:rPr>
                <a:t>: Setup &gt;&gt; Operate &gt;&gt; Optimize</a:t>
              </a:r>
            </a:p>
          </p:txBody>
        </p:sp>
      </p:grpSp>
    </p:spTree>
    <p:extLst>
      <p:ext uri="{BB962C8B-B14F-4D97-AF65-F5344CB8AC3E}">
        <p14:creationId xmlns:p14="http://schemas.microsoft.com/office/powerpoint/2010/main" val="1023261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Management</a:t>
            </a:r>
          </a:p>
        </p:txBody>
      </p:sp>
      <p:grpSp>
        <p:nvGrpSpPr>
          <p:cNvPr id="63" name="Group 62"/>
          <p:cNvGrpSpPr/>
          <p:nvPr/>
        </p:nvGrpSpPr>
        <p:grpSpPr>
          <a:xfrm>
            <a:off x="237361" y="757305"/>
            <a:ext cx="8688799" cy="3758661"/>
            <a:chOff x="316481" y="1210573"/>
            <a:chExt cx="11585065" cy="5011548"/>
          </a:xfrm>
        </p:grpSpPr>
        <p:pic>
          <p:nvPicPr>
            <p:cNvPr id="64" name="Picture 63"/>
            <p:cNvPicPr>
              <a:picLocks noChangeAspect="1"/>
            </p:cNvPicPr>
            <p:nvPr/>
          </p:nvPicPr>
          <p:blipFill rotWithShape="1">
            <a:blip r:embed="rId2" cstate="print">
              <a:extLst>
                <a:ext uri="{28A0092B-C50C-407E-A947-70E740481C1C}">
                  <a14:useLocalDpi xmlns:a14="http://schemas.microsoft.com/office/drawing/2010/main" val="0"/>
                </a:ext>
              </a:extLst>
            </a:blip>
            <a:srcRect l="9289" t="38097" r="48908" b="11179"/>
            <a:stretch/>
          </p:blipFill>
          <p:spPr>
            <a:xfrm rot="16938455">
              <a:off x="4891032" y="1896518"/>
              <a:ext cx="1097280" cy="1024129"/>
            </a:xfrm>
            <a:prstGeom prst="rect">
              <a:avLst/>
            </a:prstGeom>
          </p:spPr>
        </p:pic>
        <p:pic>
          <p:nvPicPr>
            <p:cNvPr id="65" name="Picture 64"/>
            <p:cNvPicPr>
              <a:picLocks noChangeAspect="1"/>
            </p:cNvPicPr>
            <p:nvPr/>
          </p:nvPicPr>
          <p:blipFill rotWithShape="1">
            <a:blip r:embed="rId2" cstate="print">
              <a:extLst>
                <a:ext uri="{28A0092B-C50C-407E-A947-70E740481C1C}">
                  <a14:useLocalDpi xmlns:a14="http://schemas.microsoft.com/office/drawing/2010/main" val="0"/>
                </a:ext>
              </a:extLst>
            </a:blip>
            <a:srcRect l="9289" t="38097" r="48908" b="11179"/>
            <a:stretch/>
          </p:blipFill>
          <p:spPr>
            <a:xfrm rot="4661545" flipH="1">
              <a:off x="6119903" y="1896520"/>
              <a:ext cx="1097280" cy="1024129"/>
            </a:xfrm>
            <a:prstGeom prst="rect">
              <a:avLst/>
            </a:prstGeom>
          </p:spPr>
        </p:pic>
        <p:sp>
          <p:nvSpPr>
            <p:cNvPr id="66" name="Rectangle 65"/>
            <p:cNvSpPr/>
            <p:nvPr/>
          </p:nvSpPr>
          <p:spPr>
            <a:xfrm>
              <a:off x="3892663" y="3003179"/>
              <a:ext cx="4406679" cy="975360"/>
            </a:xfrm>
            <a:prstGeom prst="rect">
              <a:avLst/>
            </a:prstGeom>
            <a:pattFill prst="ltUpDiag">
              <a:fgClr>
                <a:srgbClr val="FFC000"/>
              </a:fgClr>
              <a:bgClr>
                <a:sysClr val="window" lastClr="FFFFFF"/>
              </a:bgClr>
            </a:pattFill>
            <a:ln w="254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t"/>
            <a:lstStyle/>
            <a:p>
              <a:pPr marL="0" marR="0" lvl="0" indent="0" algn="ctr" defTabSz="81634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KNOWLEDGE MANAGEMENT </a:t>
              </a:r>
            </a:p>
            <a:p>
              <a:pPr marL="0" marR="0" lvl="0" indent="0" algn="ctr" defTabSz="81634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PLATFORM</a:t>
              </a:r>
            </a:p>
            <a:p>
              <a:pPr marL="0" marR="0" lvl="0" indent="0" algn="ctr" defTabSz="816347"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7" name="Rectangle 66"/>
            <p:cNvSpPr/>
            <p:nvPr/>
          </p:nvSpPr>
          <p:spPr>
            <a:xfrm>
              <a:off x="316481" y="2409522"/>
              <a:ext cx="2926080" cy="975360"/>
            </a:xfrm>
            <a:prstGeom prst="rect">
              <a:avLst/>
            </a:prstGeom>
            <a:solidFill>
              <a:srgbClr val="00CC99"/>
            </a:solidFill>
            <a:ln>
              <a:noFill/>
            </a:ln>
            <a:effectLst/>
          </p:spPr>
          <p:txBody>
            <a:bodyPr wrap="square" anchor="ctr">
              <a:noAutofit/>
            </a:bodyPr>
            <a:lstStyle/>
            <a:p>
              <a:pPr marL="0" marR="0" lvl="0" indent="0" algn="ctr" defTabSz="457189"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Application Knowledge</a:t>
              </a:r>
            </a:p>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Business Process Models (ADPART) | Business Requirements | Program / Project Plans  | Transition / Application Documents</a:t>
              </a:r>
            </a:p>
          </p:txBody>
        </p:sp>
        <p:sp>
          <p:nvSpPr>
            <p:cNvPr id="68" name="Rectangle 67"/>
            <p:cNvSpPr/>
            <p:nvPr/>
          </p:nvSpPr>
          <p:spPr>
            <a:xfrm>
              <a:off x="2806169" y="1210573"/>
              <a:ext cx="2926080" cy="975360"/>
            </a:xfrm>
            <a:prstGeom prst="rect">
              <a:avLst/>
            </a:prstGeom>
            <a:solidFill>
              <a:srgbClr val="72CDF4"/>
            </a:solidFill>
            <a:ln>
              <a:noFill/>
            </a:ln>
            <a:effectLst/>
          </p:spPr>
          <p:txBody>
            <a:bodyPr wrap="square" anchor="ctr">
              <a:noAutofit/>
            </a:bodyPr>
            <a:lstStyle/>
            <a:p>
              <a:pPr marL="0" marR="0" lvl="0" indent="0" algn="ctr" defTabSz="457189"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QA &amp; Process Artifacts</a:t>
              </a:r>
            </a:p>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Test Artefacts | Communication &amp; Escalation Maps | Work Intake Workflows  | Metrics | Acceptance Criteria </a:t>
              </a:r>
            </a:p>
          </p:txBody>
        </p:sp>
        <p:sp>
          <p:nvSpPr>
            <p:cNvPr id="69" name="Rectangle 68"/>
            <p:cNvSpPr/>
            <p:nvPr/>
          </p:nvSpPr>
          <p:spPr>
            <a:xfrm>
              <a:off x="6401562" y="1210573"/>
              <a:ext cx="2926080" cy="975360"/>
            </a:xfrm>
            <a:prstGeom prst="rect">
              <a:avLst/>
            </a:prstGeom>
            <a:solidFill>
              <a:srgbClr val="60E9D8"/>
            </a:solidFill>
            <a:ln>
              <a:noFill/>
            </a:ln>
            <a:effectLst/>
          </p:spPr>
          <p:txBody>
            <a:bodyPr wrap="square" anchor="ctr">
              <a:noAutofit/>
            </a:bodyPr>
            <a:lstStyle/>
            <a:p>
              <a:pPr marL="0" marR="0" lvl="0" indent="0" algn="ctr" defTabSz="457189"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Lessons Learnt &amp; Best Practices</a:t>
              </a:r>
            </a:p>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1"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Consumer Analytics Insights | Innovations | Best Practices </a:t>
              </a:r>
              <a:endParaRPr kumimoji="0" lang="en-US" sz="1050" b="0" i="1"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endParaRPr>
            </a:p>
          </p:txBody>
        </p:sp>
        <p:sp>
          <p:nvSpPr>
            <p:cNvPr id="70" name="Rectangle 69"/>
            <p:cNvSpPr/>
            <p:nvPr/>
          </p:nvSpPr>
          <p:spPr>
            <a:xfrm>
              <a:off x="8975466" y="2388046"/>
              <a:ext cx="2926080" cy="975360"/>
            </a:xfrm>
            <a:prstGeom prst="rect">
              <a:avLst/>
            </a:prstGeom>
            <a:solidFill>
              <a:srgbClr val="5B9BD5">
                <a:lumMod val="40000"/>
                <a:lumOff val="60000"/>
              </a:srgbClr>
            </a:solidFill>
            <a:ln>
              <a:noFill/>
            </a:ln>
            <a:effectLst/>
          </p:spPr>
          <p:txBody>
            <a:bodyPr wrap="square" anchor="ctr">
              <a:noAutofit/>
            </a:bodyPr>
            <a:lstStyle/>
            <a:p>
              <a:pPr marL="0" marR="0" lvl="0" indent="0" algn="ctr" defTabSz="457189"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Tools &amp; Infrastructure</a:t>
              </a:r>
            </a:p>
            <a:p>
              <a:pPr marL="0" marR="0" lvl="0" indent="0" algn="ctr" defTabSz="457189"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Usage Guidelines | Owners | Checklists | Environment Planning Guidelines  | Release Management Framework</a:t>
              </a:r>
              <a:r>
                <a:rPr kumimoji="0" lang="en-US" sz="1050" b="0" i="1"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 </a:t>
              </a:r>
            </a:p>
          </p:txBody>
        </p:sp>
        <p:pic>
          <p:nvPicPr>
            <p:cNvPr id="71" name="Picture 70"/>
            <p:cNvPicPr>
              <a:picLocks noChangeAspect="1"/>
            </p:cNvPicPr>
            <p:nvPr/>
          </p:nvPicPr>
          <p:blipFill rotWithShape="1">
            <a:blip r:embed="rId2" cstate="print">
              <a:extLst>
                <a:ext uri="{28A0092B-C50C-407E-A947-70E740481C1C}">
                  <a14:useLocalDpi xmlns:a14="http://schemas.microsoft.com/office/drawing/2010/main" val="0"/>
                </a:ext>
              </a:extLst>
            </a:blip>
            <a:srcRect t="37335" b="15564"/>
            <a:stretch/>
          </p:blipFill>
          <p:spPr>
            <a:xfrm>
              <a:off x="4470622" y="3784492"/>
              <a:ext cx="3212932" cy="1433825"/>
            </a:xfrm>
            <a:prstGeom prst="rect">
              <a:avLst/>
            </a:prstGeom>
          </p:spPr>
        </p:pic>
        <p:pic>
          <p:nvPicPr>
            <p:cNvPr id="72" name="Picture 71"/>
            <p:cNvPicPr>
              <a:picLocks noChangeAspect="1"/>
            </p:cNvPicPr>
            <p:nvPr/>
          </p:nvPicPr>
          <p:blipFill rotWithShape="1">
            <a:blip r:embed="rId2" cstate="print">
              <a:extLst>
                <a:ext uri="{28A0092B-C50C-407E-A947-70E740481C1C}">
                  <a14:useLocalDpi xmlns:a14="http://schemas.microsoft.com/office/drawing/2010/main" val="0"/>
                </a:ext>
              </a:extLst>
            </a:blip>
            <a:srcRect l="9289" t="38097" r="48908" b="11179"/>
            <a:stretch/>
          </p:blipFill>
          <p:spPr>
            <a:xfrm rot="15012699">
              <a:off x="2926638" y="2119105"/>
              <a:ext cx="1219200" cy="1137921"/>
            </a:xfrm>
            <a:prstGeom prst="rect">
              <a:avLst/>
            </a:prstGeom>
          </p:spPr>
        </p:pic>
        <p:pic>
          <p:nvPicPr>
            <p:cNvPr id="73" name="Picture 72"/>
            <p:cNvPicPr>
              <a:picLocks noChangeAspect="1"/>
            </p:cNvPicPr>
            <p:nvPr/>
          </p:nvPicPr>
          <p:blipFill rotWithShape="1">
            <a:blip r:embed="rId2" cstate="print">
              <a:extLst>
                <a:ext uri="{28A0092B-C50C-407E-A947-70E740481C1C}">
                  <a14:useLocalDpi xmlns:a14="http://schemas.microsoft.com/office/drawing/2010/main" val="0"/>
                </a:ext>
              </a:extLst>
            </a:blip>
            <a:srcRect l="9289" t="38097" r="48908" b="11179"/>
            <a:stretch/>
          </p:blipFill>
          <p:spPr>
            <a:xfrm rot="6587301" flipH="1">
              <a:off x="8077900" y="2097629"/>
              <a:ext cx="1219200" cy="1137921"/>
            </a:xfrm>
            <a:prstGeom prst="rect">
              <a:avLst/>
            </a:prstGeom>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56923" y="3049016"/>
              <a:ext cx="487680" cy="487680"/>
            </a:xfrm>
            <a:prstGeom prst="rect">
              <a:avLst/>
            </a:prstGeom>
          </p:spPr>
        </p:pic>
        <p:grpSp>
          <p:nvGrpSpPr>
            <p:cNvPr id="75" name="Group 74"/>
            <p:cNvGrpSpPr/>
            <p:nvPr/>
          </p:nvGrpSpPr>
          <p:grpSpPr>
            <a:xfrm>
              <a:off x="406400" y="4974740"/>
              <a:ext cx="11379200" cy="1247381"/>
              <a:chOff x="304800" y="3646974"/>
              <a:chExt cx="8534400" cy="1051735"/>
            </a:xfrm>
          </p:grpSpPr>
          <p:sp>
            <p:nvSpPr>
              <p:cNvPr id="88" name="Rectangle 87"/>
              <p:cNvSpPr/>
              <p:nvPr/>
            </p:nvSpPr>
            <p:spPr bwMode="auto">
              <a:xfrm>
                <a:off x="304800" y="3646974"/>
                <a:ext cx="8534400" cy="1051735"/>
              </a:xfrm>
              <a:prstGeom prst="rect">
                <a:avLst/>
              </a:prstGeom>
              <a:pattFill prst="dkUpDiag">
                <a:fgClr>
                  <a:srgbClr val="DF7A1C">
                    <a:lumMod val="20000"/>
                    <a:lumOff val="80000"/>
                  </a:srgbClr>
                </a:fgClr>
                <a:bgClr>
                  <a:sysClr val="window" lastClr="FFFFFF"/>
                </a:bgClr>
              </a:pattFill>
              <a:ln w="9525" cap="flat" cmpd="sng" algn="ctr">
                <a:solidFill>
                  <a:srgbClr val="00B050"/>
                </a:solid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rtlCol="0" anchor="b"/>
              <a:lstStyle/>
              <a:p>
                <a:pPr marL="0" marR="0" lvl="0" indent="0" algn="ctr" defTabSz="457189" eaLnBrk="0"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ＭＳ Ｐゴシック" pitchFamily="-12" charset="-128"/>
                    <a:cs typeface="Calibri" panose="020F0502020204030204" pitchFamily="34" charset="0"/>
                  </a:rPr>
                  <a:t>KNOWLEDGE MANAGEMENT OUTCOMES</a:t>
                </a:r>
              </a:p>
            </p:txBody>
          </p:sp>
          <p:sp>
            <p:nvSpPr>
              <p:cNvPr id="89" name="Rectangle 88"/>
              <p:cNvSpPr/>
              <p:nvPr/>
            </p:nvSpPr>
            <p:spPr>
              <a:xfrm>
                <a:off x="406173" y="3726224"/>
                <a:ext cx="2025748" cy="668183"/>
              </a:xfrm>
              <a:prstGeom prst="rect">
                <a:avLst/>
              </a:prstGeom>
              <a:solidFill>
                <a:srgbClr val="F9E4D1"/>
              </a:solidFill>
            </p:spPr>
            <p:txBody>
              <a:bodyPr wrap="square" anchor="ctr">
                <a:noAutofit/>
              </a:bodyPr>
              <a:lstStyle/>
              <a:p>
                <a:pPr marL="0" marR="0" lvl="0" indent="0" algn="ctr" defTabSz="457189"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Reusability</a:t>
                </a:r>
              </a:p>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Cross leverage test &amp; process artifacts to minimize redundant effort </a:t>
                </a:r>
              </a:p>
            </p:txBody>
          </p:sp>
          <p:sp>
            <p:nvSpPr>
              <p:cNvPr id="90" name="Rectangle 89"/>
              <p:cNvSpPr/>
              <p:nvPr/>
            </p:nvSpPr>
            <p:spPr>
              <a:xfrm>
                <a:off x="2506947" y="3726224"/>
                <a:ext cx="2025748" cy="668183"/>
              </a:xfrm>
              <a:prstGeom prst="rect">
                <a:avLst/>
              </a:prstGeom>
              <a:solidFill>
                <a:srgbClr val="F9E4D1"/>
              </a:solidFill>
            </p:spPr>
            <p:txBody>
              <a:bodyPr wrap="square" anchor="ctr">
                <a:noAutofit/>
              </a:bodyPr>
              <a:lstStyle/>
              <a:p>
                <a:pPr marL="0" marR="0" lvl="0" indent="0" algn="ctr" defTabSz="457189"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Team Onboarding</a:t>
                </a:r>
              </a:p>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Base for executing boot camps through detailed induction kits  </a:t>
                </a:r>
              </a:p>
            </p:txBody>
          </p:sp>
          <p:sp>
            <p:nvSpPr>
              <p:cNvPr id="91" name="Rectangle 90"/>
              <p:cNvSpPr/>
              <p:nvPr/>
            </p:nvSpPr>
            <p:spPr>
              <a:xfrm>
                <a:off x="4607723" y="3726224"/>
                <a:ext cx="2025748" cy="668183"/>
              </a:xfrm>
              <a:prstGeom prst="rect">
                <a:avLst/>
              </a:prstGeom>
              <a:solidFill>
                <a:srgbClr val="F9E4D1"/>
              </a:solidFill>
            </p:spPr>
            <p:txBody>
              <a:bodyPr wrap="square" anchor="ctr">
                <a:noAutofit/>
              </a:bodyPr>
              <a:lstStyle/>
              <a:p>
                <a:pPr marL="0" marR="0" lvl="0" indent="0" algn="ctr" defTabSz="457189"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People Enrichment</a:t>
                </a:r>
              </a:p>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Training &amp; cross skilling of TCOE associates</a:t>
                </a:r>
              </a:p>
            </p:txBody>
          </p:sp>
          <p:sp>
            <p:nvSpPr>
              <p:cNvPr id="92" name="Rectangle 91"/>
              <p:cNvSpPr/>
              <p:nvPr/>
            </p:nvSpPr>
            <p:spPr>
              <a:xfrm>
                <a:off x="6708498" y="3726224"/>
                <a:ext cx="2025748" cy="668183"/>
              </a:xfrm>
              <a:prstGeom prst="rect">
                <a:avLst/>
              </a:prstGeom>
              <a:solidFill>
                <a:srgbClr val="F9E4D1"/>
              </a:solidFill>
            </p:spPr>
            <p:txBody>
              <a:bodyPr wrap="square" anchor="ctr">
                <a:noAutofit/>
              </a:bodyPr>
              <a:lstStyle/>
              <a:p>
                <a:pPr marL="0" marR="0" lvl="0" indent="0" algn="ctr" defTabSz="457189"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Collaboration</a:t>
                </a:r>
              </a:p>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Sharing of best practices across regions &amp; teams </a:t>
                </a:r>
                <a:endParaRPr kumimoji="0" lang="en-US" sz="105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endParaRPr>
              </a:p>
            </p:txBody>
          </p:sp>
        </p:grpSp>
        <p:sp>
          <p:nvSpPr>
            <p:cNvPr id="76" name="Rectangle 75"/>
            <p:cNvSpPr/>
            <p:nvPr/>
          </p:nvSpPr>
          <p:spPr>
            <a:xfrm>
              <a:off x="4015827" y="3575101"/>
              <a:ext cx="975360" cy="329184"/>
            </a:xfrm>
            <a:prstGeom prst="rect">
              <a:avLst/>
            </a:prstGeom>
            <a:solidFill>
              <a:srgbClr val="FFC000">
                <a:lumMod val="60000"/>
                <a:lumOff val="40000"/>
              </a:srgbClr>
            </a:solidFill>
          </p:spPr>
          <p:txBody>
            <a:bodyPr wrap="square" lIns="45720" rIns="45720" anchor="ctr">
              <a:noAutofit/>
            </a:bodyPr>
            <a:lstStyle/>
            <a:p>
              <a:pPr marL="0" marR="0" lvl="0" indent="0" algn="ctr" defTabSz="457189" eaLnBrk="1" fontAlgn="auto" latinLnBrk="0" hangingPunct="1">
                <a:lnSpc>
                  <a:spcPct val="8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Wiki Portal</a:t>
              </a:r>
            </a:p>
          </p:txBody>
        </p:sp>
        <p:sp>
          <p:nvSpPr>
            <p:cNvPr id="77" name="Rectangle 76"/>
            <p:cNvSpPr/>
            <p:nvPr/>
          </p:nvSpPr>
          <p:spPr>
            <a:xfrm>
              <a:off x="5077439" y="3575101"/>
              <a:ext cx="975360" cy="329184"/>
            </a:xfrm>
            <a:prstGeom prst="rect">
              <a:avLst/>
            </a:prstGeom>
            <a:solidFill>
              <a:srgbClr val="FFC000">
                <a:lumMod val="60000"/>
                <a:lumOff val="40000"/>
              </a:srgbClr>
            </a:solidFill>
          </p:spPr>
          <p:txBody>
            <a:bodyPr wrap="square" lIns="45720" rIns="45720" anchor="ctr">
              <a:noAutofit/>
            </a:bodyPr>
            <a:lstStyle/>
            <a:p>
              <a:pPr marL="0" marR="0" lvl="0" indent="0" algn="ctr" defTabSz="457189" eaLnBrk="1" fontAlgn="auto" latinLnBrk="0" hangingPunct="1">
                <a:lnSpc>
                  <a:spcPct val="8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MS SharePoint</a:t>
              </a:r>
            </a:p>
          </p:txBody>
        </p:sp>
        <p:sp>
          <p:nvSpPr>
            <p:cNvPr id="78" name="Rectangle 77"/>
            <p:cNvSpPr/>
            <p:nvPr/>
          </p:nvSpPr>
          <p:spPr>
            <a:xfrm>
              <a:off x="6139051" y="3575101"/>
              <a:ext cx="975360" cy="329184"/>
            </a:xfrm>
            <a:prstGeom prst="rect">
              <a:avLst/>
            </a:prstGeom>
            <a:solidFill>
              <a:srgbClr val="FFC000">
                <a:lumMod val="60000"/>
                <a:lumOff val="40000"/>
              </a:srgbClr>
            </a:solidFill>
          </p:spPr>
          <p:txBody>
            <a:bodyPr wrap="square" lIns="45720" rIns="45720" anchor="ctr">
              <a:noAutofit/>
            </a:bodyPr>
            <a:lstStyle/>
            <a:p>
              <a:pPr marL="0" marR="0" lvl="0" indent="0" algn="ctr" defTabSz="457189" eaLnBrk="1" fontAlgn="auto" latinLnBrk="0" hangingPunct="1">
                <a:lnSpc>
                  <a:spcPct val="8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ALM/JIRA</a:t>
              </a:r>
            </a:p>
          </p:txBody>
        </p:sp>
        <p:sp>
          <p:nvSpPr>
            <p:cNvPr id="79" name="Rectangle 78"/>
            <p:cNvSpPr/>
            <p:nvPr/>
          </p:nvSpPr>
          <p:spPr>
            <a:xfrm>
              <a:off x="7200661" y="3575101"/>
              <a:ext cx="975360" cy="329184"/>
            </a:xfrm>
            <a:prstGeom prst="rect">
              <a:avLst/>
            </a:prstGeom>
            <a:solidFill>
              <a:srgbClr val="FFC000">
                <a:lumMod val="60000"/>
                <a:lumOff val="40000"/>
              </a:srgbClr>
            </a:solidFill>
          </p:spPr>
          <p:txBody>
            <a:bodyPr wrap="square" lIns="45720" rIns="45720" anchor="ctr">
              <a:noAutofit/>
            </a:bodyPr>
            <a:lstStyle/>
            <a:p>
              <a:pPr marL="0" marR="0" lvl="0" indent="0" algn="ctr" defTabSz="457189" eaLnBrk="1" fontAlgn="auto" latinLnBrk="0" hangingPunct="1">
                <a:lnSpc>
                  <a:spcPct val="8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2C2C2C"/>
                  </a:solidFill>
                  <a:effectLst/>
                  <a:uLnTx/>
                  <a:uFillTx/>
                  <a:latin typeface="Calibri" panose="020F0502020204030204" pitchFamily="34" charset="0"/>
                  <a:ea typeface="+mn-ea"/>
                  <a:cs typeface="Calibri" panose="020F0502020204030204" pitchFamily="34" charset="0"/>
                </a:rPr>
                <a:t>Dashboard</a:t>
              </a:r>
            </a:p>
          </p:txBody>
        </p:sp>
        <p:sp>
          <p:nvSpPr>
            <p:cNvPr id="80" name="Rounded Rectangle 79"/>
            <p:cNvSpPr/>
            <p:nvPr/>
          </p:nvSpPr>
          <p:spPr>
            <a:xfrm>
              <a:off x="2495600" y="4187563"/>
              <a:ext cx="7200800" cy="450588"/>
            </a:xfrm>
            <a:prstGeom prst="roundRect">
              <a:avLst/>
            </a:prstGeom>
            <a:solidFill>
              <a:srgbClr val="00CC99"/>
            </a:solidFill>
            <a:ln w="25400" cap="flat" cmpd="sng" algn="ctr">
              <a:noFill/>
              <a:prstDash val="sysDash"/>
            </a:ln>
            <a:effectLst/>
          </p:spPr>
          <p:txBody>
            <a:bodyPr rtlCol="0" anchor="t"/>
            <a:lstStyle/>
            <a:p>
              <a:pPr marL="0" marR="0" lvl="0" indent="0" algn="ctr" defTabSz="816347" eaLnBrk="1" fontAlgn="auto" latinLnBrk="0" hangingPunct="1">
                <a:lnSpc>
                  <a:spcPct val="9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1" name="Rectangle 80"/>
            <p:cNvSpPr/>
            <p:nvPr/>
          </p:nvSpPr>
          <p:spPr>
            <a:xfrm>
              <a:off x="2727176" y="4260456"/>
              <a:ext cx="1219200" cy="304800"/>
            </a:xfrm>
            <a:prstGeom prst="rect">
              <a:avLst/>
            </a:prstGeom>
            <a:solidFill>
              <a:sysClr val="window" lastClr="FFFFFF">
                <a:lumMod val="95000"/>
              </a:sysClr>
            </a:solidFill>
          </p:spPr>
          <p:txBody>
            <a:bodyPr wrap="square" lIns="45720" rIns="45720" anchor="ctr">
              <a:noAutofit/>
            </a:bodyPr>
            <a:lstStyle/>
            <a:p>
              <a:pPr marL="0" marR="0" lvl="0" indent="0" algn="ctr" defTabSz="457189"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Wiki enabled Test Artefacts</a:t>
              </a:r>
            </a:p>
          </p:txBody>
        </p:sp>
        <p:sp>
          <p:nvSpPr>
            <p:cNvPr id="82" name="Rectangle 81"/>
            <p:cNvSpPr/>
            <p:nvPr/>
          </p:nvSpPr>
          <p:spPr>
            <a:xfrm>
              <a:off x="4119331" y="4260456"/>
              <a:ext cx="1219200" cy="304800"/>
            </a:xfrm>
            <a:prstGeom prst="rect">
              <a:avLst/>
            </a:prstGeom>
            <a:solidFill>
              <a:sysClr val="window" lastClr="FFFFFF">
                <a:lumMod val="95000"/>
              </a:sysClr>
            </a:solidFill>
          </p:spPr>
          <p:txBody>
            <a:bodyPr wrap="square" lIns="45720" rIns="45720" anchor="ctr">
              <a:noAutofit/>
            </a:bodyPr>
            <a:lstStyle/>
            <a:p>
              <a:pPr marL="0" marR="0" lvl="0" indent="0" algn="ctr" defTabSz="457189"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E-Learning Kits</a:t>
              </a:r>
            </a:p>
          </p:txBody>
        </p:sp>
        <p:sp>
          <p:nvSpPr>
            <p:cNvPr id="83" name="Rectangle 82"/>
            <p:cNvSpPr/>
            <p:nvPr/>
          </p:nvSpPr>
          <p:spPr>
            <a:xfrm>
              <a:off x="5511485" y="4260456"/>
              <a:ext cx="1219200" cy="304800"/>
            </a:xfrm>
            <a:prstGeom prst="rect">
              <a:avLst/>
            </a:prstGeom>
            <a:solidFill>
              <a:sysClr val="window" lastClr="FFFFFF">
                <a:lumMod val="95000"/>
              </a:sysClr>
            </a:solidFill>
          </p:spPr>
          <p:txBody>
            <a:bodyPr wrap="square" lIns="45720" rIns="45720" anchor="ctr">
              <a:noAutofit/>
            </a:bodyPr>
            <a:lstStyle/>
            <a:p>
              <a:pPr marL="0" marR="0" lvl="0" indent="0" algn="ctr" defTabSz="457189"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Boot Camp materials</a:t>
              </a:r>
            </a:p>
          </p:txBody>
        </p:sp>
        <p:sp>
          <p:nvSpPr>
            <p:cNvPr id="84" name="Rectangle 83"/>
            <p:cNvSpPr/>
            <p:nvPr/>
          </p:nvSpPr>
          <p:spPr>
            <a:xfrm>
              <a:off x="6903640" y="4260456"/>
              <a:ext cx="1219200" cy="304800"/>
            </a:xfrm>
            <a:prstGeom prst="rect">
              <a:avLst/>
            </a:prstGeom>
            <a:solidFill>
              <a:sysClr val="window" lastClr="FFFFFF">
                <a:lumMod val="95000"/>
              </a:sysClr>
            </a:solidFill>
          </p:spPr>
          <p:txBody>
            <a:bodyPr wrap="square" lIns="45720" rIns="45720" anchor="ctr">
              <a:noAutofit/>
            </a:bodyPr>
            <a:lstStyle/>
            <a:p>
              <a:pPr marL="0" marR="0" lvl="0" indent="0" algn="ctr" defTabSz="457189"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Gamification</a:t>
              </a:r>
            </a:p>
          </p:txBody>
        </p:sp>
        <p:sp>
          <p:nvSpPr>
            <p:cNvPr id="85" name="Rectangle 84"/>
            <p:cNvSpPr/>
            <p:nvPr/>
          </p:nvSpPr>
          <p:spPr>
            <a:xfrm>
              <a:off x="8295795" y="4260456"/>
              <a:ext cx="1219200" cy="304800"/>
            </a:xfrm>
            <a:prstGeom prst="rect">
              <a:avLst/>
            </a:prstGeom>
            <a:solidFill>
              <a:sysClr val="window" lastClr="FFFFFF">
                <a:lumMod val="95000"/>
              </a:sysClr>
            </a:solidFill>
          </p:spPr>
          <p:txBody>
            <a:bodyPr wrap="square" lIns="45720" rIns="45720" anchor="ctr">
              <a:noAutofit/>
            </a:bodyPr>
            <a:lstStyle/>
            <a:p>
              <a:pPr marL="0" marR="0" lvl="0" indent="0" algn="ctr" defTabSz="457189"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lumMod val="65000"/>
                      <a:lumOff val="35000"/>
                    </a:prstClr>
                  </a:solidFill>
                  <a:effectLst/>
                  <a:uLnTx/>
                  <a:uFillTx/>
                  <a:latin typeface="Calibri" panose="020F0502020204030204" pitchFamily="34" charset="0"/>
                  <a:ea typeface="+mn-ea"/>
                  <a:cs typeface="Calibri" panose="020F0502020204030204" pitchFamily="34" charset="0"/>
                </a:rPr>
                <a:t>Class Room Trainings</a:t>
              </a:r>
            </a:p>
          </p:txBody>
        </p:sp>
        <p:sp>
          <p:nvSpPr>
            <p:cNvPr id="86" name="TextBox 85"/>
            <p:cNvSpPr txBox="1"/>
            <p:nvPr/>
          </p:nvSpPr>
          <p:spPr>
            <a:xfrm>
              <a:off x="935965" y="4238450"/>
              <a:ext cx="1607404" cy="369332"/>
            </a:xfrm>
            <a:prstGeom prst="rect">
              <a:avLst/>
            </a:prstGeom>
            <a:noFill/>
          </p:spPr>
          <p:txBody>
            <a:bodyPr wrap="square" rtlCol="0">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Enabled by </a:t>
              </a:r>
            </a:p>
          </p:txBody>
        </p:sp>
        <p:sp>
          <p:nvSpPr>
            <p:cNvPr id="87" name="Isosceles Triangle 86"/>
            <p:cNvSpPr/>
            <p:nvPr/>
          </p:nvSpPr>
          <p:spPr>
            <a:xfrm rot="5400000">
              <a:off x="2024363" y="4328710"/>
              <a:ext cx="487680" cy="168293"/>
            </a:xfrm>
            <a:prstGeom prst="triangle">
              <a:avLst/>
            </a:prstGeom>
            <a:solidFill>
              <a:srgbClr val="ED7D31"/>
            </a:solidFill>
            <a:ln w="25400" cap="flat" cmpd="sng" algn="ctr">
              <a:noFill/>
              <a:prstDash val="solid"/>
            </a:ln>
            <a:effectLst/>
          </p:spPr>
          <p:txBody>
            <a:bodyPr rtlCol="0" anchor="ctr" anchorCtr="0"/>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3656786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Defect Management</a:t>
            </a:r>
          </a:p>
        </p:txBody>
      </p:sp>
      <p:grpSp>
        <p:nvGrpSpPr>
          <p:cNvPr id="38" name="Group 37"/>
          <p:cNvGrpSpPr/>
          <p:nvPr/>
        </p:nvGrpSpPr>
        <p:grpSpPr>
          <a:xfrm>
            <a:off x="328089" y="923891"/>
            <a:ext cx="6668538" cy="3643301"/>
            <a:chOff x="304801" y="666750"/>
            <a:chExt cx="7321592" cy="4140800"/>
          </a:xfrm>
        </p:grpSpPr>
        <p:sp>
          <p:nvSpPr>
            <p:cNvPr id="39" name="Rectangle 38"/>
            <p:cNvSpPr/>
            <p:nvPr/>
          </p:nvSpPr>
          <p:spPr>
            <a:xfrm>
              <a:off x="304801" y="666750"/>
              <a:ext cx="7321592" cy="1676400"/>
            </a:xfrm>
            <a:prstGeom prst="rect">
              <a:avLst/>
            </a:prstGeom>
            <a:solidFill>
              <a:srgbClr val="5B9BD5">
                <a:lumMod val="20000"/>
                <a:lumOff val="80000"/>
              </a:srgbClr>
            </a:solidFill>
            <a:ln w="9525" cap="flat" cmpd="sng" algn="ctr">
              <a:solidFill>
                <a:srgbClr val="4472C4">
                  <a:shade val="95000"/>
                  <a:satMod val="105000"/>
                </a:srgbClr>
              </a:solidFill>
              <a:prstDash val="solid"/>
            </a:ln>
            <a:effectLst>
              <a:outerShdw blurRad="40000" dist="20000" dir="5400000" rotWithShape="0">
                <a:srgbClr val="000000">
                  <a:alpha val="38000"/>
                </a:srgbClr>
              </a:outerShdw>
            </a:effectLst>
          </p:spPr>
          <p:txBody>
            <a:bodyPr lIns="68579" tIns="34289" rIns="68579" bIns="34289" rtlCol="0" anchor="t"/>
            <a:lstStyle/>
            <a:p>
              <a:pPr marL="0" marR="0" lvl="0" indent="0" defTabSz="6857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lumMod val="85000"/>
                      <a:lumOff val="15000"/>
                    </a:prstClr>
                  </a:solidFill>
                  <a:effectLst/>
                  <a:uLnTx/>
                  <a:uFillTx/>
                  <a:latin typeface="Calibri" panose="020F0502020204030204" pitchFamily="34" charset="0"/>
                  <a:ea typeface="+mn-ea"/>
                  <a:cs typeface="Calibri" panose="020F0502020204030204" pitchFamily="34" charset="0"/>
                </a:rPr>
                <a:t>Implementation Team</a:t>
              </a:r>
            </a:p>
          </p:txBody>
        </p:sp>
        <p:sp>
          <p:nvSpPr>
            <p:cNvPr id="40" name="Rectangle 39"/>
            <p:cNvSpPr/>
            <p:nvPr/>
          </p:nvSpPr>
          <p:spPr>
            <a:xfrm>
              <a:off x="304801" y="2597750"/>
              <a:ext cx="7321592" cy="2209800"/>
            </a:xfrm>
            <a:prstGeom prst="rect">
              <a:avLst/>
            </a:prstGeom>
            <a:solidFill>
              <a:srgbClr val="FFC000">
                <a:lumMod val="20000"/>
                <a:lumOff val="80000"/>
              </a:srgbClr>
            </a:solidFill>
            <a:ln w="9525" cap="flat" cmpd="sng" algn="ctr">
              <a:solidFill>
                <a:srgbClr val="A5A5A5">
                  <a:shade val="95000"/>
                  <a:satMod val="105000"/>
                </a:srgbClr>
              </a:solidFill>
              <a:prstDash val="solid"/>
            </a:ln>
            <a:effectLst>
              <a:outerShdw blurRad="40000" dist="20000" dir="5400000" rotWithShape="0">
                <a:srgbClr val="000000">
                  <a:alpha val="38000"/>
                </a:srgbClr>
              </a:outerShdw>
            </a:effectLst>
          </p:spPr>
          <p:txBody>
            <a:bodyPr lIns="68579" tIns="34289" rIns="68579" bIns="34289" rtlCol="0" anchor="b"/>
            <a:lstStyle/>
            <a:p>
              <a:pPr marL="0" marR="0" lvl="0" indent="0" defTabSz="68575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lumMod val="85000"/>
                    <a:lumOff val="15000"/>
                  </a:prstClr>
                </a:solidFill>
                <a:effectLst/>
                <a:uLnTx/>
                <a:uFillTx/>
                <a:latin typeface="Calibri" panose="020F0502020204030204" pitchFamily="34" charset="0"/>
                <a:ea typeface="+mn-ea"/>
                <a:cs typeface="Calibri" panose="020F0502020204030204" pitchFamily="34" charset="0"/>
              </a:endParaRPr>
            </a:p>
          </p:txBody>
        </p:sp>
        <p:sp>
          <p:nvSpPr>
            <p:cNvPr id="41" name="Oval 40"/>
            <p:cNvSpPr/>
            <p:nvPr/>
          </p:nvSpPr>
          <p:spPr>
            <a:xfrm>
              <a:off x="394704" y="3963344"/>
              <a:ext cx="1866899" cy="472314"/>
            </a:xfrm>
            <a:prstGeom prst="ellipse">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Defect found in the execution cycle</a:t>
              </a:r>
            </a:p>
          </p:txBody>
        </p:sp>
        <p:sp>
          <p:nvSpPr>
            <p:cNvPr id="42" name="Rectangle 41"/>
            <p:cNvSpPr/>
            <p:nvPr/>
          </p:nvSpPr>
          <p:spPr>
            <a:xfrm>
              <a:off x="621031" y="3168074"/>
              <a:ext cx="1424940" cy="502040"/>
            </a:xfrm>
            <a:prstGeom prst="rect">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b"/>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Raise Defect in </a:t>
              </a:r>
              <a:r>
                <a:rPr kumimoji="0" lang="en-US" sz="1125" b="0" i="0" u="none" strike="noStrike" kern="0" cap="none" spc="0" normalizeH="0" baseline="0" noProof="0" dirty="0">
                  <a:ln>
                    <a:noFill/>
                  </a:ln>
                  <a:solidFill>
                    <a:prstClr val="black">
                      <a:lumMod val="85000"/>
                      <a:lumOff val="15000"/>
                    </a:prstClr>
                  </a:solidFill>
                  <a:effectLst/>
                  <a:uLnTx/>
                  <a:uFillTx/>
                  <a:latin typeface="Calibri" panose="020F0502020204030204" pitchFamily="34" charset="0"/>
                  <a:ea typeface="+mn-ea"/>
                  <a:cs typeface="Calibri" panose="020F0502020204030204" pitchFamily="34" charset="0"/>
                </a:rPr>
                <a:t>Defect Mgt. Tool</a:t>
              </a:r>
            </a:p>
          </p:txBody>
        </p:sp>
        <p:cxnSp>
          <p:nvCxnSpPr>
            <p:cNvPr id="43" name="Straight Arrow Connector 42"/>
            <p:cNvCxnSpPr>
              <a:stCxn id="41" idx="0"/>
              <a:endCxn id="42" idx="2"/>
            </p:cNvCxnSpPr>
            <p:nvPr/>
          </p:nvCxnSpPr>
          <p:spPr>
            <a:xfrm flipV="1">
              <a:off x="1328154" y="3670114"/>
              <a:ext cx="5347" cy="293230"/>
            </a:xfrm>
            <a:prstGeom prst="straightConnector1">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sp>
          <p:nvSpPr>
            <p:cNvPr id="44" name="Rectangle 43"/>
            <p:cNvSpPr/>
            <p:nvPr/>
          </p:nvSpPr>
          <p:spPr>
            <a:xfrm>
              <a:off x="621030" y="1106322"/>
              <a:ext cx="1424940" cy="342900"/>
            </a:xfrm>
            <a:prstGeom prst="rect">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Analyze defect in detail</a:t>
              </a:r>
            </a:p>
          </p:txBody>
        </p:sp>
        <p:cxnSp>
          <p:nvCxnSpPr>
            <p:cNvPr id="45" name="Straight Arrow Connector 44"/>
            <p:cNvCxnSpPr>
              <a:stCxn id="42" idx="0"/>
              <a:endCxn id="46" idx="2"/>
            </p:cNvCxnSpPr>
            <p:nvPr/>
          </p:nvCxnSpPr>
          <p:spPr>
            <a:xfrm flipH="1" flipV="1">
              <a:off x="1333501" y="2876550"/>
              <a:ext cx="1" cy="291524"/>
            </a:xfrm>
            <a:prstGeom prst="straightConnector1">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sp>
          <p:nvSpPr>
            <p:cNvPr id="46" name="Rectangle 45"/>
            <p:cNvSpPr/>
            <p:nvPr/>
          </p:nvSpPr>
          <p:spPr>
            <a:xfrm>
              <a:off x="990600" y="2647950"/>
              <a:ext cx="685800" cy="228600"/>
            </a:xfrm>
            <a:prstGeom prst="rect">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Notify</a:t>
              </a:r>
            </a:p>
          </p:txBody>
        </p:sp>
        <p:cxnSp>
          <p:nvCxnSpPr>
            <p:cNvPr id="47" name="Straight Arrow Connector 46"/>
            <p:cNvCxnSpPr>
              <a:stCxn id="46" idx="0"/>
              <a:endCxn id="44" idx="2"/>
            </p:cNvCxnSpPr>
            <p:nvPr/>
          </p:nvCxnSpPr>
          <p:spPr>
            <a:xfrm flipV="1">
              <a:off x="1333501" y="1449221"/>
              <a:ext cx="0" cy="1198728"/>
            </a:xfrm>
            <a:prstGeom prst="straightConnector1">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sp>
          <p:nvSpPr>
            <p:cNvPr id="48" name="Rectangle 47"/>
            <p:cNvSpPr/>
            <p:nvPr/>
          </p:nvSpPr>
          <p:spPr>
            <a:xfrm>
              <a:off x="4659630" y="1106322"/>
              <a:ext cx="1424940" cy="342900"/>
            </a:xfrm>
            <a:prstGeom prst="rect">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Develop / Implement fix</a:t>
              </a:r>
            </a:p>
          </p:txBody>
        </p:sp>
        <p:sp>
          <p:nvSpPr>
            <p:cNvPr id="49" name="Rectangle 48"/>
            <p:cNvSpPr/>
            <p:nvPr/>
          </p:nvSpPr>
          <p:spPr>
            <a:xfrm>
              <a:off x="6210300" y="3268458"/>
              <a:ext cx="1295400" cy="414909"/>
            </a:xfrm>
            <a:prstGeom prst="rect">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Retest the build for defect fix</a:t>
              </a:r>
            </a:p>
          </p:txBody>
        </p:sp>
        <p:sp>
          <p:nvSpPr>
            <p:cNvPr id="50" name="Rectangle 49"/>
            <p:cNvSpPr/>
            <p:nvPr/>
          </p:nvSpPr>
          <p:spPr>
            <a:xfrm>
              <a:off x="6515100" y="1792122"/>
              <a:ext cx="685800" cy="228600"/>
            </a:xfrm>
            <a:prstGeom prst="rect">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Notify</a:t>
              </a:r>
            </a:p>
          </p:txBody>
        </p:sp>
        <p:cxnSp>
          <p:nvCxnSpPr>
            <p:cNvPr id="51" name="Straight Arrow Connector 50"/>
            <p:cNvCxnSpPr>
              <a:stCxn id="50" idx="2"/>
              <a:endCxn id="49" idx="0"/>
            </p:cNvCxnSpPr>
            <p:nvPr/>
          </p:nvCxnSpPr>
          <p:spPr>
            <a:xfrm>
              <a:off x="6858000" y="2020722"/>
              <a:ext cx="0" cy="1247736"/>
            </a:xfrm>
            <a:prstGeom prst="straightConnector1">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sp>
          <p:nvSpPr>
            <p:cNvPr id="52" name="Flowchart: Decision 51"/>
            <p:cNvSpPr/>
            <p:nvPr/>
          </p:nvSpPr>
          <p:spPr>
            <a:xfrm>
              <a:off x="6362700" y="3886200"/>
              <a:ext cx="990600" cy="342900"/>
            </a:xfrm>
            <a:prstGeom prst="flowChartDecision">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Fixed?</a:t>
              </a:r>
            </a:p>
          </p:txBody>
        </p:sp>
        <p:cxnSp>
          <p:nvCxnSpPr>
            <p:cNvPr id="53" name="Straight Arrow Connector 52"/>
            <p:cNvCxnSpPr>
              <a:stCxn id="49" idx="2"/>
              <a:endCxn id="52" idx="0"/>
            </p:cNvCxnSpPr>
            <p:nvPr/>
          </p:nvCxnSpPr>
          <p:spPr>
            <a:xfrm flipH="1">
              <a:off x="6858000" y="3683367"/>
              <a:ext cx="1" cy="202833"/>
            </a:xfrm>
            <a:prstGeom prst="straightConnector1">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sp>
          <p:nvSpPr>
            <p:cNvPr id="54" name="Rectangle 53"/>
            <p:cNvSpPr/>
            <p:nvPr/>
          </p:nvSpPr>
          <p:spPr>
            <a:xfrm>
              <a:off x="4572000" y="4286250"/>
              <a:ext cx="914400" cy="228600"/>
            </a:xfrm>
            <a:prstGeom prst="rect">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Close Defect</a:t>
              </a:r>
            </a:p>
          </p:txBody>
        </p:sp>
        <p:sp>
          <p:nvSpPr>
            <p:cNvPr id="55" name="Rectangle 54"/>
            <p:cNvSpPr/>
            <p:nvPr/>
          </p:nvSpPr>
          <p:spPr>
            <a:xfrm>
              <a:off x="4572000" y="3943350"/>
              <a:ext cx="914400" cy="228600"/>
            </a:xfrm>
            <a:prstGeom prst="rect">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Re-open</a:t>
              </a:r>
            </a:p>
          </p:txBody>
        </p:sp>
        <p:sp>
          <p:nvSpPr>
            <p:cNvPr id="56" name="Rectangle 55"/>
            <p:cNvSpPr/>
            <p:nvPr/>
          </p:nvSpPr>
          <p:spPr>
            <a:xfrm>
              <a:off x="6400800" y="1106322"/>
              <a:ext cx="914400" cy="342900"/>
            </a:xfrm>
            <a:prstGeom prst="rect">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Unit Test</a:t>
              </a:r>
            </a:p>
          </p:txBody>
        </p:sp>
        <p:cxnSp>
          <p:nvCxnSpPr>
            <p:cNvPr id="57" name="Straight Arrow Connector 56"/>
            <p:cNvCxnSpPr>
              <a:stCxn id="48" idx="3"/>
              <a:endCxn id="56" idx="1"/>
            </p:cNvCxnSpPr>
            <p:nvPr/>
          </p:nvCxnSpPr>
          <p:spPr>
            <a:xfrm>
              <a:off x="6084570" y="1277772"/>
              <a:ext cx="316230" cy="0"/>
            </a:xfrm>
            <a:prstGeom prst="straightConnector1">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cxnSp>
          <p:nvCxnSpPr>
            <p:cNvPr id="58" name="Straight Arrow Connector 57"/>
            <p:cNvCxnSpPr>
              <a:stCxn id="56" idx="2"/>
              <a:endCxn id="50" idx="0"/>
            </p:cNvCxnSpPr>
            <p:nvPr/>
          </p:nvCxnSpPr>
          <p:spPr>
            <a:xfrm rot="5400000">
              <a:off x="6686550" y="1620474"/>
              <a:ext cx="342900" cy="1588"/>
            </a:xfrm>
            <a:prstGeom prst="straightConnector1">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cxnSp>
          <p:nvCxnSpPr>
            <p:cNvPr id="59" name="Straight Arrow Connector 58"/>
            <p:cNvCxnSpPr>
              <a:stCxn id="52" idx="1"/>
              <a:endCxn id="55" idx="3"/>
            </p:cNvCxnSpPr>
            <p:nvPr/>
          </p:nvCxnSpPr>
          <p:spPr>
            <a:xfrm rot="10800000">
              <a:off x="5486400" y="4057652"/>
              <a:ext cx="876300" cy="1191"/>
            </a:xfrm>
            <a:prstGeom prst="straightConnector1">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cxnSp>
          <p:nvCxnSpPr>
            <p:cNvPr id="60" name="Straight Arrow Connector 15"/>
            <p:cNvCxnSpPr>
              <a:stCxn id="55" idx="1"/>
            </p:cNvCxnSpPr>
            <p:nvPr/>
          </p:nvCxnSpPr>
          <p:spPr>
            <a:xfrm rot="10800000">
              <a:off x="3048000" y="3288259"/>
              <a:ext cx="1524000" cy="769392"/>
            </a:xfrm>
            <a:prstGeom prst="bentConnector2">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cxnSp>
          <p:nvCxnSpPr>
            <p:cNvPr id="61" name="Straight Arrow Connector 15"/>
            <p:cNvCxnSpPr>
              <a:stCxn id="52" idx="2"/>
              <a:endCxn id="54" idx="3"/>
            </p:cNvCxnSpPr>
            <p:nvPr/>
          </p:nvCxnSpPr>
          <p:spPr>
            <a:xfrm rot="5400000">
              <a:off x="6086476" y="3629025"/>
              <a:ext cx="171450" cy="1371600"/>
            </a:xfrm>
            <a:prstGeom prst="bentConnector2">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sp>
          <p:nvSpPr>
            <p:cNvPr id="62" name="TextBox 61"/>
            <p:cNvSpPr txBox="1"/>
            <p:nvPr/>
          </p:nvSpPr>
          <p:spPr>
            <a:xfrm>
              <a:off x="5966723" y="4380080"/>
              <a:ext cx="322780" cy="222998"/>
            </a:xfrm>
            <a:prstGeom prst="rect">
              <a:avLst/>
            </a:prstGeom>
            <a:noFill/>
          </p:spPr>
          <p:txBody>
            <a:bodyPr wrap="none" lIns="68579" tIns="34289" rIns="68579" bIns="34289" rtlCol="0">
              <a:spAutoFit/>
            </a:bodyP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YES</a:t>
              </a:r>
            </a:p>
          </p:txBody>
        </p:sp>
        <p:sp>
          <p:nvSpPr>
            <p:cNvPr id="63" name="TextBox 62"/>
            <p:cNvSpPr txBox="1"/>
            <p:nvPr/>
          </p:nvSpPr>
          <p:spPr>
            <a:xfrm>
              <a:off x="5974635" y="3889378"/>
              <a:ext cx="306940" cy="222998"/>
            </a:xfrm>
            <a:prstGeom prst="rect">
              <a:avLst/>
            </a:prstGeom>
            <a:noFill/>
          </p:spPr>
          <p:txBody>
            <a:bodyPr wrap="none" lIns="68579" tIns="34289" rIns="68579" bIns="34289" rtlCol="0">
              <a:spAutoFit/>
            </a:bodyP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NO</a:t>
              </a:r>
            </a:p>
          </p:txBody>
        </p:sp>
        <p:cxnSp>
          <p:nvCxnSpPr>
            <p:cNvPr id="64" name="Straight Arrow Connector 130"/>
            <p:cNvCxnSpPr>
              <a:stCxn id="44" idx="3"/>
              <a:endCxn id="69" idx="1"/>
            </p:cNvCxnSpPr>
            <p:nvPr/>
          </p:nvCxnSpPr>
          <p:spPr>
            <a:xfrm>
              <a:off x="2045970" y="1277772"/>
              <a:ext cx="468630" cy="1186931"/>
            </a:xfrm>
            <a:prstGeom prst="bentConnector3">
              <a:avLst>
                <a:gd name="adj1" fmla="val 50000"/>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cxnSp>
          <p:nvCxnSpPr>
            <p:cNvPr id="65" name="Straight Arrow Connector 64"/>
            <p:cNvCxnSpPr>
              <a:stCxn id="69" idx="3"/>
              <a:endCxn id="68" idx="1"/>
            </p:cNvCxnSpPr>
            <p:nvPr/>
          </p:nvCxnSpPr>
          <p:spPr>
            <a:xfrm>
              <a:off x="3581400" y="2464703"/>
              <a:ext cx="228600" cy="1191"/>
            </a:xfrm>
            <a:prstGeom prst="straightConnector1">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cxnSp>
          <p:nvCxnSpPr>
            <p:cNvPr id="66" name="Straight Arrow Connector 130"/>
            <p:cNvCxnSpPr>
              <a:stCxn id="68" idx="0"/>
              <a:endCxn id="48" idx="1"/>
            </p:cNvCxnSpPr>
            <p:nvPr/>
          </p:nvCxnSpPr>
          <p:spPr>
            <a:xfrm rot="5400000" flipH="1" flipV="1">
              <a:off x="4286135" y="1335036"/>
              <a:ext cx="430759" cy="316230"/>
            </a:xfrm>
            <a:prstGeom prst="bentConnector2">
              <a:avLst/>
            </a:prstGeom>
            <a:solidFill>
              <a:sysClr val="window" lastClr="FFFFFF"/>
            </a:solidFill>
            <a:ln w="3175" cap="flat" cmpd="sng" algn="ctr">
              <a:solidFill>
                <a:sysClr val="window" lastClr="FFFFFF">
                  <a:lumMod val="50000"/>
                </a:sysClr>
              </a:solidFill>
              <a:prstDash val="solid"/>
              <a:headEnd type="none" w="med" len="med"/>
              <a:tailEnd type="triangle" w="med" len="med"/>
            </a:ln>
            <a:effectLst/>
          </p:spPr>
        </p:cxnSp>
        <p:sp>
          <p:nvSpPr>
            <p:cNvPr id="67" name="Rectangle 66"/>
            <p:cNvSpPr/>
            <p:nvPr/>
          </p:nvSpPr>
          <p:spPr>
            <a:xfrm>
              <a:off x="2438400" y="1459837"/>
              <a:ext cx="2514600" cy="1828800"/>
            </a:xfrm>
            <a:prstGeom prst="rect">
              <a:avLst/>
            </a:prstGeom>
            <a:noFill/>
            <a:ln w="3175" cap="flat" cmpd="sng" algn="ctr">
              <a:solidFill>
                <a:sysClr val="window" lastClr="FFFFFF">
                  <a:lumMod val="50000"/>
                </a:sysClr>
              </a:solidFill>
              <a:prstDash val="dash"/>
            </a:ln>
            <a:effectLst/>
          </p:spPr>
          <p:txBody>
            <a:bodyPr lIns="68579" tIns="34289" rIns="68579" bIns="34289" rtlCol="0" anchor="t"/>
            <a:lstStyle/>
            <a:p>
              <a:pPr marL="0" marR="0" lvl="0" indent="0"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lumMod val="85000"/>
                      <a:lumOff val="15000"/>
                    </a:prstClr>
                  </a:solidFill>
                  <a:effectLst/>
                  <a:uLnTx/>
                  <a:uFillTx/>
                  <a:latin typeface="Calibri" panose="020F0502020204030204" pitchFamily="34" charset="0"/>
                  <a:ea typeface="+mn-ea"/>
                  <a:cs typeface="Calibri" panose="020F0502020204030204" pitchFamily="34" charset="0"/>
                </a:rPr>
                <a:t>Defect Triage Meeting</a:t>
              </a:r>
            </a:p>
          </p:txBody>
        </p:sp>
        <p:sp>
          <p:nvSpPr>
            <p:cNvPr id="68" name="Rectangle 67"/>
            <p:cNvSpPr/>
            <p:nvPr/>
          </p:nvSpPr>
          <p:spPr>
            <a:xfrm>
              <a:off x="3810000" y="1708531"/>
              <a:ext cx="1066800" cy="1512342"/>
            </a:xfrm>
            <a:prstGeom prst="rect">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Prioritize and categorize the defect</a:t>
              </a:r>
            </a:p>
          </p:txBody>
        </p:sp>
        <p:sp>
          <p:nvSpPr>
            <p:cNvPr id="69" name="Rectangle 68"/>
            <p:cNvSpPr/>
            <p:nvPr/>
          </p:nvSpPr>
          <p:spPr>
            <a:xfrm>
              <a:off x="2514600" y="1708532"/>
              <a:ext cx="1066800" cy="1512341"/>
            </a:xfrm>
            <a:prstGeom prst="rect">
              <a:avLst/>
            </a:prstGeom>
            <a:solidFill>
              <a:sysClr val="window" lastClr="FFFFFF"/>
            </a:solidFill>
            <a:ln w="3175" cap="flat" cmpd="sng" algn="ctr">
              <a:solidFill>
                <a:sysClr val="window" lastClr="FFFFFF">
                  <a:lumMod val="50000"/>
                </a:sysClr>
              </a:solidFill>
              <a:prstDash val="solid"/>
            </a:ln>
            <a:effectLst/>
          </p:spPr>
          <p:txBody>
            <a:bodyPr lIns="34289" tIns="34289" rIns="34289" bIns="34289" rtlCol="0" anchor="ctr"/>
            <a:lstStyle/>
            <a:p>
              <a:pPr marL="0" marR="0" lvl="0" indent="0" algn="ctr" defTabSz="685750" eaLnBrk="1" fontAlgn="auto" latinLnBrk="0" hangingPunct="1">
                <a:lnSpc>
                  <a:spcPct val="100000"/>
                </a:lnSpc>
                <a:spcBef>
                  <a:spcPts val="0"/>
                </a:spcBef>
                <a:spcAft>
                  <a:spcPts val="0"/>
                </a:spcAft>
                <a:buClrTx/>
                <a:buSzTx/>
                <a:buFontTx/>
                <a:buNone/>
                <a:tabLst/>
                <a:defRPr/>
              </a:pPr>
              <a:r>
                <a:rPr kumimoji="0" lang="en-US" sz="1125" b="0" i="0" u="none" strike="noStrike" kern="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Discuss defect in detail</a:t>
              </a:r>
            </a:p>
          </p:txBody>
        </p:sp>
      </p:grpSp>
      <p:graphicFrame>
        <p:nvGraphicFramePr>
          <p:cNvPr id="71" name="Table 70"/>
          <p:cNvGraphicFramePr>
            <a:graphicFrameLocks noGrp="1"/>
          </p:cNvGraphicFramePr>
          <p:nvPr>
            <p:extLst>
              <p:ext uri="{D42A27DB-BD31-4B8C-83A1-F6EECF244321}">
                <p14:modId xmlns:p14="http://schemas.microsoft.com/office/powerpoint/2010/main" val="128912697"/>
              </p:ext>
            </p:extLst>
          </p:nvPr>
        </p:nvGraphicFramePr>
        <p:xfrm>
          <a:off x="7066033" y="923891"/>
          <a:ext cx="2019241" cy="3643301"/>
        </p:xfrm>
        <a:graphic>
          <a:graphicData uri="http://schemas.openxmlformats.org/drawingml/2006/table">
            <a:tbl>
              <a:tblPr>
                <a:effectLst>
                  <a:outerShdw blurRad="50800" dist="38100" dir="2700000" algn="tl" rotWithShape="0">
                    <a:prstClr val="black">
                      <a:alpha val="40000"/>
                    </a:prstClr>
                  </a:outerShdw>
                </a:effectLst>
              </a:tblPr>
              <a:tblGrid>
                <a:gridCol w="2019241">
                  <a:extLst>
                    <a:ext uri="{9D8B030D-6E8A-4147-A177-3AD203B41FA5}">
                      <a16:colId xmlns:a16="http://schemas.microsoft.com/office/drawing/2014/main" val="3937430495"/>
                    </a:ext>
                  </a:extLst>
                </a:gridCol>
              </a:tblGrid>
              <a:tr h="308753">
                <a:tc>
                  <a:txBody>
                    <a:bodyPr/>
                    <a:lstStyle>
                      <a:lvl1pPr marL="0" algn="l" defTabSz="408194" rtl="0" eaLnBrk="1" latinLnBrk="0" hangingPunct="1">
                        <a:defRPr sz="1625" kern="1200">
                          <a:solidFill>
                            <a:schemeClr val="dk1"/>
                          </a:solidFill>
                          <a:latin typeface="Arial"/>
                        </a:defRPr>
                      </a:lvl1pPr>
                      <a:lvl2pPr marL="408194" algn="l" defTabSz="408194" rtl="0" eaLnBrk="1" latinLnBrk="0" hangingPunct="1">
                        <a:defRPr sz="1625" kern="1200">
                          <a:solidFill>
                            <a:schemeClr val="dk1"/>
                          </a:solidFill>
                          <a:latin typeface="Arial"/>
                        </a:defRPr>
                      </a:lvl2pPr>
                      <a:lvl3pPr marL="816388" algn="l" defTabSz="408194" rtl="0" eaLnBrk="1" latinLnBrk="0" hangingPunct="1">
                        <a:defRPr sz="1625" kern="1200">
                          <a:solidFill>
                            <a:schemeClr val="dk1"/>
                          </a:solidFill>
                          <a:latin typeface="Arial"/>
                        </a:defRPr>
                      </a:lvl3pPr>
                      <a:lvl4pPr marL="1224582" algn="l" defTabSz="408194" rtl="0" eaLnBrk="1" latinLnBrk="0" hangingPunct="1">
                        <a:defRPr sz="1625" kern="1200">
                          <a:solidFill>
                            <a:schemeClr val="dk1"/>
                          </a:solidFill>
                          <a:latin typeface="Arial"/>
                        </a:defRPr>
                      </a:lvl4pPr>
                      <a:lvl5pPr marL="1632776" algn="l" defTabSz="408194" rtl="0" eaLnBrk="1" latinLnBrk="0" hangingPunct="1">
                        <a:defRPr sz="1625" kern="1200">
                          <a:solidFill>
                            <a:schemeClr val="dk1"/>
                          </a:solidFill>
                          <a:latin typeface="Arial"/>
                        </a:defRPr>
                      </a:lvl5pPr>
                      <a:lvl6pPr marL="2040969" algn="l" defTabSz="408194" rtl="0" eaLnBrk="1" latinLnBrk="0" hangingPunct="1">
                        <a:defRPr sz="1625" kern="1200">
                          <a:solidFill>
                            <a:schemeClr val="dk1"/>
                          </a:solidFill>
                          <a:latin typeface="Arial"/>
                        </a:defRPr>
                      </a:lvl6pPr>
                      <a:lvl7pPr marL="2449163" algn="l" defTabSz="408194" rtl="0" eaLnBrk="1" latinLnBrk="0" hangingPunct="1">
                        <a:defRPr sz="1625" kern="1200">
                          <a:solidFill>
                            <a:schemeClr val="dk1"/>
                          </a:solidFill>
                          <a:latin typeface="Arial"/>
                        </a:defRPr>
                      </a:lvl7pPr>
                      <a:lvl8pPr marL="2857357" algn="l" defTabSz="408194" rtl="0" eaLnBrk="1" latinLnBrk="0" hangingPunct="1">
                        <a:defRPr sz="1625" kern="1200">
                          <a:solidFill>
                            <a:schemeClr val="dk1"/>
                          </a:solidFill>
                          <a:latin typeface="Arial"/>
                        </a:defRPr>
                      </a:lvl8pPr>
                      <a:lvl9pPr marL="3265551" algn="l" defTabSz="408194" rtl="0" eaLnBrk="1" latinLnBrk="0" hangingPunct="1">
                        <a:defRPr sz="1625" kern="1200">
                          <a:solidFill>
                            <a:schemeClr val="dk1"/>
                          </a:solidFill>
                          <a:latin typeface="Arial"/>
                        </a:defRPr>
                      </a:lvl9pPr>
                    </a:lstStyle>
                    <a:p>
                      <a:pPr algn="ctr"/>
                      <a:r>
                        <a:rPr lang="en-US" sz="1100" b="1" dirty="0">
                          <a:solidFill>
                            <a:schemeClr val="bg1"/>
                          </a:solidFill>
                          <a:latin typeface="Calibri" panose="020F0502020204030204" pitchFamily="34" charset="0"/>
                          <a:cs typeface="Calibri" panose="020F0502020204030204" pitchFamily="34" charset="0"/>
                        </a:rPr>
                        <a:t>BEST PRACTICES</a:t>
                      </a:r>
                    </a:p>
                  </a:txBody>
                  <a:tcPr marL="68580" marR="68580" marT="34290" marB="34290" anchor="ctr">
                    <a:lnL w="57150" cap="flat" cmpd="sng" algn="ctr">
                      <a:solidFill>
                        <a:sysClr val="window" lastClr="FFFFFF"/>
                      </a:solidFill>
                      <a:prstDash val="solid"/>
                      <a:round/>
                      <a:headEnd type="none" w="med" len="med"/>
                      <a:tailEnd type="none" w="med" len="med"/>
                    </a:lnL>
                    <a:lnR w="57150" cap="flat" cmpd="sng" algn="ctr">
                      <a:solidFill>
                        <a:sysClr val="window" lastClr="FFFFFF"/>
                      </a:solidFill>
                      <a:prstDash val="solid"/>
                      <a:round/>
                      <a:headEnd type="none" w="med" len="med"/>
                      <a:tailEnd type="none" w="med" len="med"/>
                    </a:lnR>
                    <a:lnT w="57150" cap="flat" cmpd="sng" algn="ctr">
                      <a:solidFill>
                        <a:sysClr val="window" lastClr="FFFFFF"/>
                      </a:solidFill>
                      <a:prstDash val="solid"/>
                      <a:round/>
                      <a:headEnd type="none" w="med" len="med"/>
                      <a:tailEnd type="none" w="med" len="med"/>
                    </a:lnT>
                    <a:lnB w="571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908806714"/>
                  </a:ext>
                </a:extLst>
              </a:tr>
              <a:tr h="1111516">
                <a:tc>
                  <a:txBody>
                    <a:bodyPr/>
                    <a:lstStyle>
                      <a:lvl1pPr marL="0" algn="l" defTabSz="408194" rtl="0" eaLnBrk="1" latinLnBrk="0" hangingPunct="1">
                        <a:defRPr sz="1625" kern="1200">
                          <a:solidFill>
                            <a:schemeClr val="dk1"/>
                          </a:solidFill>
                          <a:latin typeface="Arial"/>
                        </a:defRPr>
                      </a:lvl1pPr>
                      <a:lvl2pPr marL="408194" algn="l" defTabSz="408194" rtl="0" eaLnBrk="1" latinLnBrk="0" hangingPunct="1">
                        <a:defRPr sz="1625" kern="1200">
                          <a:solidFill>
                            <a:schemeClr val="dk1"/>
                          </a:solidFill>
                          <a:latin typeface="Arial"/>
                        </a:defRPr>
                      </a:lvl2pPr>
                      <a:lvl3pPr marL="816388" algn="l" defTabSz="408194" rtl="0" eaLnBrk="1" latinLnBrk="0" hangingPunct="1">
                        <a:defRPr sz="1625" kern="1200">
                          <a:solidFill>
                            <a:schemeClr val="dk1"/>
                          </a:solidFill>
                          <a:latin typeface="Arial"/>
                        </a:defRPr>
                      </a:lvl3pPr>
                      <a:lvl4pPr marL="1224582" algn="l" defTabSz="408194" rtl="0" eaLnBrk="1" latinLnBrk="0" hangingPunct="1">
                        <a:defRPr sz="1625" kern="1200">
                          <a:solidFill>
                            <a:schemeClr val="dk1"/>
                          </a:solidFill>
                          <a:latin typeface="Arial"/>
                        </a:defRPr>
                      </a:lvl4pPr>
                      <a:lvl5pPr marL="1632776" algn="l" defTabSz="408194" rtl="0" eaLnBrk="1" latinLnBrk="0" hangingPunct="1">
                        <a:defRPr sz="1625" kern="1200">
                          <a:solidFill>
                            <a:schemeClr val="dk1"/>
                          </a:solidFill>
                          <a:latin typeface="Arial"/>
                        </a:defRPr>
                      </a:lvl5pPr>
                      <a:lvl6pPr marL="2040969" algn="l" defTabSz="408194" rtl="0" eaLnBrk="1" latinLnBrk="0" hangingPunct="1">
                        <a:defRPr sz="1625" kern="1200">
                          <a:solidFill>
                            <a:schemeClr val="dk1"/>
                          </a:solidFill>
                          <a:latin typeface="Arial"/>
                        </a:defRPr>
                      </a:lvl6pPr>
                      <a:lvl7pPr marL="2449163" algn="l" defTabSz="408194" rtl="0" eaLnBrk="1" latinLnBrk="0" hangingPunct="1">
                        <a:defRPr sz="1625" kern="1200">
                          <a:solidFill>
                            <a:schemeClr val="dk1"/>
                          </a:solidFill>
                          <a:latin typeface="Arial"/>
                        </a:defRPr>
                      </a:lvl7pPr>
                      <a:lvl8pPr marL="2857357" algn="l" defTabSz="408194" rtl="0" eaLnBrk="1" latinLnBrk="0" hangingPunct="1">
                        <a:defRPr sz="1625" kern="1200">
                          <a:solidFill>
                            <a:schemeClr val="dk1"/>
                          </a:solidFill>
                          <a:latin typeface="Arial"/>
                        </a:defRPr>
                      </a:lvl8pPr>
                      <a:lvl9pPr marL="3265551" algn="l" defTabSz="408194" rtl="0" eaLnBrk="1" latinLnBrk="0" hangingPunct="1">
                        <a:defRPr sz="1625" kern="1200">
                          <a:solidFill>
                            <a:schemeClr val="dk1"/>
                          </a:solidFill>
                          <a:latin typeface="Arial"/>
                        </a:defRPr>
                      </a:lvl9pPr>
                    </a:lstStyle>
                    <a:p>
                      <a:pPr marL="0" marR="0" lvl="0" indent="0" algn="ctr" defTabSz="609037"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Calibri" panose="020F0502020204030204" pitchFamily="34" charset="0"/>
                          <a:cs typeface="Calibri" panose="020F0502020204030204" pitchFamily="34" charset="0"/>
                        </a:rPr>
                        <a:t>DEFECT SUBMISSION GUIDELINES</a:t>
                      </a:r>
                    </a:p>
                    <a:p>
                      <a:pPr marL="0" marR="0" lvl="0" indent="0" algn="ctr" defTabSz="609037" rtl="0" eaLnBrk="1" fontAlgn="auto" latinLnBrk="0" hangingPunct="1">
                        <a:lnSpc>
                          <a:spcPct val="100000"/>
                        </a:lnSpc>
                        <a:spcBef>
                          <a:spcPts val="0"/>
                        </a:spcBef>
                        <a:spcAft>
                          <a:spcPts val="0"/>
                        </a:spcAft>
                        <a:buClrTx/>
                        <a:buSzTx/>
                        <a:buFontTx/>
                        <a:buNone/>
                        <a:tabLst/>
                        <a:defRPr/>
                      </a:pPr>
                      <a:r>
                        <a:rPr lang="en-US" sz="1000" i="1" dirty="0">
                          <a:latin typeface="Calibri" panose="020F0502020204030204" pitchFamily="34" charset="0"/>
                          <a:cs typeface="Calibri" panose="020F0502020204030204" pitchFamily="34" charset="0"/>
                        </a:rPr>
                        <a:t>Ensure two way traceability matrixes, from Requirement to Defects and Defects to Requirements will be created in ALM</a:t>
                      </a:r>
                      <a:endParaRPr lang="en-US" sz="1000" dirty="0">
                        <a:latin typeface="Calibri" panose="020F0502020204030204" pitchFamily="34" charset="0"/>
                        <a:cs typeface="Calibri" panose="020F0502020204030204" pitchFamily="34" charset="0"/>
                      </a:endParaRPr>
                    </a:p>
                  </a:txBody>
                  <a:tcPr marL="68580" marR="68580" marT="34290" marB="34290" anchor="ctr">
                    <a:lnL w="57150" cap="flat" cmpd="sng" algn="ctr">
                      <a:solidFill>
                        <a:sysClr val="window" lastClr="FFFFFF"/>
                      </a:solidFill>
                      <a:prstDash val="solid"/>
                      <a:round/>
                      <a:headEnd type="none" w="med" len="med"/>
                      <a:tailEnd type="none" w="med" len="med"/>
                    </a:lnL>
                    <a:lnR w="57150" cap="flat" cmpd="sng" algn="ctr">
                      <a:solidFill>
                        <a:sysClr val="window" lastClr="FFFFFF"/>
                      </a:solidFill>
                      <a:prstDash val="solid"/>
                      <a:round/>
                      <a:headEnd type="none" w="med" len="med"/>
                      <a:tailEnd type="none" w="med" len="med"/>
                    </a:lnR>
                    <a:lnT w="57150" cap="flat" cmpd="sng" algn="ctr">
                      <a:solidFill>
                        <a:sysClr val="window" lastClr="FFFFFF"/>
                      </a:solidFill>
                      <a:prstDash val="solid"/>
                      <a:round/>
                      <a:headEnd type="none" w="med" len="med"/>
                      <a:tailEnd type="none" w="med" len="med"/>
                    </a:lnT>
                    <a:lnB w="571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906666151"/>
                  </a:ext>
                </a:extLst>
              </a:tr>
              <a:tr h="1111516">
                <a:tc>
                  <a:txBody>
                    <a:bodyPr/>
                    <a:lstStyle>
                      <a:lvl1pPr marL="0" algn="l" defTabSz="408194" rtl="0" eaLnBrk="1" latinLnBrk="0" hangingPunct="1">
                        <a:defRPr sz="1625" kern="1200">
                          <a:solidFill>
                            <a:schemeClr val="dk1"/>
                          </a:solidFill>
                          <a:latin typeface="Arial"/>
                        </a:defRPr>
                      </a:lvl1pPr>
                      <a:lvl2pPr marL="408194" algn="l" defTabSz="408194" rtl="0" eaLnBrk="1" latinLnBrk="0" hangingPunct="1">
                        <a:defRPr sz="1625" kern="1200">
                          <a:solidFill>
                            <a:schemeClr val="dk1"/>
                          </a:solidFill>
                          <a:latin typeface="Arial"/>
                        </a:defRPr>
                      </a:lvl2pPr>
                      <a:lvl3pPr marL="816388" algn="l" defTabSz="408194" rtl="0" eaLnBrk="1" latinLnBrk="0" hangingPunct="1">
                        <a:defRPr sz="1625" kern="1200">
                          <a:solidFill>
                            <a:schemeClr val="dk1"/>
                          </a:solidFill>
                          <a:latin typeface="Arial"/>
                        </a:defRPr>
                      </a:lvl3pPr>
                      <a:lvl4pPr marL="1224582" algn="l" defTabSz="408194" rtl="0" eaLnBrk="1" latinLnBrk="0" hangingPunct="1">
                        <a:defRPr sz="1625" kern="1200">
                          <a:solidFill>
                            <a:schemeClr val="dk1"/>
                          </a:solidFill>
                          <a:latin typeface="Arial"/>
                        </a:defRPr>
                      </a:lvl4pPr>
                      <a:lvl5pPr marL="1632776" algn="l" defTabSz="408194" rtl="0" eaLnBrk="1" latinLnBrk="0" hangingPunct="1">
                        <a:defRPr sz="1625" kern="1200">
                          <a:solidFill>
                            <a:schemeClr val="dk1"/>
                          </a:solidFill>
                          <a:latin typeface="Arial"/>
                        </a:defRPr>
                      </a:lvl5pPr>
                      <a:lvl6pPr marL="2040969" algn="l" defTabSz="408194" rtl="0" eaLnBrk="1" latinLnBrk="0" hangingPunct="1">
                        <a:defRPr sz="1625" kern="1200">
                          <a:solidFill>
                            <a:schemeClr val="dk1"/>
                          </a:solidFill>
                          <a:latin typeface="Arial"/>
                        </a:defRPr>
                      </a:lvl6pPr>
                      <a:lvl7pPr marL="2449163" algn="l" defTabSz="408194" rtl="0" eaLnBrk="1" latinLnBrk="0" hangingPunct="1">
                        <a:defRPr sz="1625" kern="1200">
                          <a:solidFill>
                            <a:schemeClr val="dk1"/>
                          </a:solidFill>
                          <a:latin typeface="Arial"/>
                        </a:defRPr>
                      </a:lvl7pPr>
                      <a:lvl8pPr marL="2857357" algn="l" defTabSz="408194" rtl="0" eaLnBrk="1" latinLnBrk="0" hangingPunct="1">
                        <a:defRPr sz="1625" kern="1200">
                          <a:solidFill>
                            <a:schemeClr val="dk1"/>
                          </a:solidFill>
                          <a:latin typeface="Arial"/>
                        </a:defRPr>
                      </a:lvl8pPr>
                      <a:lvl9pPr marL="3265551" algn="l" defTabSz="408194" rtl="0" eaLnBrk="1" latinLnBrk="0" hangingPunct="1">
                        <a:defRPr sz="1625" kern="1200">
                          <a:solidFill>
                            <a:schemeClr val="dk1"/>
                          </a:solidFill>
                          <a:latin typeface="Arial"/>
                        </a:defRPr>
                      </a:lvl9pPr>
                    </a:lstStyle>
                    <a:p>
                      <a:pPr algn="ctr" eaLnBrk="0" hangingPunct="0">
                        <a:buClr>
                          <a:schemeClr val="tx1"/>
                        </a:buClr>
                        <a:defRPr/>
                      </a:pPr>
                      <a:r>
                        <a:rPr lang="en-US" sz="1000" b="1" dirty="0">
                          <a:solidFill>
                            <a:schemeClr val="tx1"/>
                          </a:solidFill>
                          <a:latin typeface="Calibri" panose="020F0502020204030204" pitchFamily="34" charset="0"/>
                          <a:cs typeface="Calibri" panose="020F0502020204030204" pitchFamily="34" charset="0"/>
                        </a:rPr>
                        <a:t>DEFECT SEVERITY</a:t>
                      </a:r>
                    </a:p>
                    <a:p>
                      <a:pPr marL="0" marR="0" lvl="0" indent="0" algn="ctr" defTabSz="609037" rtl="0" eaLnBrk="1" fontAlgn="auto" latinLnBrk="0" hangingPunct="1">
                        <a:lnSpc>
                          <a:spcPct val="100000"/>
                        </a:lnSpc>
                        <a:spcBef>
                          <a:spcPts val="0"/>
                        </a:spcBef>
                        <a:spcAft>
                          <a:spcPts val="0"/>
                        </a:spcAft>
                        <a:buClrTx/>
                        <a:buSzTx/>
                        <a:buFontTx/>
                        <a:buNone/>
                        <a:tabLst/>
                        <a:defRPr/>
                      </a:pPr>
                      <a:r>
                        <a:rPr lang="en-US" sz="1000" i="1" dirty="0">
                          <a:latin typeface="Calibri" panose="020F0502020204030204" pitchFamily="34" charset="0"/>
                          <a:cs typeface="Calibri" panose="020F0502020204030204" pitchFamily="34" charset="0"/>
                        </a:rPr>
                        <a:t>Right</a:t>
                      </a:r>
                      <a:r>
                        <a:rPr lang="en-US" sz="1000" i="1" baseline="0" dirty="0">
                          <a:latin typeface="Calibri" panose="020F0502020204030204" pitchFamily="34" charset="0"/>
                          <a:cs typeface="Calibri" panose="020F0502020204030204" pitchFamily="34" charset="0"/>
                        </a:rPr>
                        <a:t> classification of d</a:t>
                      </a:r>
                      <a:r>
                        <a:rPr lang="en-US" sz="1000" i="1" dirty="0">
                          <a:latin typeface="Calibri" panose="020F0502020204030204" pitchFamily="34" charset="0"/>
                          <a:cs typeface="Calibri" panose="020F0502020204030204" pitchFamily="34" charset="0"/>
                        </a:rPr>
                        <a:t>egree of impact the defect has on the development or operation of a system</a:t>
                      </a:r>
                    </a:p>
                  </a:txBody>
                  <a:tcPr marL="68580" marR="68580" marT="34290" marB="34290" anchor="ctr">
                    <a:lnL w="57150" cap="flat" cmpd="sng" algn="ctr">
                      <a:solidFill>
                        <a:sysClr val="window" lastClr="FFFFFF"/>
                      </a:solidFill>
                      <a:prstDash val="solid"/>
                      <a:round/>
                      <a:headEnd type="none" w="med" len="med"/>
                      <a:tailEnd type="none" w="med" len="med"/>
                    </a:lnL>
                    <a:lnR w="57150" cap="flat" cmpd="sng" algn="ctr">
                      <a:solidFill>
                        <a:sysClr val="window" lastClr="FFFFFF"/>
                      </a:solidFill>
                      <a:prstDash val="solid"/>
                      <a:round/>
                      <a:headEnd type="none" w="med" len="med"/>
                      <a:tailEnd type="none" w="med" len="med"/>
                    </a:lnR>
                    <a:lnT w="57150" cap="flat" cmpd="sng" algn="ctr">
                      <a:solidFill>
                        <a:sysClr val="window" lastClr="FFFFFF"/>
                      </a:solidFill>
                      <a:prstDash val="solid"/>
                      <a:round/>
                      <a:headEnd type="none" w="med" len="med"/>
                      <a:tailEnd type="none" w="med" len="med"/>
                    </a:lnT>
                    <a:lnB w="571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2179338858"/>
                  </a:ext>
                </a:extLst>
              </a:tr>
              <a:tr h="1111516">
                <a:tc>
                  <a:txBody>
                    <a:bodyPr/>
                    <a:lstStyle>
                      <a:lvl1pPr marL="0" algn="l" defTabSz="408194" rtl="0" eaLnBrk="1" latinLnBrk="0" hangingPunct="1">
                        <a:defRPr sz="1625" kern="1200">
                          <a:solidFill>
                            <a:schemeClr val="dk1"/>
                          </a:solidFill>
                          <a:latin typeface="Arial"/>
                        </a:defRPr>
                      </a:lvl1pPr>
                      <a:lvl2pPr marL="408194" algn="l" defTabSz="408194" rtl="0" eaLnBrk="1" latinLnBrk="0" hangingPunct="1">
                        <a:defRPr sz="1625" kern="1200">
                          <a:solidFill>
                            <a:schemeClr val="dk1"/>
                          </a:solidFill>
                          <a:latin typeface="Arial"/>
                        </a:defRPr>
                      </a:lvl2pPr>
                      <a:lvl3pPr marL="816388" algn="l" defTabSz="408194" rtl="0" eaLnBrk="1" latinLnBrk="0" hangingPunct="1">
                        <a:defRPr sz="1625" kern="1200">
                          <a:solidFill>
                            <a:schemeClr val="dk1"/>
                          </a:solidFill>
                          <a:latin typeface="Arial"/>
                        </a:defRPr>
                      </a:lvl3pPr>
                      <a:lvl4pPr marL="1224582" algn="l" defTabSz="408194" rtl="0" eaLnBrk="1" latinLnBrk="0" hangingPunct="1">
                        <a:defRPr sz="1625" kern="1200">
                          <a:solidFill>
                            <a:schemeClr val="dk1"/>
                          </a:solidFill>
                          <a:latin typeface="Arial"/>
                        </a:defRPr>
                      </a:lvl4pPr>
                      <a:lvl5pPr marL="1632776" algn="l" defTabSz="408194" rtl="0" eaLnBrk="1" latinLnBrk="0" hangingPunct="1">
                        <a:defRPr sz="1625" kern="1200">
                          <a:solidFill>
                            <a:schemeClr val="dk1"/>
                          </a:solidFill>
                          <a:latin typeface="Arial"/>
                        </a:defRPr>
                      </a:lvl5pPr>
                      <a:lvl6pPr marL="2040969" algn="l" defTabSz="408194" rtl="0" eaLnBrk="1" latinLnBrk="0" hangingPunct="1">
                        <a:defRPr sz="1625" kern="1200">
                          <a:solidFill>
                            <a:schemeClr val="dk1"/>
                          </a:solidFill>
                          <a:latin typeface="Arial"/>
                        </a:defRPr>
                      </a:lvl6pPr>
                      <a:lvl7pPr marL="2449163" algn="l" defTabSz="408194" rtl="0" eaLnBrk="1" latinLnBrk="0" hangingPunct="1">
                        <a:defRPr sz="1625" kern="1200">
                          <a:solidFill>
                            <a:schemeClr val="dk1"/>
                          </a:solidFill>
                          <a:latin typeface="Arial"/>
                        </a:defRPr>
                      </a:lvl7pPr>
                      <a:lvl8pPr marL="2857357" algn="l" defTabSz="408194" rtl="0" eaLnBrk="1" latinLnBrk="0" hangingPunct="1">
                        <a:defRPr sz="1625" kern="1200">
                          <a:solidFill>
                            <a:schemeClr val="dk1"/>
                          </a:solidFill>
                          <a:latin typeface="Arial"/>
                        </a:defRPr>
                      </a:lvl8pPr>
                      <a:lvl9pPr marL="3265551" algn="l" defTabSz="408194" rtl="0" eaLnBrk="1" latinLnBrk="0" hangingPunct="1">
                        <a:defRPr sz="1625" kern="1200">
                          <a:solidFill>
                            <a:schemeClr val="dk1"/>
                          </a:solidFill>
                          <a:latin typeface="Arial"/>
                        </a:defRPr>
                      </a:lvl9pPr>
                    </a:lstStyle>
                    <a:p>
                      <a:pPr algn="ctr" eaLnBrk="0" hangingPunct="0">
                        <a:buClr>
                          <a:schemeClr val="tx1"/>
                        </a:buClr>
                        <a:defRPr/>
                      </a:pPr>
                      <a:r>
                        <a:rPr lang="en-US" sz="1000" b="1" dirty="0">
                          <a:solidFill>
                            <a:schemeClr val="tx1"/>
                          </a:solidFill>
                          <a:latin typeface="Calibri" panose="020F0502020204030204" pitchFamily="34" charset="0"/>
                          <a:cs typeface="Calibri" panose="020F0502020204030204" pitchFamily="34" charset="0"/>
                        </a:rPr>
                        <a:t>DEFECT MANAGEMENT TOOLS</a:t>
                      </a:r>
                    </a:p>
                    <a:p>
                      <a:pPr marL="0" marR="0" lvl="0" indent="0" algn="ctr" defTabSz="609037" rtl="0" eaLnBrk="1" fontAlgn="auto" latinLnBrk="0" hangingPunct="1">
                        <a:lnSpc>
                          <a:spcPct val="100000"/>
                        </a:lnSpc>
                        <a:spcBef>
                          <a:spcPts val="0"/>
                        </a:spcBef>
                        <a:spcAft>
                          <a:spcPts val="0"/>
                        </a:spcAft>
                        <a:buClrTx/>
                        <a:buSzTx/>
                        <a:buFontTx/>
                        <a:buNone/>
                        <a:tabLst/>
                        <a:defRPr/>
                      </a:pPr>
                      <a:r>
                        <a:rPr lang="en-US" sz="1000" i="1" dirty="0">
                          <a:latin typeface="Calibri" panose="020F0502020204030204" pitchFamily="34" charset="0"/>
                          <a:cs typeface="Calibri" panose="020F0502020204030204" pitchFamily="34" charset="0"/>
                        </a:rPr>
                        <a:t>To enable traceability with requirements</a:t>
                      </a:r>
                      <a:r>
                        <a:rPr lang="en-US" sz="1000" i="1" baseline="0" dirty="0">
                          <a:latin typeface="Calibri" panose="020F0502020204030204" pitchFamily="34" charset="0"/>
                          <a:cs typeface="Calibri" panose="020F0502020204030204" pitchFamily="34" charset="0"/>
                        </a:rPr>
                        <a:t> &amp; ease of collaboration in defect reporting &amp; triaging</a:t>
                      </a:r>
                      <a:endParaRPr lang="en-US" sz="1000" i="1" dirty="0">
                        <a:latin typeface="Calibri" panose="020F0502020204030204" pitchFamily="34" charset="0"/>
                        <a:cs typeface="Calibri" panose="020F0502020204030204" pitchFamily="34" charset="0"/>
                      </a:endParaRPr>
                    </a:p>
                  </a:txBody>
                  <a:tcPr marL="68580" marR="68580" marT="34290" marB="34290" anchor="ctr">
                    <a:lnL w="57150" cap="flat" cmpd="sng" algn="ctr">
                      <a:solidFill>
                        <a:sysClr val="window" lastClr="FFFFFF"/>
                      </a:solidFill>
                      <a:prstDash val="solid"/>
                      <a:round/>
                      <a:headEnd type="none" w="med" len="med"/>
                      <a:tailEnd type="none" w="med" len="med"/>
                    </a:lnL>
                    <a:lnR w="57150" cap="flat" cmpd="sng" algn="ctr">
                      <a:solidFill>
                        <a:sysClr val="window" lastClr="FFFFFF"/>
                      </a:solidFill>
                      <a:prstDash val="solid"/>
                      <a:round/>
                      <a:headEnd type="none" w="med" len="med"/>
                      <a:tailEnd type="none" w="med" len="med"/>
                    </a:lnR>
                    <a:lnT w="57150" cap="flat" cmpd="sng" algn="ctr">
                      <a:solidFill>
                        <a:sysClr val="window" lastClr="FFFFFF"/>
                      </a:solidFill>
                      <a:prstDash val="solid"/>
                      <a:round/>
                      <a:headEnd type="none" w="med" len="med"/>
                      <a:tailEnd type="none" w="med" len="med"/>
                    </a:lnT>
                    <a:lnB w="571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768680943"/>
                  </a:ext>
                </a:extLst>
              </a:tr>
            </a:tbl>
          </a:graphicData>
        </a:graphic>
      </p:graphicFrame>
      <p:sp>
        <p:nvSpPr>
          <p:cNvPr id="72" name="TextBox 71"/>
          <p:cNvSpPr txBox="1"/>
          <p:nvPr/>
        </p:nvSpPr>
        <p:spPr>
          <a:xfrm>
            <a:off x="0" y="565211"/>
            <a:ext cx="9144000" cy="196206"/>
          </a:xfrm>
          <a:prstGeom prst="rect">
            <a:avLst/>
          </a:prstGeom>
          <a:solidFill>
            <a:srgbClr val="E7E6E6">
              <a:lumMod val="50000"/>
            </a:srgbClr>
          </a:solidFill>
        </p:spPr>
        <p:txBody>
          <a:bodyPr wrap="square" lIns="68577" tIns="34289" rIns="68577" bIns="34289" rtlCol="0">
            <a:spAutoFit/>
          </a:bodyPr>
          <a:lstStyle>
            <a:defPPr>
              <a:defRPr lang="en-US"/>
            </a:defPPr>
            <a:lvl1pPr>
              <a:defRPr sz="1100" i="1">
                <a:solidFill>
                  <a:schemeClr val="bg1"/>
                </a:solidFill>
                <a:latin typeface="Calibri" panose="020F0502020204030204" pitchFamily="34" charset="0"/>
              </a:defRPr>
            </a:lvl1pPr>
          </a:lstStyle>
          <a:p>
            <a:pPr marL="0" marR="0" lvl="0" indent="0" algn="ctr" defTabSz="914333" eaLnBrk="1" fontAlgn="auto" latinLnBrk="0" hangingPunct="1">
              <a:lnSpc>
                <a:spcPct val="100000"/>
              </a:lnSpc>
              <a:spcBef>
                <a:spcPts val="0"/>
              </a:spcBef>
              <a:spcAft>
                <a:spcPts val="0"/>
              </a:spcAft>
              <a:buClrTx/>
              <a:buSzTx/>
              <a:buFontTx/>
              <a:buNone/>
              <a:tabLst/>
              <a:defRPr/>
            </a:pPr>
            <a:r>
              <a:rPr kumimoji="0" lang="en-US" sz="825" b="0" i="1" u="none" strike="noStrike" kern="0" cap="none" spc="0" normalizeH="0" baseline="0" noProof="0" dirty="0">
                <a:ln>
                  <a:noFill/>
                </a:ln>
                <a:solidFill>
                  <a:prstClr val="white"/>
                </a:solidFill>
                <a:effectLst/>
                <a:uLnTx/>
                <a:uFillTx/>
                <a:latin typeface="Calibri" panose="020F0502020204030204" pitchFamily="34" charset="0"/>
                <a:ea typeface="+mn-ea"/>
                <a:cs typeface="+mn-cs"/>
              </a:rPr>
              <a:t>Structured defect management process to minimize the critical defect slippage by prioritizing and categorizing</a:t>
            </a:r>
          </a:p>
        </p:txBody>
      </p:sp>
    </p:spTree>
    <p:extLst>
      <p:ext uri="{BB962C8B-B14F-4D97-AF65-F5344CB8AC3E}">
        <p14:creationId xmlns:p14="http://schemas.microsoft.com/office/powerpoint/2010/main" val="340814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211"/>
            <a:ext cx="8164016" cy="408954"/>
          </a:xfrm>
        </p:spPr>
        <p:txBody>
          <a:bodyPr/>
          <a:lstStyle/>
          <a:p>
            <a:pPr>
              <a:lnSpc>
                <a:spcPct val="150000"/>
              </a:lnSpc>
            </a:pPr>
            <a:r>
              <a:rPr lang="en-US" dirty="0" smtClean="0">
                <a:latin typeface="Calibri" panose="020F0502020204030204"/>
              </a:rPr>
              <a:t>Additional Take </a:t>
            </a:r>
            <a:r>
              <a:rPr lang="en-US" dirty="0">
                <a:latin typeface="Calibri" panose="020F0502020204030204"/>
              </a:rPr>
              <a:t>away from the Interim Presentation</a:t>
            </a:r>
          </a:p>
        </p:txBody>
      </p:sp>
      <p:grpSp>
        <p:nvGrpSpPr>
          <p:cNvPr id="4" name="Group 3"/>
          <p:cNvGrpSpPr/>
          <p:nvPr/>
        </p:nvGrpSpPr>
        <p:grpSpPr>
          <a:xfrm>
            <a:off x="323528" y="915566"/>
            <a:ext cx="8435565" cy="3384376"/>
            <a:chOff x="1425178" y="1501638"/>
            <a:chExt cx="2706687" cy="11603313"/>
          </a:xfrm>
        </p:grpSpPr>
        <p:sp>
          <p:nvSpPr>
            <p:cNvPr id="5" name="Freeform 4"/>
            <p:cNvSpPr/>
            <p:nvPr/>
          </p:nvSpPr>
          <p:spPr>
            <a:xfrm>
              <a:off x="1425178" y="1501638"/>
              <a:ext cx="2706687" cy="1624012"/>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rgbClr val="4298B5">
                <a:hueOff val="0"/>
                <a:satOff val="0"/>
                <a:lumOff val="0"/>
                <a:alphaOff val="0"/>
              </a:srgbClr>
            </a:solidFill>
            <a:ln w="19050" cap="flat" cmpd="sng" algn="ctr">
              <a:solidFill>
                <a:sysClr val="window" lastClr="FFFFFF">
                  <a:hueOff val="0"/>
                  <a:satOff val="0"/>
                  <a:lumOff val="0"/>
                  <a:alphaOff val="0"/>
                </a:sysClr>
              </a:solidFill>
              <a:prstDash val="solid"/>
            </a:ln>
            <a:effectLst/>
          </p:spPr>
          <p:txBody>
            <a:bodyPr spcFirstLastPara="0" vert="horz" wrap="square" lIns="45720" tIns="45720" rIns="45720" bIns="45720" numCol="1" spcCol="1270" anchor="ctr" anchorCtr="0">
              <a:noAutofit/>
            </a:bodyPr>
            <a:lstStyle/>
            <a:p>
              <a:pPr>
                <a:lnSpc>
                  <a:spcPct val="150000"/>
                </a:lnSpc>
              </a:pPr>
              <a:r>
                <a:rPr lang="en-US" sz="1400" b="0" kern="0" dirty="0">
                  <a:solidFill>
                    <a:schemeClr val="bg1"/>
                  </a:solidFill>
                  <a:latin typeface="Calibri" panose="020F0502020204030204"/>
                </a:rPr>
                <a:t>Solution with </a:t>
              </a:r>
              <a:r>
                <a:rPr lang="en-US" sz="1400" b="0" kern="0" dirty="0" smtClean="0">
                  <a:solidFill>
                    <a:schemeClr val="bg1"/>
                  </a:solidFill>
                  <a:latin typeface="Calibri" panose="020F0502020204030204"/>
                </a:rPr>
                <a:t>Optimal </a:t>
              </a:r>
              <a:r>
                <a:rPr lang="en-US" sz="1400" b="0" kern="0" dirty="0">
                  <a:solidFill>
                    <a:schemeClr val="bg1"/>
                  </a:solidFill>
                  <a:latin typeface="Calibri" panose="020F0502020204030204"/>
                </a:rPr>
                <a:t>Pricing</a:t>
              </a:r>
            </a:p>
          </p:txBody>
        </p:sp>
        <p:sp>
          <p:nvSpPr>
            <p:cNvPr id="6" name="Freeform 5"/>
            <p:cNvSpPr/>
            <p:nvPr/>
          </p:nvSpPr>
          <p:spPr>
            <a:xfrm>
              <a:off x="1425178" y="6605662"/>
              <a:ext cx="2706687" cy="1624014"/>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rgbClr val="4298B5">
                <a:hueOff val="0"/>
                <a:satOff val="0"/>
                <a:lumOff val="0"/>
                <a:alphaOff val="0"/>
              </a:srgbClr>
            </a:solidFill>
            <a:ln w="19050" cap="flat" cmpd="sng" algn="ctr">
              <a:solidFill>
                <a:sysClr val="window" lastClr="FFFFFF">
                  <a:hueOff val="0"/>
                  <a:satOff val="0"/>
                  <a:lumOff val="0"/>
                  <a:alphaOff val="0"/>
                </a:sysClr>
              </a:solidFill>
              <a:prstDash val="solid"/>
            </a:ln>
            <a:effectLst/>
          </p:spPr>
          <p:txBody>
            <a:bodyPr spcFirstLastPara="0" vert="horz" wrap="square" lIns="45720" tIns="45720" rIns="45720" bIns="45720" numCol="1" spcCol="1270" anchor="ctr" anchorCtr="0">
              <a:noAutofit/>
            </a:bodyPr>
            <a:lstStyle/>
            <a:p>
              <a:pPr>
                <a:lnSpc>
                  <a:spcPct val="150000"/>
                </a:lnSpc>
              </a:pPr>
              <a:r>
                <a:rPr lang="en-US" sz="1400" b="0" kern="0" dirty="0">
                  <a:solidFill>
                    <a:schemeClr val="bg1"/>
                  </a:solidFill>
                  <a:latin typeface="Calibri" panose="020F0502020204030204"/>
                </a:rPr>
                <a:t>Support KPI, SLAs and Metrics to showcase Improved Efficiency Over Time</a:t>
              </a:r>
            </a:p>
          </p:txBody>
        </p:sp>
        <p:sp>
          <p:nvSpPr>
            <p:cNvPr id="7" name="Freeform 6"/>
            <p:cNvSpPr/>
            <p:nvPr/>
          </p:nvSpPr>
          <p:spPr>
            <a:xfrm>
              <a:off x="1425178" y="3202979"/>
              <a:ext cx="2706687" cy="1624012"/>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rgbClr val="4298B5">
                <a:hueOff val="0"/>
                <a:satOff val="0"/>
                <a:lumOff val="0"/>
                <a:alphaOff val="0"/>
              </a:srgbClr>
            </a:solidFill>
            <a:ln w="19050" cap="flat" cmpd="sng" algn="ctr">
              <a:solidFill>
                <a:sysClr val="window" lastClr="FFFFFF">
                  <a:hueOff val="0"/>
                  <a:satOff val="0"/>
                  <a:lumOff val="0"/>
                  <a:alphaOff val="0"/>
                </a:sysClr>
              </a:solidFill>
              <a:prstDash val="solid"/>
            </a:ln>
            <a:effectLst/>
          </p:spPr>
          <p:txBody>
            <a:bodyPr spcFirstLastPara="0" vert="horz" wrap="square" lIns="45720" tIns="45720" rIns="45720" bIns="45720" numCol="1" spcCol="1270" anchor="ctr" anchorCtr="0">
              <a:noAutofit/>
            </a:bodyPr>
            <a:lstStyle/>
            <a:p>
              <a:pPr>
                <a:lnSpc>
                  <a:spcPct val="150000"/>
                </a:lnSpc>
              </a:pPr>
              <a:r>
                <a:rPr lang="en-US" sz="1400" b="0" kern="0" dirty="0">
                  <a:solidFill>
                    <a:schemeClr val="bg1"/>
                  </a:solidFill>
                  <a:latin typeface="Calibri" panose="020F0502020204030204"/>
                </a:rPr>
                <a:t>Gradual Transition of Applications </a:t>
              </a:r>
            </a:p>
          </p:txBody>
        </p:sp>
        <p:sp>
          <p:nvSpPr>
            <p:cNvPr id="8" name="Freeform 7"/>
            <p:cNvSpPr/>
            <p:nvPr/>
          </p:nvSpPr>
          <p:spPr>
            <a:xfrm>
              <a:off x="1425178" y="8307000"/>
              <a:ext cx="2706687" cy="4797951"/>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rgbClr val="4298B5">
                <a:hueOff val="0"/>
                <a:satOff val="0"/>
                <a:lumOff val="0"/>
                <a:alphaOff val="0"/>
              </a:srgbClr>
            </a:solidFill>
            <a:ln w="19050" cap="flat" cmpd="sng" algn="ctr">
              <a:solidFill>
                <a:sysClr val="window" lastClr="FFFFFF">
                  <a:hueOff val="0"/>
                  <a:satOff val="0"/>
                  <a:lumOff val="0"/>
                  <a:alphaOff val="0"/>
                </a:sysClr>
              </a:solidFill>
              <a:prstDash val="solid"/>
            </a:ln>
            <a:effectLst/>
          </p:spPr>
          <p:txBody>
            <a:bodyPr spcFirstLastPara="0" vert="horz" wrap="square" lIns="45720" tIns="45720" rIns="45720" bIns="45720" numCol="1" spcCol="1270" anchor="t" anchorCtr="0">
              <a:noAutofit/>
            </a:bodyPr>
            <a:lstStyle/>
            <a:p>
              <a:pPr>
                <a:lnSpc>
                  <a:spcPct val="150000"/>
                </a:lnSpc>
              </a:pPr>
              <a:r>
                <a:rPr lang="en-US" sz="1400" b="0" kern="0" dirty="0">
                  <a:solidFill>
                    <a:schemeClr val="bg1"/>
                  </a:solidFill>
                  <a:latin typeface="Calibri" panose="020F0502020204030204"/>
                </a:rPr>
                <a:t>Specific Technical Solutions to </a:t>
              </a:r>
              <a:r>
                <a:rPr lang="en-US" sz="1400" b="0" kern="0" dirty="0" smtClean="0">
                  <a:solidFill>
                    <a:schemeClr val="bg1"/>
                  </a:solidFill>
                  <a:latin typeface="Calibri" panose="020F0502020204030204"/>
                </a:rPr>
                <a:t>address</a:t>
              </a:r>
            </a:p>
            <a:p>
              <a:pPr>
                <a:lnSpc>
                  <a:spcPct val="150000"/>
                </a:lnSpc>
              </a:pPr>
              <a:r>
                <a:rPr lang="en-US" sz="1400" b="0" kern="0" dirty="0" smtClean="0">
                  <a:solidFill>
                    <a:schemeClr val="bg1"/>
                  </a:solidFill>
                  <a:latin typeface="Calibri" panose="020F0502020204030204"/>
                </a:rPr>
                <a:t> </a:t>
              </a:r>
              <a:r>
                <a:rPr lang="en-US" sz="1400" b="0" kern="0" dirty="0">
                  <a:solidFill>
                    <a:schemeClr val="bg1"/>
                  </a:solidFill>
                  <a:latin typeface="Calibri" panose="020F0502020204030204"/>
                </a:rPr>
                <a:t>1) Printing at desktops without printer prompts </a:t>
              </a:r>
              <a:endParaRPr lang="en-US" sz="1400" b="0" kern="0" dirty="0" smtClean="0">
                <a:solidFill>
                  <a:schemeClr val="bg1"/>
                </a:solidFill>
                <a:latin typeface="Calibri" panose="020F0502020204030204"/>
              </a:endParaRPr>
            </a:p>
            <a:p>
              <a:pPr>
                <a:lnSpc>
                  <a:spcPct val="150000"/>
                </a:lnSpc>
              </a:pPr>
              <a:r>
                <a:rPr lang="en-US" sz="1400" b="0" kern="0" dirty="0" smtClean="0">
                  <a:solidFill>
                    <a:schemeClr val="bg1"/>
                  </a:solidFill>
                  <a:latin typeface="Calibri" panose="020F0502020204030204"/>
                </a:rPr>
                <a:t> </a:t>
              </a:r>
              <a:r>
                <a:rPr lang="en-US" sz="1400" b="0" kern="0" dirty="0">
                  <a:solidFill>
                    <a:schemeClr val="bg1"/>
                  </a:solidFill>
                  <a:latin typeface="Calibri" panose="020F0502020204030204"/>
                </a:rPr>
                <a:t>2) Large data set retrieval for product </a:t>
              </a:r>
              <a:r>
                <a:rPr lang="en-US" sz="1400" b="0" kern="0" dirty="0" smtClean="0">
                  <a:solidFill>
                    <a:schemeClr val="bg1"/>
                  </a:solidFill>
                  <a:latin typeface="Calibri" panose="020F0502020204030204"/>
                </a:rPr>
                <a:t>searches</a:t>
              </a:r>
            </a:p>
            <a:p>
              <a:pPr>
                <a:lnSpc>
                  <a:spcPct val="150000"/>
                </a:lnSpc>
              </a:pPr>
              <a:r>
                <a:rPr lang="en-US" sz="1400" b="0" kern="0" dirty="0" smtClean="0">
                  <a:solidFill>
                    <a:schemeClr val="bg1"/>
                  </a:solidFill>
                  <a:latin typeface="Calibri" panose="020F0502020204030204"/>
                </a:rPr>
                <a:t> </a:t>
              </a:r>
              <a:r>
                <a:rPr lang="en-US" sz="1400" b="0" kern="0" dirty="0">
                  <a:solidFill>
                    <a:schemeClr val="bg1"/>
                  </a:solidFill>
                  <a:latin typeface="Calibri" panose="020F0502020204030204"/>
                </a:rPr>
                <a:t>3)Desktop sharing allowing simple login</a:t>
              </a:r>
            </a:p>
          </p:txBody>
        </p:sp>
        <p:sp>
          <p:nvSpPr>
            <p:cNvPr id="9" name="Freeform 8"/>
            <p:cNvSpPr/>
            <p:nvPr/>
          </p:nvSpPr>
          <p:spPr>
            <a:xfrm>
              <a:off x="1425178" y="4904321"/>
              <a:ext cx="2706687" cy="1624012"/>
            </a:xfrm>
            <a:custGeom>
              <a:avLst/>
              <a:gdLst>
                <a:gd name="connsiteX0" fmla="*/ 0 w 2706687"/>
                <a:gd name="connsiteY0" fmla="*/ 0 h 1624012"/>
                <a:gd name="connsiteX1" fmla="*/ 2706687 w 2706687"/>
                <a:gd name="connsiteY1" fmla="*/ 0 h 1624012"/>
                <a:gd name="connsiteX2" fmla="*/ 2706687 w 2706687"/>
                <a:gd name="connsiteY2" fmla="*/ 1624012 h 1624012"/>
                <a:gd name="connsiteX3" fmla="*/ 0 w 2706687"/>
                <a:gd name="connsiteY3" fmla="*/ 1624012 h 1624012"/>
                <a:gd name="connsiteX4" fmla="*/ 0 w 2706687"/>
                <a:gd name="connsiteY4" fmla="*/ 0 h 1624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687" h="1624012">
                  <a:moveTo>
                    <a:pt x="0" y="0"/>
                  </a:moveTo>
                  <a:lnTo>
                    <a:pt x="2706687" y="0"/>
                  </a:lnTo>
                  <a:lnTo>
                    <a:pt x="2706687" y="1624012"/>
                  </a:lnTo>
                  <a:lnTo>
                    <a:pt x="0" y="1624012"/>
                  </a:lnTo>
                  <a:lnTo>
                    <a:pt x="0" y="0"/>
                  </a:lnTo>
                  <a:close/>
                </a:path>
              </a:pathLst>
            </a:custGeom>
            <a:solidFill>
              <a:srgbClr val="4298B5">
                <a:hueOff val="0"/>
                <a:satOff val="0"/>
                <a:lumOff val="0"/>
                <a:alphaOff val="0"/>
              </a:srgbClr>
            </a:solidFill>
            <a:ln w="19050" cap="flat" cmpd="sng" algn="ctr">
              <a:solidFill>
                <a:sysClr val="window" lastClr="FFFFFF">
                  <a:hueOff val="0"/>
                  <a:satOff val="0"/>
                  <a:lumOff val="0"/>
                  <a:alphaOff val="0"/>
                </a:sysClr>
              </a:solidFill>
              <a:prstDash val="solid"/>
            </a:ln>
            <a:effectLst/>
          </p:spPr>
          <p:txBody>
            <a:bodyPr spcFirstLastPara="0" vert="horz" wrap="square" lIns="45720" tIns="45720" rIns="45720" bIns="45720" numCol="1" spcCol="1270" anchor="ctr" anchorCtr="0">
              <a:noAutofit/>
            </a:bodyPr>
            <a:lstStyle/>
            <a:p>
              <a:pPr>
                <a:lnSpc>
                  <a:spcPct val="150000"/>
                </a:lnSpc>
              </a:pPr>
              <a:r>
                <a:rPr lang="en-US" sz="1400" b="0" kern="0" dirty="0">
                  <a:solidFill>
                    <a:schemeClr val="bg1"/>
                  </a:solidFill>
                  <a:latin typeface="Calibri" panose="020F0502020204030204"/>
                </a:rPr>
                <a:t>Application Release Methodology to Minimize Business Impact  </a:t>
              </a:r>
            </a:p>
          </p:txBody>
        </p:sp>
      </p:grpSp>
    </p:spTree>
    <p:extLst>
      <p:ext uri="{BB962C8B-B14F-4D97-AF65-F5344CB8AC3E}">
        <p14:creationId xmlns:p14="http://schemas.microsoft.com/office/powerpoint/2010/main" val="3703820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Delphi Code – Inventory Collection &amp; Observations</a:t>
            </a:r>
            <a:endParaRPr lang="en-US" dirty="0"/>
          </a:p>
        </p:txBody>
      </p:sp>
      <p:graphicFrame>
        <p:nvGraphicFramePr>
          <p:cNvPr id="6" name="Diagram 5"/>
          <p:cNvGraphicFramePr/>
          <p:nvPr>
            <p:extLst/>
          </p:nvPr>
        </p:nvGraphicFramePr>
        <p:xfrm>
          <a:off x="755576" y="2067694"/>
          <a:ext cx="8151873" cy="2575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2" name="Diagram 31"/>
          <p:cNvGraphicFramePr/>
          <p:nvPr>
            <p:extLst/>
          </p:nvPr>
        </p:nvGraphicFramePr>
        <p:xfrm>
          <a:off x="337176" y="782517"/>
          <a:ext cx="2650648" cy="10081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33" name="Diagram 32"/>
          <p:cNvGraphicFramePr/>
          <p:nvPr>
            <p:extLst/>
          </p:nvPr>
        </p:nvGraphicFramePr>
        <p:xfrm>
          <a:off x="3244822" y="782517"/>
          <a:ext cx="2607934" cy="100811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3" name="TextBox 12"/>
          <p:cNvSpPr txBox="1"/>
          <p:nvPr/>
        </p:nvSpPr>
        <p:spPr bwMode="auto">
          <a:xfrm>
            <a:off x="145116" y="2304024"/>
            <a:ext cx="430887" cy="2103120"/>
          </a:xfrm>
          <a:prstGeom prst="rect">
            <a:avLst/>
          </a:prstGeom>
          <a:solidFill>
            <a:srgbClr val="50B3CF"/>
          </a:solidFill>
          <a:ln>
            <a:headEnd/>
            <a:tailEnd/>
          </a:ln>
        </p:spPr>
        <p:style>
          <a:lnRef idx="1">
            <a:schemeClr val="accent3"/>
          </a:lnRef>
          <a:fillRef idx="2">
            <a:schemeClr val="accent3"/>
          </a:fillRef>
          <a:effectRef idx="1">
            <a:schemeClr val="accent3"/>
          </a:effectRef>
          <a:fontRef idx="minor">
            <a:schemeClr val="dk1"/>
          </a:fontRef>
        </p:style>
        <p:txBody>
          <a:bodyPr vert="vert270" wrap="square" rtlCol="0">
            <a:prstTxWarp prst="textNoShape">
              <a:avLst/>
            </a:prstTxWarp>
            <a:spAutoFit/>
          </a:bodyPr>
          <a:lstStyle/>
          <a:p>
            <a:pPr algn="ctr" eaLnBrk="0" hangingPunct="0"/>
            <a:r>
              <a:rPr lang="en-US" sz="1600" dirty="0" smtClean="0">
                <a:solidFill>
                  <a:schemeClr val="bg1"/>
                </a:solidFill>
                <a:latin typeface="Calibri" panose="020F0502020204030204" pitchFamily="34" charset="0"/>
                <a:cs typeface="Calibri" panose="020F0502020204030204" pitchFamily="34" charset="0"/>
              </a:rPr>
              <a:t>Custom Packages</a:t>
            </a:r>
            <a:endParaRPr lang="en-US" sz="1600" dirty="0">
              <a:solidFill>
                <a:schemeClr val="bg1"/>
              </a:solidFill>
              <a:latin typeface="Calibri" panose="020F0502020204030204" pitchFamily="34" charset="0"/>
              <a:cs typeface="Calibri" panose="020F0502020204030204" pitchFamily="34" charset="0"/>
            </a:endParaRPr>
          </a:p>
        </p:txBody>
      </p:sp>
      <p:graphicFrame>
        <p:nvGraphicFramePr>
          <p:cNvPr id="9" name="Diagram 8"/>
          <p:cNvGraphicFramePr/>
          <p:nvPr>
            <p:extLst/>
          </p:nvPr>
        </p:nvGraphicFramePr>
        <p:xfrm>
          <a:off x="6156176" y="782517"/>
          <a:ext cx="2607934" cy="100811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1214004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Solution Guiding Principles</a:t>
            </a:r>
          </a:p>
        </p:txBody>
      </p:sp>
      <p:cxnSp>
        <p:nvCxnSpPr>
          <p:cNvPr id="6" name="Straight Connector 5"/>
          <p:cNvCxnSpPr/>
          <p:nvPr/>
        </p:nvCxnSpPr>
        <p:spPr>
          <a:xfrm rot="16200000">
            <a:off x="3433793" y="2402646"/>
            <a:ext cx="96116" cy="0"/>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5"/>
          <p:cNvSpPr txBox="1">
            <a:spLocks/>
          </p:cNvSpPr>
          <p:nvPr/>
        </p:nvSpPr>
        <p:spPr>
          <a:xfrm>
            <a:off x="3544834" y="2323863"/>
            <a:ext cx="362274" cy="186353"/>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ctr"/>
            <a:endParaRPr lang="en-US" sz="700" kern="600" spc="30" dirty="0">
              <a:solidFill>
                <a:srgbClr val="FFFFFF"/>
              </a:solidFill>
              <a:latin typeface="Calibri" panose="020F0502020204030204" pitchFamily="34" charset="0"/>
              <a:cs typeface="Calibri" panose="020F0502020204030204" pitchFamily="34" charset="0"/>
            </a:endParaRPr>
          </a:p>
        </p:txBody>
      </p:sp>
      <p:grpSp>
        <p:nvGrpSpPr>
          <p:cNvPr id="22" name="Group 21"/>
          <p:cNvGrpSpPr/>
          <p:nvPr/>
        </p:nvGrpSpPr>
        <p:grpSpPr>
          <a:xfrm>
            <a:off x="3481851" y="1453934"/>
            <a:ext cx="2246497" cy="2964456"/>
            <a:chOff x="3626169" y="1453934"/>
            <a:chExt cx="1990105" cy="2964456"/>
          </a:xfrm>
        </p:grpSpPr>
        <p:sp>
          <p:nvSpPr>
            <p:cNvPr id="4" name="Rectangle 3"/>
            <p:cNvSpPr/>
            <p:nvPr/>
          </p:nvSpPr>
          <p:spPr>
            <a:xfrm>
              <a:off x="3626169" y="1453934"/>
              <a:ext cx="1990105" cy="2964456"/>
            </a:xfrm>
            <a:prstGeom prst="rect">
              <a:avLst/>
            </a:prstGeom>
            <a:solidFill>
              <a:schemeClr val="tx1">
                <a:lumMod val="75000"/>
                <a:lumOff val="25000"/>
              </a:schemeClr>
            </a:solidFill>
            <a:ln w="9525" cap="flat" cmpd="sng" algn="ctr">
              <a:noFill/>
              <a:prstDash val="solid"/>
            </a:ln>
            <a:effectLst/>
          </p:spPr>
          <p:txBody>
            <a:bodyPr lIns="89099" tIns="44549" rIns="89099" bIns="44549" rtlCol="0" anchor="ctr"/>
            <a:lstStyle/>
            <a:p>
              <a:pPr algn="ctr" defTabSz="899770" fontAlgn="base">
                <a:spcBef>
                  <a:spcPct val="0"/>
                </a:spcBef>
                <a:spcAft>
                  <a:spcPct val="0"/>
                </a:spcAft>
                <a:defRPr/>
              </a:pPr>
              <a:endParaRPr lang="en-US" sz="1350" kern="0" dirty="0">
                <a:solidFill>
                  <a:sysClr val="window" lastClr="FFFFFF"/>
                </a:solidFill>
                <a:latin typeface="Calibri" panose="020F0502020204030204" pitchFamily="34" charset="0"/>
                <a:cs typeface="Calibri" panose="020F0502020204030204" pitchFamily="34" charset="0"/>
              </a:endParaRPr>
            </a:p>
          </p:txBody>
        </p:sp>
        <p:sp>
          <p:nvSpPr>
            <p:cNvPr id="5" name="Rectangle 4"/>
            <p:cNvSpPr/>
            <p:nvPr/>
          </p:nvSpPr>
          <p:spPr>
            <a:xfrm>
              <a:off x="3728016" y="1689434"/>
              <a:ext cx="1770082" cy="1469627"/>
            </a:xfrm>
            <a:prstGeom prst="rect">
              <a:avLst/>
            </a:prstGeom>
            <a:noFill/>
            <a:ln w="9525" cap="flat" cmpd="sng" algn="ctr">
              <a:solidFill>
                <a:srgbClr val="FFFFFF"/>
              </a:solidFill>
              <a:prstDash val="solid"/>
            </a:ln>
            <a:effectLst/>
          </p:spPr>
          <p:txBody>
            <a:bodyPr lIns="89099" tIns="44549" rIns="89099" bIns="44549" rtlCol="0" anchor="ctr"/>
            <a:lstStyle/>
            <a:p>
              <a:pPr algn="ctr" defTabSz="899770" fontAlgn="base">
                <a:spcBef>
                  <a:spcPct val="0"/>
                </a:spcBef>
                <a:spcAft>
                  <a:spcPct val="0"/>
                </a:spcAft>
                <a:defRPr/>
              </a:pPr>
              <a:endParaRPr lang="en-US" sz="1350" kern="0" dirty="0">
                <a:solidFill>
                  <a:sysClr val="window" lastClr="FFFFFF"/>
                </a:solidFill>
                <a:latin typeface="Calibri" panose="020F0502020204030204" pitchFamily="34" charset="0"/>
                <a:cs typeface="Calibri" panose="020F0502020204030204" pitchFamily="34" charset="0"/>
              </a:endParaRPr>
            </a:p>
          </p:txBody>
        </p:sp>
        <p:sp>
          <p:nvSpPr>
            <p:cNvPr id="7" name="Slide Number Placeholder 5"/>
            <p:cNvSpPr txBox="1">
              <a:spLocks/>
            </p:cNvSpPr>
            <p:nvPr/>
          </p:nvSpPr>
          <p:spPr>
            <a:xfrm>
              <a:off x="3767430" y="2033448"/>
              <a:ext cx="1126387" cy="826334"/>
            </a:xfrm>
            <a:prstGeom prst="rect">
              <a:avLst/>
            </a:prstGeom>
          </p:spPr>
          <p:txBody>
            <a:bodyPr vert="horz" lIns="91440" tIns="45720" rIns="91440" bIns="45720" rtlCol="0" anchor="t"/>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1100" b="1" kern="600" spc="30" dirty="0">
                  <a:solidFill>
                    <a:schemeClr val="bg1"/>
                  </a:solidFill>
                  <a:latin typeface="Calibri" panose="020F0502020204030204" pitchFamily="34" charset="0"/>
                  <a:cs typeface="Calibri" panose="020F0502020204030204" pitchFamily="34" charset="0"/>
                </a:rPr>
                <a:t>Transform to “Best in Class” Technology</a:t>
              </a:r>
            </a:p>
          </p:txBody>
        </p:sp>
        <p:grpSp>
          <p:nvGrpSpPr>
            <p:cNvPr id="9" name="Group 8"/>
            <p:cNvGrpSpPr/>
            <p:nvPr/>
          </p:nvGrpSpPr>
          <p:grpSpPr>
            <a:xfrm>
              <a:off x="4964263" y="2374692"/>
              <a:ext cx="541223" cy="96116"/>
              <a:chOff x="2374456" y="3054423"/>
              <a:chExt cx="479702" cy="80753"/>
            </a:xfrm>
          </p:grpSpPr>
          <p:cxnSp>
            <p:nvCxnSpPr>
              <p:cNvPr id="18" name="Straight Connector 17"/>
              <p:cNvCxnSpPr/>
              <p:nvPr/>
            </p:nvCxnSpPr>
            <p:spPr>
              <a:xfrm>
                <a:off x="2374456" y="3094800"/>
                <a:ext cx="479702" cy="0"/>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6200000">
                <a:off x="2806949" y="3094800"/>
                <a:ext cx="80753" cy="0"/>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grpSp>
        <p:sp>
          <p:nvSpPr>
            <p:cNvPr id="10" name="Rectangle 9"/>
            <p:cNvSpPr/>
            <p:nvPr/>
          </p:nvSpPr>
          <p:spPr>
            <a:xfrm>
              <a:off x="3730940" y="3162960"/>
              <a:ext cx="1774051" cy="255827"/>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11" name="Slide Number Placeholder 5"/>
            <p:cNvSpPr txBox="1">
              <a:spLocks/>
            </p:cNvSpPr>
            <p:nvPr/>
          </p:nvSpPr>
          <p:spPr>
            <a:xfrm>
              <a:off x="3782643" y="3225740"/>
              <a:ext cx="1773348" cy="150591"/>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Iterative “WAVE” implementation</a:t>
              </a:r>
            </a:p>
          </p:txBody>
        </p:sp>
        <p:sp>
          <p:nvSpPr>
            <p:cNvPr id="12" name="Rectangle 11"/>
            <p:cNvSpPr/>
            <p:nvPr/>
          </p:nvSpPr>
          <p:spPr>
            <a:xfrm>
              <a:off x="3730940" y="3457498"/>
              <a:ext cx="1774051" cy="255827"/>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13" name="Slide Number Placeholder 5"/>
            <p:cNvSpPr txBox="1">
              <a:spLocks/>
            </p:cNvSpPr>
            <p:nvPr/>
          </p:nvSpPr>
          <p:spPr>
            <a:xfrm>
              <a:off x="3782643" y="3520278"/>
              <a:ext cx="1650803" cy="145859"/>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Reduce Business Risks</a:t>
              </a:r>
            </a:p>
          </p:txBody>
        </p:sp>
        <p:sp>
          <p:nvSpPr>
            <p:cNvPr id="14" name="Rectangle 13"/>
            <p:cNvSpPr/>
            <p:nvPr/>
          </p:nvSpPr>
          <p:spPr>
            <a:xfrm>
              <a:off x="3730940" y="3752037"/>
              <a:ext cx="1774051" cy="255827"/>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15" name="Slide Number Placeholder 5"/>
            <p:cNvSpPr txBox="1">
              <a:spLocks/>
            </p:cNvSpPr>
            <p:nvPr/>
          </p:nvSpPr>
          <p:spPr>
            <a:xfrm>
              <a:off x="3782643" y="3814817"/>
              <a:ext cx="1650803" cy="145859"/>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Utilizing Tools &amp; Accelerators</a:t>
              </a:r>
            </a:p>
          </p:txBody>
        </p:sp>
        <p:sp>
          <p:nvSpPr>
            <p:cNvPr id="16" name="Rectangle 15"/>
            <p:cNvSpPr/>
            <p:nvPr/>
          </p:nvSpPr>
          <p:spPr>
            <a:xfrm>
              <a:off x="3730940" y="4056328"/>
              <a:ext cx="1774051" cy="255827"/>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17" name="Slide Number Placeholder 5"/>
            <p:cNvSpPr txBox="1">
              <a:spLocks/>
            </p:cNvSpPr>
            <p:nvPr/>
          </p:nvSpPr>
          <p:spPr>
            <a:xfrm>
              <a:off x="3782643" y="4119108"/>
              <a:ext cx="1773348" cy="134767"/>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Testing Center of Excellence</a:t>
              </a:r>
            </a:p>
          </p:txBody>
        </p:sp>
      </p:grpSp>
      <p:grpSp>
        <p:nvGrpSpPr>
          <p:cNvPr id="20" name="Group 19"/>
          <p:cNvGrpSpPr/>
          <p:nvPr/>
        </p:nvGrpSpPr>
        <p:grpSpPr>
          <a:xfrm>
            <a:off x="3481851" y="987574"/>
            <a:ext cx="2246497" cy="373050"/>
            <a:chOff x="3340545" y="1242682"/>
            <a:chExt cx="2286000" cy="359834"/>
          </a:xfrm>
        </p:grpSpPr>
        <p:sp>
          <p:nvSpPr>
            <p:cNvPr id="21" name="Rounded Rectangle 20"/>
            <p:cNvSpPr/>
            <p:nvPr/>
          </p:nvSpPr>
          <p:spPr>
            <a:xfrm>
              <a:off x="3340545" y="1242682"/>
              <a:ext cx="2286000" cy="359834"/>
            </a:xfrm>
            <a:prstGeom prst="roundRect">
              <a:avLst/>
            </a:prstGeom>
            <a:gradFill flip="none" rotWithShape="1">
              <a:gsLst>
                <a:gs pos="0">
                  <a:srgbClr val="3E97B5"/>
                </a:gs>
                <a:gs pos="100000">
                  <a:srgbClr val="60A844"/>
                </a:gs>
              </a:gsLst>
              <a:lin ang="0" scaled="1"/>
              <a:tileRect/>
            </a:gradFill>
            <a:ln>
              <a:noFill/>
            </a:ln>
          </p:spPr>
          <p:txBody>
            <a:bodyPr wrap="square" lIns="91440" tIns="45720" rIns="91440" bIns="45720" rtlCol="0" anchor="ctr" anchorCtr="0">
              <a:noAutofit/>
            </a:bodyPr>
            <a:lstStyle/>
            <a:p>
              <a:pPr algn="ctr"/>
              <a:endParaRPr lang="en-US" b="1" dirty="0">
                <a:solidFill>
                  <a:schemeClr val="bg1"/>
                </a:solidFill>
                <a:latin typeface="Calibri" panose="020F0502020204030204" pitchFamily="34" charset="0"/>
                <a:cs typeface="Calibri" panose="020F0502020204030204" pitchFamily="34" charset="0"/>
              </a:endParaRPr>
            </a:p>
            <a:p>
              <a:pPr algn="ctr"/>
              <a:endParaRPr lang="en-US" b="1" dirty="0">
                <a:solidFill>
                  <a:schemeClr val="bg1"/>
                </a:solidFill>
                <a:latin typeface="Calibri" panose="020F0502020204030204" pitchFamily="34" charset="0"/>
                <a:cs typeface="Calibri" panose="020F0502020204030204" pitchFamily="34" charset="0"/>
              </a:endParaRPr>
            </a:p>
            <a:p>
              <a:pPr algn="ctr"/>
              <a:endParaRPr lang="en-US" b="1" dirty="0">
                <a:solidFill>
                  <a:schemeClr val="bg1"/>
                </a:solidFill>
                <a:latin typeface="Calibri" panose="020F0502020204030204" pitchFamily="34" charset="0"/>
                <a:cs typeface="Calibri" panose="020F0502020204030204" pitchFamily="34" charset="0"/>
              </a:endParaRPr>
            </a:p>
            <a:p>
              <a:pPr algn="ctr"/>
              <a:endParaRPr lang="en-US" b="1" dirty="0">
                <a:solidFill>
                  <a:schemeClr val="bg1"/>
                </a:solidFill>
                <a:latin typeface="Calibri" panose="020F0502020204030204" pitchFamily="34" charset="0"/>
                <a:cs typeface="Calibri" panose="020F0502020204030204" pitchFamily="34" charset="0"/>
              </a:endParaRPr>
            </a:p>
            <a:p>
              <a:pPr algn="ctr"/>
              <a:r>
                <a:rPr lang="en-US" b="1" dirty="0">
                  <a:solidFill>
                    <a:schemeClr val="bg1"/>
                  </a:solidFill>
                  <a:latin typeface="Calibri" panose="020F0502020204030204" pitchFamily="34" charset="0"/>
                  <a:cs typeface="Calibri" panose="020F0502020204030204" pitchFamily="34" charset="0"/>
                </a:rPr>
                <a:t>Transform</a:t>
              </a:r>
            </a:p>
            <a:p>
              <a:pPr algn="ctr"/>
              <a:r>
                <a:rPr lang="en-US" b="1" dirty="0">
                  <a:solidFill>
                    <a:schemeClr val="bg1"/>
                  </a:solidFill>
                  <a:latin typeface="Calibri" panose="020F0502020204030204" pitchFamily="34" charset="0"/>
                  <a:cs typeface="Calibri" panose="020F0502020204030204" pitchFamily="34" charset="0"/>
                </a:rPr>
                <a:t>          	</a:t>
              </a:r>
            </a:p>
            <a:p>
              <a:pPr algn="ctr"/>
              <a:r>
                <a:rPr lang="en-US" b="1" dirty="0">
                  <a:solidFill>
                    <a:schemeClr val="bg1"/>
                  </a:solidFill>
                  <a:latin typeface="Calibri" panose="020F0502020204030204" pitchFamily="34" charset="0"/>
                  <a:cs typeface="Calibri" panose="020F0502020204030204" pitchFamily="34" charset="0"/>
                </a:rPr>
                <a:t>     </a:t>
              </a:r>
            </a:p>
            <a:p>
              <a:pPr algn="ctr"/>
              <a:r>
                <a:rPr lang="en-US" b="1" dirty="0">
                  <a:solidFill>
                    <a:schemeClr val="bg1"/>
                  </a:solidFill>
                  <a:latin typeface="Calibri" panose="020F0502020204030204" pitchFamily="34" charset="0"/>
                  <a:cs typeface="Calibri" panose="020F0502020204030204" pitchFamily="34" charset="0"/>
                </a:rPr>
                <a:t> </a:t>
              </a:r>
            </a:p>
            <a:p>
              <a:pPr algn="ctr"/>
              <a:endParaRPr lang="en-US" b="1" dirty="0">
                <a:solidFill>
                  <a:schemeClr val="bg1"/>
                </a:solidFill>
                <a:latin typeface="Calibri" panose="020F0502020204030204" pitchFamily="34" charset="0"/>
                <a:cs typeface="Calibri" panose="020F0502020204030204" pitchFamily="34" charset="0"/>
              </a:endParaRPr>
            </a:p>
          </p:txBody>
        </p:sp>
        <p:sp>
          <p:nvSpPr>
            <p:cNvPr id="23" name="Oval 22"/>
            <p:cNvSpPr/>
            <p:nvPr/>
          </p:nvSpPr>
          <p:spPr bwMode="auto">
            <a:xfrm>
              <a:off x="3445402" y="1284182"/>
              <a:ext cx="271719" cy="275864"/>
            </a:xfrm>
            <a:prstGeom prst="ellipse">
              <a:avLst/>
            </a:prstGeom>
            <a:solidFill>
              <a:srgbClr val="FFFFFF"/>
            </a:solidFill>
            <a:ln w="19050">
              <a:solidFill>
                <a:srgbClr val="938953"/>
              </a:solidFill>
              <a:round/>
              <a:headEnd/>
              <a:tailEnd/>
            </a:ln>
            <a:effectLst/>
          </p:spPr>
          <p:txBody>
            <a:bodyPr vert="horz" wrap="square" lIns="68575" tIns="34288" rIns="68575" bIns="34288" numCol="1" rtlCol="0" anchor="ctr" anchorCtr="0" compatLnSpc="1">
              <a:prstTxWarp prst="textNoShape">
                <a:avLst/>
              </a:prstTxWarp>
            </a:bodyPr>
            <a:lstStyle/>
            <a:p>
              <a:pPr algn="ctr" defTabSz="703541">
                <a:defRPr/>
              </a:pPr>
              <a:endParaRPr lang="en-US" sz="900" kern="0" dirty="0">
                <a:solidFill>
                  <a:sysClr val="windowText" lastClr="000000"/>
                </a:solidFill>
                <a:latin typeface="Calibri" panose="020F0502020204030204" pitchFamily="34" charset="0"/>
                <a:ea typeface="Segoe UI" panose="020B0502040204020203" pitchFamily="34" charset="0"/>
                <a:cs typeface="Calibri" panose="020F0502020204030204" pitchFamily="34" charset="0"/>
              </a:endParaRPr>
            </a:p>
          </p:txBody>
        </p:sp>
      </p:grpSp>
      <p:grpSp>
        <p:nvGrpSpPr>
          <p:cNvPr id="24" name="Group 23"/>
          <p:cNvGrpSpPr/>
          <p:nvPr/>
        </p:nvGrpSpPr>
        <p:grpSpPr>
          <a:xfrm>
            <a:off x="6352141" y="1444550"/>
            <a:ext cx="2246497" cy="2963783"/>
            <a:chOff x="6352141" y="1444550"/>
            <a:chExt cx="1933317" cy="2963783"/>
          </a:xfrm>
        </p:grpSpPr>
        <p:sp>
          <p:nvSpPr>
            <p:cNvPr id="26" name="Rectangle 25"/>
            <p:cNvSpPr/>
            <p:nvPr/>
          </p:nvSpPr>
          <p:spPr>
            <a:xfrm>
              <a:off x="6425300" y="1444550"/>
              <a:ext cx="1860158" cy="2963783"/>
            </a:xfrm>
            <a:prstGeom prst="rect">
              <a:avLst/>
            </a:prstGeom>
            <a:solidFill>
              <a:schemeClr val="tx1">
                <a:lumMod val="75000"/>
                <a:lumOff val="25000"/>
              </a:schemeClr>
            </a:solidFill>
            <a:ln w="9525" cap="flat" cmpd="sng" algn="ctr">
              <a:noFill/>
              <a:prstDash val="solid"/>
            </a:ln>
            <a:effectLst/>
          </p:spPr>
          <p:txBody>
            <a:bodyPr lIns="89099" tIns="44549" rIns="89099" bIns="44549" rtlCol="0" anchor="ctr"/>
            <a:lstStyle/>
            <a:p>
              <a:pPr algn="ctr" defTabSz="899770" fontAlgn="base">
                <a:spcBef>
                  <a:spcPct val="0"/>
                </a:spcBef>
                <a:spcAft>
                  <a:spcPct val="0"/>
                </a:spcAft>
                <a:defRPr/>
              </a:pPr>
              <a:endParaRPr lang="en-US" sz="1350" kern="0" dirty="0">
                <a:solidFill>
                  <a:sysClr val="window" lastClr="FFFFFF"/>
                </a:solidFill>
                <a:latin typeface="Calibri" panose="020F0502020204030204" pitchFamily="34" charset="0"/>
                <a:cs typeface="Calibri" panose="020F0502020204030204" pitchFamily="34" charset="0"/>
              </a:endParaRPr>
            </a:p>
          </p:txBody>
        </p:sp>
        <p:sp>
          <p:nvSpPr>
            <p:cNvPr id="27" name="Rectangle 26"/>
            <p:cNvSpPr/>
            <p:nvPr/>
          </p:nvSpPr>
          <p:spPr>
            <a:xfrm>
              <a:off x="6528305" y="1689777"/>
              <a:ext cx="1650670" cy="1469627"/>
            </a:xfrm>
            <a:prstGeom prst="rect">
              <a:avLst/>
            </a:prstGeom>
            <a:noFill/>
            <a:ln w="9525" cap="flat" cmpd="sng" algn="ctr">
              <a:solidFill>
                <a:srgbClr val="FFFFFF"/>
              </a:solidFill>
              <a:prstDash val="solid"/>
            </a:ln>
            <a:effectLst/>
          </p:spPr>
          <p:txBody>
            <a:bodyPr lIns="89099" tIns="44549" rIns="89099" bIns="44549" rtlCol="0" anchor="ctr"/>
            <a:lstStyle/>
            <a:p>
              <a:pPr algn="ctr" defTabSz="899770" fontAlgn="base">
                <a:spcBef>
                  <a:spcPct val="0"/>
                </a:spcBef>
                <a:spcAft>
                  <a:spcPct val="0"/>
                </a:spcAft>
                <a:defRPr/>
              </a:pPr>
              <a:endParaRPr lang="en-US" sz="1350" kern="0" dirty="0">
                <a:solidFill>
                  <a:sysClr val="window" lastClr="FFFFFF"/>
                </a:solidFill>
                <a:latin typeface="Calibri" panose="020F0502020204030204" pitchFamily="34" charset="0"/>
                <a:cs typeface="Calibri" panose="020F0502020204030204" pitchFamily="34" charset="0"/>
              </a:endParaRPr>
            </a:p>
          </p:txBody>
        </p:sp>
        <p:sp>
          <p:nvSpPr>
            <p:cNvPr id="28" name="Slide Number Placeholder 5"/>
            <p:cNvSpPr txBox="1">
              <a:spLocks/>
            </p:cNvSpPr>
            <p:nvPr/>
          </p:nvSpPr>
          <p:spPr>
            <a:xfrm>
              <a:off x="6594488" y="1995686"/>
              <a:ext cx="1254815" cy="666070"/>
            </a:xfrm>
            <a:prstGeom prst="rect">
              <a:avLst/>
            </a:prstGeom>
          </p:spPr>
          <p:txBody>
            <a:bodyPr vert="horz" lIns="91440" tIns="45720" rIns="91440" bIns="45720" rtlCol="0" anchor="t"/>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1100" b="1" kern="600" spc="30" dirty="0">
                  <a:solidFill>
                    <a:schemeClr val="bg1"/>
                  </a:solidFill>
                  <a:latin typeface="Calibri" panose="020F0502020204030204" pitchFamily="34" charset="0"/>
                  <a:cs typeface="Calibri" panose="020F0502020204030204" pitchFamily="34" charset="0"/>
                </a:rPr>
                <a:t>Next Gen IT Managed Services through Innovation</a:t>
              </a:r>
            </a:p>
          </p:txBody>
        </p:sp>
        <p:sp>
          <p:nvSpPr>
            <p:cNvPr id="29" name="Slide Number Placeholder 5"/>
            <p:cNvSpPr txBox="1">
              <a:spLocks/>
            </p:cNvSpPr>
            <p:nvPr/>
          </p:nvSpPr>
          <p:spPr>
            <a:xfrm>
              <a:off x="6352141" y="2324207"/>
              <a:ext cx="362274" cy="186353"/>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ctr"/>
              <a:endParaRPr lang="en-US" sz="700" kern="600" spc="30" dirty="0">
                <a:solidFill>
                  <a:srgbClr val="FFFFFF"/>
                </a:solidFill>
                <a:latin typeface="Calibri" panose="020F0502020204030204" pitchFamily="34" charset="0"/>
                <a:cs typeface="Calibri" panose="020F0502020204030204" pitchFamily="34" charset="0"/>
              </a:endParaRPr>
            </a:p>
          </p:txBody>
        </p:sp>
        <p:grpSp>
          <p:nvGrpSpPr>
            <p:cNvPr id="30" name="Group 29"/>
            <p:cNvGrpSpPr/>
            <p:nvPr/>
          </p:nvGrpSpPr>
          <p:grpSpPr>
            <a:xfrm>
              <a:off x="7832756" y="2375035"/>
              <a:ext cx="359440" cy="96116"/>
              <a:chOff x="2374456" y="3054423"/>
              <a:chExt cx="479702" cy="80753"/>
            </a:xfrm>
          </p:grpSpPr>
          <p:cxnSp>
            <p:nvCxnSpPr>
              <p:cNvPr id="39" name="Straight Connector 38"/>
              <p:cNvCxnSpPr/>
              <p:nvPr/>
            </p:nvCxnSpPr>
            <p:spPr>
              <a:xfrm>
                <a:off x="2374456" y="3094800"/>
                <a:ext cx="479702" cy="0"/>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16200000">
                <a:off x="2806949" y="3094800"/>
                <a:ext cx="80753" cy="0"/>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grpSp>
        <p:sp>
          <p:nvSpPr>
            <p:cNvPr id="31" name="Rectangle 30"/>
            <p:cNvSpPr/>
            <p:nvPr/>
          </p:nvSpPr>
          <p:spPr>
            <a:xfrm>
              <a:off x="6530398" y="3160375"/>
              <a:ext cx="1640037" cy="263144"/>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32" name="Slide Number Placeholder 5"/>
            <p:cNvSpPr txBox="1">
              <a:spLocks/>
            </p:cNvSpPr>
            <p:nvPr/>
          </p:nvSpPr>
          <p:spPr>
            <a:xfrm>
              <a:off x="6591975" y="3219822"/>
              <a:ext cx="1578459" cy="203093"/>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Business-aligned SLA’s &amp; KPI</a:t>
              </a:r>
            </a:p>
          </p:txBody>
        </p:sp>
        <p:sp>
          <p:nvSpPr>
            <p:cNvPr id="33" name="Rectangle 32"/>
            <p:cNvSpPr/>
            <p:nvPr/>
          </p:nvSpPr>
          <p:spPr>
            <a:xfrm>
              <a:off x="6530398" y="3455622"/>
              <a:ext cx="1640037" cy="262435"/>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34" name="Slide Number Placeholder 5"/>
            <p:cNvSpPr txBox="1">
              <a:spLocks/>
            </p:cNvSpPr>
            <p:nvPr/>
          </p:nvSpPr>
          <p:spPr>
            <a:xfrm>
              <a:off x="6591976" y="3508732"/>
              <a:ext cx="1526100" cy="162138"/>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Productivity Improvement</a:t>
              </a:r>
            </a:p>
          </p:txBody>
        </p:sp>
        <p:sp>
          <p:nvSpPr>
            <p:cNvPr id="35" name="Rectangle 34"/>
            <p:cNvSpPr/>
            <p:nvPr/>
          </p:nvSpPr>
          <p:spPr>
            <a:xfrm>
              <a:off x="6530398" y="3750870"/>
              <a:ext cx="1640037" cy="261726"/>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36" name="Slide Number Placeholder 5"/>
            <p:cNvSpPr txBox="1">
              <a:spLocks/>
            </p:cNvSpPr>
            <p:nvPr/>
          </p:nvSpPr>
          <p:spPr>
            <a:xfrm>
              <a:off x="6591976" y="3803270"/>
              <a:ext cx="1526100" cy="162138"/>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Low Cost &amp; Efficient Operating Model</a:t>
              </a:r>
            </a:p>
          </p:txBody>
        </p:sp>
        <p:sp>
          <p:nvSpPr>
            <p:cNvPr id="37" name="Rectangle 36"/>
            <p:cNvSpPr/>
            <p:nvPr/>
          </p:nvSpPr>
          <p:spPr>
            <a:xfrm>
              <a:off x="6530398" y="4054096"/>
              <a:ext cx="1640037" cy="262791"/>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38" name="Slide Number Placeholder 5"/>
            <p:cNvSpPr txBox="1">
              <a:spLocks/>
            </p:cNvSpPr>
            <p:nvPr/>
          </p:nvSpPr>
          <p:spPr>
            <a:xfrm>
              <a:off x="6591976" y="4108799"/>
              <a:ext cx="1639388" cy="149808"/>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Create Support SMEs</a:t>
              </a:r>
            </a:p>
          </p:txBody>
        </p:sp>
      </p:grpSp>
      <p:grpSp>
        <p:nvGrpSpPr>
          <p:cNvPr id="41" name="Group 40"/>
          <p:cNvGrpSpPr/>
          <p:nvPr/>
        </p:nvGrpSpPr>
        <p:grpSpPr>
          <a:xfrm>
            <a:off x="6352141" y="987574"/>
            <a:ext cx="2246497" cy="388753"/>
            <a:chOff x="5950041" y="1254225"/>
            <a:chExt cx="2286000" cy="374981"/>
          </a:xfrm>
        </p:grpSpPr>
        <p:sp>
          <p:nvSpPr>
            <p:cNvPr id="42" name="Rounded Rectangle 41"/>
            <p:cNvSpPr/>
            <p:nvPr/>
          </p:nvSpPr>
          <p:spPr>
            <a:xfrm>
              <a:off x="5950041" y="1254225"/>
              <a:ext cx="2286000" cy="374981"/>
            </a:xfrm>
            <a:prstGeom prst="roundRect">
              <a:avLst/>
            </a:prstGeom>
            <a:gradFill flip="none" rotWithShape="1">
              <a:gsLst>
                <a:gs pos="0">
                  <a:srgbClr val="3E97B5"/>
                </a:gs>
                <a:gs pos="100000">
                  <a:srgbClr val="60A844"/>
                </a:gs>
              </a:gsLst>
              <a:lin ang="0" scaled="1"/>
              <a:tileRect/>
            </a:gradFill>
            <a:ln>
              <a:noFill/>
            </a:ln>
          </p:spPr>
          <p:txBody>
            <a:bodyPr wrap="square" lIns="91440" tIns="45720" rIns="91440" bIns="45720" rtlCol="0" anchor="ctr" anchorCtr="0">
              <a:noAutofit/>
            </a:bodyPr>
            <a:lstStyle/>
            <a:p>
              <a:pPr algn="ctr"/>
              <a:r>
                <a:rPr lang="en-US" b="1" dirty="0">
                  <a:solidFill>
                    <a:schemeClr val="bg1"/>
                  </a:solidFill>
                  <a:latin typeface="Calibri" panose="020F0502020204030204" pitchFamily="34" charset="0"/>
                  <a:cs typeface="Calibri" panose="020F0502020204030204" pitchFamily="34" charset="0"/>
                </a:rPr>
                <a:t>   Run </a:t>
              </a:r>
              <a:r>
                <a:rPr lang="en-US" b="1" dirty="0" smtClean="0">
                  <a:solidFill>
                    <a:schemeClr val="bg1"/>
                  </a:solidFill>
                  <a:latin typeface="Calibri" panose="020F0502020204030204" pitchFamily="34" charset="0"/>
                  <a:cs typeface="Calibri" panose="020F0502020204030204" pitchFamily="34" charset="0"/>
                </a:rPr>
                <a:t>Better</a:t>
              </a:r>
              <a:endParaRPr lang="en-US" b="1" dirty="0">
                <a:solidFill>
                  <a:schemeClr val="bg1"/>
                </a:solidFill>
                <a:latin typeface="Calibri" panose="020F0502020204030204" pitchFamily="34" charset="0"/>
                <a:cs typeface="Calibri" panose="020F0502020204030204" pitchFamily="34" charset="0"/>
              </a:endParaRPr>
            </a:p>
          </p:txBody>
        </p:sp>
        <p:sp>
          <p:nvSpPr>
            <p:cNvPr id="44" name="Oval 43"/>
            <p:cNvSpPr/>
            <p:nvPr/>
          </p:nvSpPr>
          <p:spPr bwMode="auto">
            <a:xfrm>
              <a:off x="5970453" y="1281446"/>
              <a:ext cx="304917" cy="293664"/>
            </a:xfrm>
            <a:prstGeom prst="ellipse">
              <a:avLst/>
            </a:prstGeom>
            <a:solidFill>
              <a:srgbClr val="FFFFFF"/>
            </a:solidFill>
            <a:ln w="19050">
              <a:solidFill>
                <a:srgbClr val="938953"/>
              </a:solidFill>
              <a:round/>
              <a:headEnd/>
              <a:tailEnd/>
            </a:ln>
            <a:effectLst/>
          </p:spPr>
          <p:txBody>
            <a:bodyPr vert="horz" wrap="square" lIns="68575" tIns="34288" rIns="68575" bIns="34288" numCol="1" rtlCol="0" anchor="ctr" anchorCtr="0" compatLnSpc="1">
              <a:prstTxWarp prst="textNoShape">
                <a:avLst/>
              </a:prstTxWarp>
            </a:bodyPr>
            <a:lstStyle/>
            <a:p>
              <a:pPr algn="ctr" defTabSz="703541">
                <a:defRPr/>
              </a:pPr>
              <a:endParaRPr lang="en-US" sz="900" kern="0" dirty="0">
                <a:solidFill>
                  <a:sysClr val="windowText" lastClr="000000"/>
                </a:solidFill>
                <a:latin typeface="Calibri" panose="020F0502020204030204" pitchFamily="34" charset="0"/>
                <a:ea typeface="Segoe UI" panose="020B0502040204020203" pitchFamily="34" charset="0"/>
                <a:cs typeface="Calibri" panose="020F0502020204030204" pitchFamily="34" charset="0"/>
              </a:endParaRPr>
            </a:p>
          </p:txBody>
        </p:sp>
      </p:grpSp>
      <p:grpSp>
        <p:nvGrpSpPr>
          <p:cNvPr id="46" name="Group 45"/>
          <p:cNvGrpSpPr/>
          <p:nvPr/>
        </p:nvGrpSpPr>
        <p:grpSpPr>
          <a:xfrm>
            <a:off x="622325" y="1458050"/>
            <a:ext cx="2246497" cy="2964456"/>
            <a:chOff x="687059" y="1713156"/>
            <a:chExt cx="1917092" cy="2859437"/>
          </a:xfrm>
        </p:grpSpPr>
        <p:sp>
          <p:nvSpPr>
            <p:cNvPr id="47" name="Rectangle 46"/>
            <p:cNvSpPr/>
            <p:nvPr/>
          </p:nvSpPr>
          <p:spPr>
            <a:xfrm>
              <a:off x="687059" y="1713156"/>
              <a:ext cx="1917092" cy="2859437"/>
            </a:xfrm>
            <a:prstGeom prst="rect">
              <a:avLst/>
            </a:prstGeom>
            <a:solidFill>
              <a:schemeClr val="tx1">
                <a:lumMod val="75000"/>
                <a:lumOff val="25000"/>
              </a:schemeClr>
            </a:solidFill>
            <a:ln w="9525" cap="flat" cmpd="sng" algn="ctr">
              <a:noFill/>
              <a:prstDash val="solid"/>
            </a:ln>
            <a:effectLst/>
          </p:spPr>
          <p:txBody>
            <a:bodyPr lIns="89099" tIns="44549" rIns="89099" bIns="44549" rtlCol="0" anchor="ctr"/>
            <a:lstStyle/>
            <a:p>
              <a:pPr algn="ctr" defTabSz="899770" fontAlgn="base">
                <a:spcBef>
                  <a:spcPct val="0"/>
                </a:spcBef>
                <a:spcAft>
                  <a:spcPct val="0"/>
                </a:spcAft>
                <a:defRPr/>
              </a:pPr>
              <a:endParaRPr lang="en-US" sz="1350" kern="0" dirty="0">
                <a:solidFill>
                  <a:sysClr val="window" lastClr="FFFFFF"/>
                </a:solidFill>
                <a:latin typeface="Calibri" panose="020F0502020204030204" pitchFamily="34" charset="0"/>
                <a:cs typeface="Calibri" panose="020F0502020204030204" pitchFamily="34" charset="0"/>
              </a:endParaRPr>
            </a:p>
          </p:txBody>
        </p:sp>
        <p:sp>
          <p:nvSpPr>
            <p:cNvPr id="48" name="Rectangle 47"/>
            <p:cNvSpPr/>
            <p:nvPr/>
          </p:nvSpPr>
          <p:spPr>
            <a:xfrm>
              <a:off x="857789" y="1916805"/>
              <a:ext cx="1608221" cy="1417564"/>
            </a:xfrm>
            <a:prstGeom prst="rect">
              <a:avLst/>
            </a:prstGeom>
            <a:noFill/>
            <a:ln w="9525" cap="flat" cmpd="sng" algn="ctr">
              <a:solidFill>
                <a:srgbClr val="FFFFFF"/>
              </a:solidFill>
              <a:prstDash val="solid"/>
            </a:ln>
            <a:effectLst/>
          </p:spPr>
          <p:txBody>
            <a:bodyPr lIns="89099" tIns="44549" rIns="89099" bIns="44549" rtlCol="0" anchor="ctr"/>
            <a:lstStyle/>
            <a:p>
              <a:pPr algn="ctr" defTabSz="899770" fontAlgn="base">
                <a:spcBef>
                  <a:spcPct val="0"/>
                </a:spcBef>
                <a:spcAft>
                  <a:spcPct val="0"/>
                </a:spcAft>
                <a:defRPr/>
              </a:pPr>
              <a:endParaRPr lang="en-US" sz="1350" kern="0" dirty="0">
                <a:solidFill>
                  <a:sysClr val="window" lastClr="FFFFFF"/>
                </a:solidFill>
                <a:latin typeface="Calibri" panose="020F0502020204030204" pitchFamily="34" charset="0"/>
                <a:cs typeface="Calibri" panose="020F0502020204030204" pitchFamily="34" charset="0"/>
              </a:endParaRPr>
            </a:p>
          </p:txBody>
        </p:sp>
        <p:sp>
          <p:nvSpPr>
            <p:cNvPr id="49" name="Slide Number Placeholder 5"/>
            <p:cNvSpPr txBox="1">
              <a:spLocks/>
            </p:cNvSpPr>
            <p:nvPr/>
          </p:nvSpPr>
          <p:spPr>
            <a:xfrm>
              <a:off x="870916" y="2257183"/>
              <a:ext cx="1329587" cy="733917"/>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1100" b="1" kern="600" spc="30" dirty="0">
                  <a:solidFill>
                    <a:schemeClr val="bg1"/>
                  </a:solidFill>
                  <a:latin typeface="Calibri" panose="020F0502020204030204" pitchFamily="34" charset="0"/>
                  <a:cs typeface="Calibri" panose="020F0502020204030204" pitchFamily="34" charset="0"/>
                </a:rPr>
                <a:t>Build the Foundation for Modernization</a:t>
              </a:r>
            </a:p>
          </p:txBody>
        </p:sp>
        <p:cxnSp>
          <p:nvCxnSpPr>
            <p:cNvPr id="50" name="Straight Connector 49"/>
            <p:cNvCxnSpPr/>
            <p:nvPr/>
          </p:nvCxnSpPr>
          <p:spPr>
            <a:xfrm>
              <a:off x="2070644" y="2624143"/>
              <a:ext cx="396000" cy="0"/>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51" name="Slide Number Placeholder 5"/>
            <p:cNvSpPr txBox="1">
              <a:spLocks/>
            </p:cNvSpPr>
            <p:nvPr/>
          </p:nvSpPr>
          <p:spPr>
            <a:xfrm>
              <a:off x="691747" y="2528759"/>
              <a:ext cx="368644" cy="179751"/>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ctr"/>
              <a:endParaRPr lang="en-US" sz="700" kern="600" spc="30" dirty="0">
                <a:solidFill>
                  <a:srgbClr val="FFFFFF"/>
                </a:solidFill>
                <a:latin typeface="Calibri" panose="020F0502020204030204" pitchFamily="34" charset="0"/>
                <a:cs typeface="Calibri" panose="020F0502020204030204" pitchFamily="34" charset="0"/>
              </a:endParaRPr>
            </a:p>
          </p:txBody>
        </p:sp>
        <p:sp>
          <p:nvSpPr>
            <p:cNvPr id="52" name="Rectangle 51"/>
            <p:cNvSpPr/>
            <p:nvPr/>
          </p:nvSpPr>
          <p:spPr>
            <a:xfrm>
              <a:off x="857789" y="3333897"/>
              <a:ext cx="1591056" cy="246764"/>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53" name="Slide Number Placeholder 5"/>
            <p:cNvSpPr txBox="1">
              <a:spLocks/>
            </p:cNvSpPr>
            <p:nvPr/>
          </p:nvSpPr>
          <p:spPr>
            <a:xfrm>
              <a:off x="897981" y="3394453"/>
              <a:ext cx="1506904" cy="140692"/>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Perform Proof Of Concept</a:t>
              </a:r>
              <a:endParaRPr lang="en-US" sz="800" b="1" kern="600" spc="30"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54" name="Rectangle 53"/>
            <p:cNvSpPr/>
            <p:nvPr/>
          </p:nvSpPr>
          <p:spPr>
            <a:xfrm>
              <a:off x="857789" y="3618001"/>
              <a:ext cx="1591056" cy="246764"/>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55" name="Slide Number Placeholder 5"/>
            <p:cNvSpPr txBox="1">
              <a:spLocks/>
            </p:cNvSpPr>
            <p:nvPr/>
          </p:nvSpPr>
          <p:spPr>
            <a:xfrm>
              <a:off x="897981" y="3678557"/>
              <a:ext cx="1506904" cy="140692"/>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Identify Risks</a:t>
              </a:r>
            </a:p>
          </p:txBody>
        </p:sp>
        <p:sp>
          <p:nvSpPr>
            <p:cNvPr id="56" name="Rectangle 55"/>
            <p:cNvSpPr/>
            <p:nvPr/>
          </p:nvSpPr>
          <p:spPr>
            <a:xfrm>
              <a:off x="857789" y="3902105"/>
              <a:ext cx="1591056" cy="246764"/>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57" name="Slide Number Placeholder 5"/>
            <p:cNvSpPr txBox="1">
              <a:spLocks/>
            </p:cNvSpPr>
            <p:nvPr/>
          </p:nvSpPr>
          <p:spPr>
            <a:xfrm>
              <a:off x="897981" y="3962661"/>
              <a:ext cx="1506904" cy="140692"/>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Leverage Our  Experience</a:t>
              </a:r>
            </a:p>
          </p:txBody>
        </p:sp>
        <p:sp>
          <p:nvSpPr>
            <p:cNvPr id="58" name="Rectangle 57"/>
            <p:cNvSpPr/>
            <p:nvPr/>
          </p:nvSpPr>
          <p:spPr>
            <a:xfrm>
              <a:off x="857789" y="4195616"/>
              <a:ext cx="1591056" cy="246764"/>
            </a:xfrm>
            <a:prstGeom prst="rect">
              <a:avLst/>
            </a:prstGeom>
            <a:solidFill>
              <a:schemeClr val="bg1"/>
            </a:solidFill>
            <a:ln w="127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latin typeface="Calibri" panose="020F0502020204030204" pitchFamily="34" charset="0"/>
                <a:cs typeface="Calibri" panose="020F0502020204030204" pitchFamily="34" charset="0"/>
              </a:endParaRPr>
            </a:p>
          </p:txBody>
        </p:sp>
        <p:sp>
          <p:nvSpPr>
            <p:cNvPr id="59" name="Slide Number Placeholder 5"/>
            <p:cNvSpPr txBox="1">
              <a:spLocks/>
            </p:cNvSpPr>
            <p:nvPr/>
          </p:nvSpPr>
          <p:spPr>
            <a:xfrm>
              <a:off x="897981" y="4256172"/>
              <a:ext cx="1618767" cy="129993"/>
            </a:xfrm>
            <a:prstGeom prst="rect">
              <a:avLst/>
            </a:prstGeom>
          </p:spPr>
          <p:txBody>
            <a:bodyPr vert="horz" lIns="91440" tIns="45720" rIns="91440" bIns="45720" rtlCol="0" anchor="ctr"/>
            <a:lstStyle>
              <a:defPPr>
                <a:defRPr lang="en-US"/>
              </a:defPPr>
              <a:lvl1pPr marL="0" algn="r" defTabSz="731849" rtl="0" eaLnBrk="1" latinLnBrk="0" hangingPunct="1">
                <a:defRPr sz="1200" kern="1200">
                  <a:solidFill>
                    <a:schemeClr val="tx1">
                      <a:tint val="75000"/>
                    </a:schemeClr>
                  </a:solidFill>
                  <a:latin typeface="+mn-lt"/>
                  <a:ea typeface="+mn-ea"/>
                  <a:cs typeface="+mn-cs"/>
                </a:defRPr>
              </a:lvl1pPr>
              <a:lvl2pPr marL="365924" algn="l" defTabSz="731849" rtl="0" eaLnBrk="1" latinLnBrk="0" hangingPunct="1">
                <a:defRPr sz="1400" kern="1200">
                  <a:solidFill>
                    <a:schemeClr val="tx1"/>
                  </a:solidFill>
                  <a:latin typeface="+mn-lt"/>
                  <a:ea typeface="+mn-ea"/>
                  <a:cs typeface="+mn-cs"/>
                </a:defRPr>
              </a:lvl2pPr>
              <a:lvl3pPr marL="731849" algn="l" defTabSz="731849" rtl="0" eaLnBrk="1" latinLnBrk="0" hangingPunct="1">
                <a:defRPr sz="1400" kern="1200">
                  <a:solidFill>
                    <a:schemeClr val="tx1"/>
                  </a:solidFill>
                  <a:latin typeface="+mn-lt"/>
                  <a:ea typeface="+mn-ea"/>
                  <a:cs typeface="+mn-cs"/>
                </a:defRPr>
              </a:lvl3pPr>
              <a:lvl4pPr marL="1097773" algn="l" defTabSz="731849" rtl="0" eaLnBrk="1" latinLnBrk="0" hangingPunct="1">
                <a:defRPr sz="1400" kern="1200">
                  <a:solidFill>
                    <a:schemeClr val="tx1"/>
                  </a:solidFill>
                  <a:latin typeface="+mn-lt"/>
                  <a:ea typeface="+mn-ea"/>
                  <a:cs typeface="+mn-cs"/>
                </a:defRPr>
              </a:lvl4pPr>
              <a:lvl5pPr marL="1463697" algn="l" defTabSz="731849" rtl="0" eaLnBrk="1" latinLnBrk="0" hangingPunct="1">
                <a:defRPr sz="1400" kern="1200">
                  <a:solidFill>
                    <a:schemeClr val="tx1"/>
                  </a:solidFill>
                  <a:latin typeface="+mn-lt"/>
                  <a:ea typeface="+mn-ea"/>
                  <a:cs typeface="+mn-cs"/>
                </a:defRPr>
              </a:lvl5pPr>
              <a:lvl6pPr marL="1829620" algn="l" defTabSz="731849" rtl="0" eaLnBrk="1" latinLnBrk="0" hangingPunct="1">
                <a:defRPr sz="1400" kern="1200">
                  <a:solidFill>
                    <a:schemeClr val="tx1"/>
                  </a:solidFill>
                  <a:latin typeface="+mn-lt"/>
                  <a:ea typeface="+mn-ea"/>
                  <a:cs typeface="+mn-cs"/>
                </a:defRPr>
              </a:lvl6pPr>
              <a:lvl7pPr marL="2195544" algn="l" defTabSz="731849" rtl="0" eaLnBrk="1" latinLnBrk="0" hangingPunct="1">
                <a:defRPr sz="1400" kern="1200">
                  <a:solidFill>
                    <a:schemeClr val="tx1"/>
                  </a:solidFill>
                  <a:latin typeface="+mn-lt"/>
                  <a:ea typeface="+mn-ea"/>
                  <a:cs typeface="+mn-cs"/>
                </a:defRPr>
              </a:lvl7pPr>
              <a:lvl8pPr marL="2561466" algn="l" defTabSz="731849" rtl="0" eaLnBrk="1" latinLnBrk="0" hangingPunct="1">
                <a:defRPr sz="1400" kern="1200">
                  <a:solidFill>
                    <a:schemeClr val="tx1"/>
                  </a:solidFill>
                  <a:latin typeface="+mn-lt"/>
                  <a:ea typeface="+mn-ea"/>
                  <a:cs typeface="+mn-cs"/>
                </a:defRPr>
              </a:lvl8pPr>
              <a:lvl9pPr marL="2927393" algn="l" defTabSz="731849" rtl="0" eaLnBrk="1" latinLnBrk="0" hangingPunct="1">
                <a:defRPr sz="1400" kern="1200">
                  <a:solidFill>
                    <a:schemeClr val="tx1"/>
                  </a:solidFill>
                  <a:latin typeface="+mn-lt"/>
                  <a:ea typeface="+mn-ea"/>
                  <a:cs typeface="+mn-cs"/>
                </a:defRPr>
              </a:lvl9pPr>
            </a:lstStyle>
            <a:p>
              <a:pPr algn="l"/>
              <a:r>
                <a:rPr lang="en-US" sz="800" kern="600" spc="30" dirty="0">
                  <a:solidFill>
                    <a:schemeClr val="tx1">
                      <a:lumMod val="75000"/>
                      <a:lumOff val="25000"/>
                    </a:schemeClr>
                  </a:solidFill>
                  <a:latin typeface="Calibri" panose="020F0502020204030204" pitchFamily="34" charset="0"/>
                  <a:cs typeface="Calibri" panose="020F0502020204030204" pitchFamily="34" charset="0"/>
                </a:rPr>
                <a:t>Modernization Strategy</a:t>
              </a:r>
            </a:p>
          </p:txBody>
        </p:sp>
      </p:grpSp>
      <p:grpSp>
        <p:nvGrpSpPr>
          <p:cNvPr id="60" name="Group 59"/>
          <p:cNvGrpSpPr/>
          <p:nvPr/>
        </p:nvGrpSpPr>
        <p:grpSpPr>
          <a:xfrm>
            <a:off x="622326" y="987574"/>
            <a:ext cx="2246497" cy="372787"/>
            <a:chOff x="671680" y="1242680"/>
            <a:chExt cx="2286000" cy="359581"/>
          </a:xfrm>
        </p:grpSpPr>
        <p:sp>
          <p:nvSpPr>
            <p:cNvPr id="61" name="Rounded Rectangle 60"/>
            <p:cNvSpPr/>
            <p:nvPr/>
          </p:nvSpPr>
          <p:spPr>
            <a:xfrm>
              <a:off x="671680" y="1242680"/>
              <a:ext cx="2286000" cy="359581"/>
            </a:xfrm>
            <a:prstGeom prst="roundRect">
              <a:avLst/>
            </a:prstGeom>
            <a:gradFill flip="none" rotWithShape="1">
              <a:gsLst>
                <a:gs pos="0">
                  <a:srgbClr val="3E97B5"/>
                </a:gs>
                <a:gs pos="100000">
                  <a:srgbClr val="60A844"/>
                </a:gs>
              </a:gsLst>
              <a:lin ang="0" scaled="1"/>
              <a:tileRect/>
            </a:gradFill>
            <a:ln>
              <a:noFill/>
            </a:ln>
          </p:spPr>
          <p:txBody>
            <a:bodyPr wrap="square" lIns="91440" tIns="45720" rIns="91440" bIns="45720" rtlCol="0" anchor="ctr" anchorCtr="0">
              <a:noAutofit/>
            </a:bodyPr>
            <a:lstStyle/>
            <a:p>
              <a:pPr algn="ctr"/>
              <a:endParaRPr lang="en-US" b="1" dirty="0">
                <a:solidFill>
                  <a:schemeClr val="bg1"/>
                </a:solidFill>
                <a:latin typeface="Calibri" panose="020F0502020204030204" pitchFamily="34" charset="0"/>
                <a:cs typeface="Calibri" panose="020F0502020204030204" pitchFamily="34" charset="0"/>
              </a:endParaRPr>
            </a:p>
            <a:p>
              <a:pPr algn="ctr"/>
              <a:endParaRPr lang="en-US" b="1" dirty="0">
                <a:solidFill>
                  <a:schemeClr val="bg1"/>
                </a:solidFill>
                <a:latin typeface="Calibri" panose="020F0502020204030204" pitchFamily="34" charset="0"/>
                <a:cs typeface="Calibri" panose="020F0502020204030204" pitchFamily="34" charset="0"/>
              </a:endParaRPr>
            </a:p>
            <a:p>
              <a:pPr algn="ctr"/>
              <a:endParaRPr lang="en-US" b="1" dirty="0">
                <a:solidFill>
                  <a:schemeClr val="bg1"/>
                </a:solidFill>
                <a:latin typeface="Calibri" panose="020F0502020204030204" pitchFamily="34" charset="0"/>
                <a:cs typeface="Calibri" panose="020F0502020204030204" pitchFamily="34" charset="0"/>
              </a:endParaRPr>
            </a:p>
            <a:p>
              <a:pPr algn="ctr"/>
              <a:endParaRPr lang="en-US" b="1" dirty="0">
                <a:solidFill>
                  <a:schemeClr val="bg1"/>
                </a:solidFill>
                <a:latin typeface="Calibri" panose="020F0502020204030204" pitchFamily="34" charset="0"/>
                <a:cs typeface="Calibri" panose="020F0502020204030204" pitchFamily="34" charset="0"/>
              </a:endParaRPr>
            </a:p>
            <a:p>
              <a:pPr algn="ctr"/>
              <a:r>
                <a:rPr lang="en-US" b="1" dirty="0">
                  <a:solidFill>
                    <a:schemeClr val="bg1"/>
                  </a:solidFill>
                  <a:latin typeface="Calibri" panose="020F0502020204030204" pitchFamily="34" charset="0"/>
                  <a:cs typeface="Calibri" panose="020F0502020204030204" pitchFamily="34" charset="0"/>
                </a:rPr>
                <a:t>Start Small</a:t>
              </a:r>
            </a:p>
            <a:p>
              <a:pPr algn="ctr"/>
              <a:r>
                <a:rPr lang="en-US" b="1" dirty="0">
                  <a:solidFill>
                    <a:schemeClr val="bg1"/>
                  </a:solidFill>
                  <a:latin typeface="Calibri" panose="020F0502020204030204" pitchFamily="34" charset="0"/>
                  <a:cs typeface="Calibri" panose="020F0502020204030204" pitchFamily="34" charset="0"/>
                </a:rPr>
                <a:t>          	</a:t>
              </a:r>
            </a:p>
            <a:p>
              <a:pPr algn="ctr"/>
              <a:r>
                <a:rPr lang="en-US" b="1" dirty="0">
                  <a:solidFill>
                    <a:schemeClr val="bg1"/>
                  </a:solidFill>
                  <a:latin typeface="Calibri" panose="020F0502020204030204" pitchFamily="34" charset="0"/>
                  <a:cs typeface="Calibri" panose="020F0502020204030204" pitchFamily="34" charset="0"/>
                </a:rPr>
                <a:t>     </a:t>
              </a:r>
            </a:p>
            <a:p>
              <a:pPr algn="ctr"/>
              <a:r>
                <a:rPr lang="en-US" b="1" dirty="0">
                  <a:solidFill>
                    <a:schemeClr val="bg1"/>
                  </a:solidFill>
                  <a:latin typeface="Calibri" panose="020F0502020204030204" pitchFamily="34" charset="0"/>
                  <a:cs typeface="Calibri" panose="020F0502020204030204" pitchFamily="34" charset="0"/>
                </a:rPr>
                <a:t> </a:t>
              </a:r>
            </a:p>
            <a:p>
              <a:pPr algn="ctr"/>
              <a:endParaRPr lang="en-US" b="1" dirty="0">
                <a:solidFill>
                  <a:schemeClr val="bg1"/>
                </a:solidFill>
                <a:latin typeface="Calibri" panose="020F0502020204030204" pitchFamily="34" charset="0"/>
                <a:cs typeface="Calibri" panose="020F0502020204030204" pitchFamily="34" charset="0"/>
              </a:endParaRPr>
            </a:p>
          </p:txBody>
        </p:sp>
        <p:sp>
          <p:nvSpPr>
            <p:cNvPr id="63" name="Oval 62"/>
            <p:cNvSpPr/>
            <p:nvPr/>
          </p:nvSpPr>
          <p:spPr bwMode="auto">
            <a:xfrm>
              <a:off x="807272" y="1271391"/>
              <a:ext cx="270855" cy="281833"/>
            </a:xfrm>
            <a:prstGeom prst="ellipse">
              <a:avLst/>
            </a:prstGeom>
            <a:solidFill>
              <a:srgbClr val="FFFFFF"/>
            </a:solidFill>
            <a:ln w="19050">
              <a:solidFill>
                <a:srgbClr val="938953"/>
              </a:solidFill>
              <a:round/>
              <a:headEnd/>
              <a:tailEnd/>
            </a:ln>
            <a:effectLst/>
          </p:spPr>
          <p:txBody>
            <a:bodyPr vert="horz" wrap="square" lIns="68575" tIns="34288" rIns="68575" bIns="34288" numCol="1" rtlCol="0" anchor="ctr" anchorCtr="0" compatLnSpc="1">
              <a:prstTxWarp prst="textNoShape">
                <a:avLst/>
              </a:prstTxWarp>
            </a:bodyPr>
            <a:lstStyle/>
            <a:p>
              <a:pPr algn="ctr" defTabSz="703541">
                <a:defRPr/>
              </a:pPr>
              <a:endParaRPr lang="en-US" sz="1600" kern="0" dirty="0">
                <a:solidFill>
                  <a:srgbClr val="EEECE1">
                    <a:lumMod val="50000"/>
                  </a:srgbClr>
                </a:solidFill>
                <a:latin typeface="Calibri" panose="020F0502020204030204" pitchFamily="34" charset="0"/>
                <a:ea typeface="Segoe UI" panose="020B0502040204020203" pitchFamily="34" charset="0"/>
                <a:cs typeface="Calibri" panose="020F0502020204030204" pitchFamily="34" charset="0"/>
              </a:endParaRPr>
            </a:p>
          </p:txBody>
        </p:sp>
      </p:grpSp>
    </p:spTree>
    <p:extLst>
      <p:ext uri="{BB962C8B-B14F-4D97-AF65-F5344CB8AC3E}">
        <p14:creationId xmlns:p14="http://schemas.microsoft.com/office/powerpoint/2010/main" val="963204740"/>
      </p:ext>
    </p:extLst>
  </p:cSld>
  <p:clrMapOvr>
    <a:masterClrMapping/>
  </p:clrMapOvr>
  <p:timing>
    <p:tnLst>
      <p:par>
        <p:cTn id="1" dur="indefinite" restart="never" nodeType="tmRoot"/>
      </p:par>
    </p:tnLst>
  </p:timing>
</p:sld>
</file>

<file path=ppt/theme/theme1.xml><?xml version="1.0" encoding="utf-8"?>
<a:theme xmlns:a="http://schemas.openxmlformats.org/drawingml/2006/main" name="1_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Arial" pitchFamily="-12" charset="0"/>
            <a:ea typeface="ＭＳ Ｐゴシック" pitchFamily="-12" charset="-128"/>
            <a:cs typeface="ＭＳ Ｐゴシック" pitchFamily="-12" charset="-128"/>
          </a:defRPr>
        </a:defPPr>
      </a:lstStyle>
    </a:lnDef>
    <a:txDef>
      <a:spPr bwMode="auto">
        <a:noFill/>
        <a:ln w="9525">
          <a:noFill/>
          <a:miter lim="800000"/>
          <a:headEnd/>
          <a:tailEnd/>
        </a:ln>
      </a:spPr>
      <a:bodyPr>
        <a:prstTxWarp prst="textNoShape">
          <a:avLst/>
        </a:prstTxWarp>
        <a:spAutoFit/>
      </a:bodyPr>
      <a:lstStyle>
        <a:defPPr eaLnBrk="0" hangingPunct="0">
          <a:defRPr sz="3200" b="0" dirty="0">
            <a:solidFill>
              <a:schemeClr val="bg1"/>
            </a:solidFill>
            <a:latin typeface="Verdana" charset="0"/>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Presentation 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2">
        <a:dk1>
          <a:srgbClr val="000000"/>
        </a:dk1>
        <a:lt1>
          <a:srgbClr val="FFFFFF"/>
        </a:lt1>
        <a:dk2>
          <a:srgbClr val="3E9AC0"/>
        </a:dk2>
        <a:lt2>
          <a:srgbClr val="ADAFB2"/>
        </a:lt2>
        <a:accent1>
          <a:srgbClr val="63AFE5"/>
        </a:accent1>
        <a:accent2>
          <a:srgbClr val="134575"/>
        </a:accent2>
        <a:accent3>
          <a:srgbClr val="FFFFFF"/>
        </a:accent3>
        <a:accent4>
          <a:srgbClr val="000000"/>
        </a:accent4>
        <a:accent5>
          <a:srgbClr val="B7D4F0"/>
        </a:accent5>
        <a:accent6>
          <a:srgbClr val="103E69"/>
        </a:accent6>
        <a:hlink>
          <a:srgbClr val="1E7226"/>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LongProperties xmlns="http://schemas.microsoft.com/office/2006/metadata/long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56D347D581BD545956E5A2E1E8857C9" ma:contentTypeVersion="0" ma:contentTypeDescription="Create a new document." ma:contentTypeScope="" ma:versionID="fe12146a694c5e8541d869817f0a88f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2B2932A0-D5CE-4F58-BE56-8770E1617A7A}">
  <ds:schemaRefs>
    <ds:schemaRef ds:uri="http://schemas.microsoft.com/office/2006/metadata/longProperties"/>
  </ds:schemaRefs>
</ds:datastoreItem>
</file>

<file path=customXml/itemProps2.xml><?xml version="1.0" encoding="utf-8"?>
<ds:datastoreItem xmlns:ds="http://schemas.openxmlformats.org/officeDocument/2006/customXml" ds:itemID="{EF43C10D-BC49-4E50-A779-FBADF5BF71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15EAED4-7D78-4914-A7A4-86ADFA0A6972}">
  <ds:schemaRefs>
    <ds:schemaRef ds:uri="http://schemas.microsoft.com/sharepoint/v3/contenttype/forms"/>
  </ds:schemaRefs>
</ds:datastoreItem>
</file>

<file path=customXml/itemProps4.xml><?xml version="1.0" encoding="utf-8"?>
<ds:datastoreItem xmlns:ds="http://schemas.openxmlformats.org/officeDocument/2006/customXml" ds:itemID="{CB94A8CC-05E7-4364-A7AE-76BFC9E4760C}">
  <ds:schemaRefs>
    <ds:schemaRef ds:uri="http://schemas.microsoft.com/office/2006/metadata/properties"/>
    <ds:schemaRef ds:uri="http://purl.org/dc/terms/"/>
    <ds:schemaRef ds:uri="http://purl.org/dc/elements/1.1/"/>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37322</TotalTime>
  <Words>6363</Words>
  <Application>Microsoft Office PowerPoint</Application>
  <PresentationFormat>On-screen Show (16:9)</PresentationFormat>
  <Paragraphs>1470</Paragraphs>
  <Slides>65</Slides>
  <Notes>7</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65</vt:i4>
      </vt:variant>
    </vt:vector>
  </HeadingPairs>
  <TitlesOfParts>
    <vt:vector size="81" baseType="lpstr">
      <vt:lpstr>Arial Unicode MS</vt:lpstr>
      <vt:lpstr>ＭＳ Ｐゴシック</vt:lpstr>
      <vt:lpstr>ＭＳ Ｐゴシック</vt:lpstr>
      <vt:lpstr>Arial</vt:lpstr>
      <vt:lpstr>Calibri</vt:lpstr>
      <vt:lpstr>Calibri Light</vt:lpstr>
      <vt:lpstr>Corbel</vt:lpstr>
      <vt:lpstr>Helvetica</vt:lpstr>
      <vt:lpstr>MS Mincho</vt:lpstr>
      <vt:lpstr>Segoe UI</vt:lpstr>
      <vt:lpstr>Times New Roman</vt:lpstr>
      <vt:lpstr>Verdana</vt:lpstr>
      <vt:lpstr>Wingdings</vt:lpstr>
      <vt:lpstr>1_Blank Presentation</vt:lpstr>
      <vt:lpstr>3_Office Theme</vt:lpstr>
      <vt:lpstr>Visio</vt:lpstr>
      <vt:lpstr>SIGNET JEWELERS Inventory Management System (IMS)  Orals</vt:lpstr>
      <vt:lpstr>Agenda</vt:lpstr>
      <vt:lpstr>What we want to accomplish by partnering with you</vt:lpstr>
      <vt:lpstr>Our Team Today….</vt:lpstr>
      <vt:lpstr>Executive Summary &amp; Solution Overview</vt:lpstr>
      <vt:lpstr>Key Objectives of IMS Modernization Program</vt:lpstr>
      <vt:lpstr>Additional Take away from the Interim Presentation</vt:lpstr>
      <vt:lpstr>Delphi Code – Inventory Collection &amp; Observations</vt:lpstr>
      <vt:lpstr>Our Solution Guiding Principles</vt:lpstr>
      <vt:lpstr>Proposed IMS High Level Architecture</vt:lpstr>
      <vt:lpstr>We have delivered Modernization </vt:lpstr>
      <vt:lpstr>Key capabilities required from Partner of choice</vt:lpstr>
      <vt:lpstr>IMS Modernization</vt:lpstr>
      <vt:lpstr>Delivery methodology for each application</vt:lpstr>
      <vt:lpstr>How did we arrive at Effort?</vt:lpstr>
      <vt:lpstr>Execution Plan</vt:lpstr>
      <vt:lpstr>Phase 1 – Proof Of Concept</vt:lpstr>
      <vt:lpstr>PowerPoint Presentation</vt:lpstr>
      <vt:lpstr>PowerPoint Presentation</vt:lpstr>
      <vt:lpstr>PowerPoint Presentation</vt:lpstr>
      <vt:lpstr>Program Critical Success Factors</vt:lpstr>
      <vt:lpstr>Phase wise Activities</vt:lpstr>
      <vt:lpstr>PowerPoint Presentation</vt:lpstr>
      <vt:lpstr>PowerPoint Presentation</vt:lpstr>
      <vt:lpstr>Testing Approach</vt:lpstr>
      <vt:lpstr>Our Holistic Testing Approach</vt:lpstr>
      <vt:lpstr>QA Solution Summary</vt:lpstr>
      <vt:lpstr>QA Roadmap</vt:lpstr>
      <vt:lpstr>Project Organization &amp; Governance</vt:lpstr>
      <vt:lpstr>Project Organization</vt:lpstr>
      <vt:lpstr>PowerPoint Presentation</vt:lpstr>
      <vt:lpstr>Signet Involvement</vt:lpstr>
      <vt:lpstr>Signet Roles &amp; Responsibilities</vt:lpstr>
      <vt:lpstr>Application Maintenance &amp; Support</vt:lpstr>
      <vt:lpstr>Application Support Managed Services Scope</vt:lpstr>
      <vt:lpstr>Key highlights of Cognizant Support solution</vt:lpstr>
      <vt:lpstr>Support team ramp up is aligned to development milestones</vt:lpstr>
      <vt:lpstr>Development to Support Transition</vt:lpstr>
      <vt:lpstr>ITIL aligned support processes to bring in standardization across support groups</vt:lpstr>
      <vt:lpstr>SLAs and KPIs for application support</vt:lpstr>
      <vt:lpstr>Productivity improvement over the Engagement Period</vt:lpstr>
      <vt:lpstr>Signet Operating Model</vt:lpstr>
      <vt:lpstr>Support Organization and Governance</vt:lpstr>
      <vt:lpstr>Risks and Mitigation</vt:lpstr>
      <vt:lpstr>Why Cognizant</vt:lpstr>
      <vt:lpstr>PowerPoint Presentation</vt:lpstr>
      <vt:lpstr>THANK YOU</vt:lpstr>
      <vt:lpstr>Case Studies</vt:lpstr>
      <vt:lpstr>Large US based Insurance Company</vt:lpstr>
      <vt:lpstr>US Grocery Super market Chain</vt:lpstr>
      <vt:lpstr>US Largest Car Retailer</vt:lpstr>
      <vt:lpstr>Assumption and Dependencies </vt:lpstr>
      <vt:lpstr>PowerPoint Presentation</vt:lpstr>
      <vt:lpstr>Key Assumptions and Dependencies for Managed Services </vt:lpstr>
      <vt:lpstr>Appendix</vt:lpstr>
      <vt:lpstr>Enterprise Reporting, Metrics &amp; SLAs</vt:lpstr>
      <vt:lpstr>CARTS - CAche of Re-usable Test Scenarios</vt:lpstr>
      <vt:lpstr>Model-based Test Design Automation Engine [ADPART]</vt:lpstr>
      <vt:lpstr>Scriptless Automation powered by Cognizant Intelligent Test Scripter</vt:lpstr>
      <vt:lpstr>Service Virtualization using SmartStub</vt:lpstr>
      <vt:lpstr>Regression Test Approach</vt:lpstr>
      <vt:lpstr>Support Tools and Accelerators</vt:lpstr>
      <vt:lpstr>Test Process Repository</vt:lpstr>
      <vt:lpstr>Knowledge Management</vt:lpstr>
      <vt:lpstr>Defect Management</vt:lpstr>
    </vt:vector>
  </TitlesOfParts>
  <Company>뿿배᠜��뿿촄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Good Practices</dc:title>
  <dc:creator>cognizant@CognizantOnline.onmicrosoft.com</dc:creator>
  <cp:lastModifiedBy>Patel, Parth (Cognizant)</cp:lastModifiedBy>
  <cp:revision>1872</cp:revision>
  <cp:lastPrinted>2010-08-26T20:44:14Z</cp:lastPrinted>
  <dcterms:created xsi:type="dcterms:W3CDTF">2010-09-13T14:16:27Z</dcterms:created>
  <dcterms:modified xsi:type="dcterms:W3CDTF">2018-03-27T21:17:55Z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ContentTypeId">
    <vt:lpwstr>0x010100656D347D581BD545956E5A2E1E8857C9</vt:lpwstr>
  </property>
  <property fmtid="{D5CDD505-2E9C-101B-9397-08002B2CF9AE}" pid="4" name="Folksonomy">
    <vt:lpwstr/>
  </property>
  <property fmtid="{D5CDD505-2E9C-101B-9397-08002B2CF9AE}" pid="5" name="Description0">
    <vt:lpwstr/>
  </property>
  <property fmtid="{D5CDD505-2E9C-101B-9397-08002B2CF9AE}" pid="6" name="Proposal">
    <vt:lpwstr>Templates</vt:lpwstr>
  </property>
  <property fmtid="{D5CDD505-2E9C-101B-9397-08002B2CF9AE}" pid="7" name="Categories0">
    <vt:lpwstr/>
  </property>
</Properties>
</file>